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81" r:id="rId1"/>
    <p:sldMasterId id="2147484890" r:id="rId2"/>
  </p:sldMasterIdLst>
  <p:notesMasterIdLst>
    <p:notesMasterId r:id="rId59"/>
  </p:notesMasterIdLst>
  <p:handoutMasterIdLst>
    <p:handoutMasterId r:id="rId60"/>
  </p:handoutMasterIdLst>
  <p:sldIdLst>
    <p:sldId id="1829" r:id="rId3"/>
    <p:sldId id="1852" r:id="rId4"/>
    <p:sldId id="1897" r:id="rId5"/>
    <p:sldId id="1990" r:id="rId6"/>
    <p:sldId id="1898" r:id="rId7"/>
    <p:sldId id="1899" r:id="rId8"/>
    <p:sldId id="1854" r:id="rId9"/>
    <p:sldId id="1856" r:id="rId10"/>
    <p:sldId id="1882" r:id="rId11"/>
    <p:sldId id="1883" r:id="rId12"/>
    <p:sldId id="1886" r:id="rId13"/>
    <p:sldId id="1887" r:id="rId14"/>
    <p:sldId id="1888" r:id="rId15"/>
    <p:sldId id="1889" r:id="rId16"/>
    <p:sldId id="1891" r:id="rId17"/>
    <p:sldId id="1893" r:id="rId18"/>
    <p:sldId id="1894" r:id="rId19"/>
    <p:sldId id="1857" r:id="rId20"/>
    <p:sldId id="1858" r:id="rId21"/>
    <p:sldId id="1860" r:id="rId22"/>
    <p:sldId id="1861" r:id="rId23"/>
    <p:sldId id="1866" r:id="rId24"/>
    <p:sldId id="1867" r:id="rId25"/>
    <p:sldId id="1868" r:id="rId26"/>
    <p:sldId id="1870" r:id="rId27"/>
    <p:sldId id="1871" r:id="rId28"/>
    <p:sldId id="1900" r:id="rId29"/>
    <p:sldId id="1901" r:id="rId30"/>
    <p:sldId id="1903" r:id="rId31"/>
    <p:sldId id="1904" r:id="rId32"/>
    <p:sldId id="1906" r:id="rId33"/>
    <p:sldId id="1905" r:id="rId34"/>
    <p:sldId id="1910" r:id="rId35"/>
    <p:sldId id="1911" r:id="rId36"/>
    <p:sldId id="1912" r:id="rId37"/>
    <p:sldId id="1985" r:id="rId38"/>
    <p:sldId id="1986" r:id="rId39"/>
    <p:sldId id="1914" r:id="rId40"/>
    <p:sldId id="1984" r:id="rId41"/>
    <p:sldId id="1987" r:id="rId42"/>
    <p:sldId id="1988" r:id="rId43"/>
    <p:sldId id="1989" r:id="rId44"/>
    <p:sldId id="1917" r:id="rId45"/>
    <p:sldId id="1918" r:id="rId46"/>
    <p:sldId id="1919" r:id="rId47"/>
    <p:sldId id="1921" r:id="rId48"/>
    <p:sldId id="1922" r:id="rId49"/>
    <p:sldId id="1936" r:id="rId50"/>
    <p:sldId id="1937" r:id="rId51"/>
    <p:sldId id="1939" r:id="rId52"/>
    <p:sldId id="1941" r:id="rId53"/>
    <p:sldId id="1943" r:id="rId54"/>
    <p:sldId id="1975" r:id="rId55"/>
    <p:sldId id="1823" r:id="rId56"/>
    <p:sldId id="1983" r:id="rId57"/>
    <p:sldId id="1630" r:id="rId5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tem Unlu" initials="M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D0D"/>
    <a:srgbClr val="10A808"/>
    <a:srgbClr val="F8F8F8"/>
    <a:srgbClr val="DDDDDD"/>
    <a:srgbClr val="FF3300"/>
    <a:srgbClr val="FD51E4"/>
    <a:srgbClr val="FC2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09" autoAdjust="0"/>
    <p:restoredTop sz="86978" autoAdjust="0"/>
  </p:normalViewPr>
  <p:slideViewPr>
    <p:cSldViewPr>
      <p:cViewPr>
        <p:scale>
          <a:sx n="81" d="100"/>
          <a:sy n="81" d="100"/>
        </p:scale>
        <p:origin x="-1728" y="-3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commentAuthors" Target="commentAuthor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urcu.gogus\Desktop\Kitap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7. ÇP'ye </a:t>
            </a:r>
            <a:r>
              <a:rPr lang="tr-TR"/>
              <a:t>Türkiye'den </a:t>
            </a:r>
            <a:r>
              <a:rPr lang="en-US"/>
              <a:t>Başvuran Kurum</a:t>
            </a:r>
            <a:r>
              <a:rPr lang="tr-TR"/>
              <a:t>ların</a:t>
            </a:r>
            <a:r>
              <a:rPr lang="en-US"/>
              <a:t> Dağılımı</a:t>
            </a:r>
          </a:p>
        </c:rich>
      </c:tx>
      <c:layout>
        <c:manualLayout>
          <c:xMode val="edge"/>
          <c:yMode val="edge"/>
          <c:x val="0.185637336592231"/>
          <c:y val="0.0799540791763878"/>
        </c:manualLayout>
      </c:layout>
      <c:overlay val="0"/>
    </c:title>
    <c:autoTitleDeleted val="0"/>
    <c:view3D>
      <c:rotX val="15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804005110543272"/>
          <c:y val="0.19875310150724"/>
          <c:w val="0.9195994614778"/>
          <c:h val="0.790764902711891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-0.062825439162402"/>
                  <c:y val="-0.035485973753857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907262156056735"/>
                  <c:y val="-0.048300559197126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"/>
                  <c:y val="-0.0834964088326052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"/>
                  <c:y val="0.185697515090916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0365883420360701"/>
                  <c:y val="0.0391325037958746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716574084360997"/>
                  <c:y val="0.0518005406806651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0792146841612896"/>
                  <c:y val="-0.298499825939573"/>
                </c:manualLayout>
              </c:layout>
              <c:showLegendKey val="1"/>
              <c:showVal val="1"/>
              <c:showCatName val="1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1"/>
            <c:showVal val="1"/>
            <c:showCatName val="1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Sayfa1!$A$3:$A$9</c:f>
              <c:strCache>
                <c:ptCount val="7"/>
                <c:pt idx="0">
                  <c:v>Araştırma Merkezi</c:v>
                </c:pt>
                <c:pt idx="1">
                  <c:v>KAMU</c:v>
                </c:pt>
                <c:pt idx="2">
                  <c:v>KOBİ</c:v>
                </c:pt>
                <c:pt idx="3">
                  <c:v>KOBİ Birliği</c:v>
                </c:pt>
                <c:pt idx="4">
                  <c:v>Sanayi</c:v>
                </c:pt>
                <c:pt idx="5">
                  <c:v>STK</c:v>
                </c:pt>
                <c:pt idx="6">
                  <c:v>Üniversite</c:v>
                </c:pt>
              </c:strCache>
            </c:strRef>
          </c:cat>
          <c:val>
            <c:numRef>
              <c:f>Sayfa1!$B$3:$B$9</c:f>
              <c:numCache>
                <c:formatCode>General</c:formatCode>
                <c:ptCount val="7"/>
                <c:pt idx="0">
                  <c:v>127.0</c:v>
                </c:pt>
                <c:pt idx="1">
                  <c:v>910.0</c:v>
                </c:pt>
                <c:pt idx="2">
                  <c:v>1557.0</c:v>
                </c:pt>
                <c:pt idx="3">
                  <c:v>67.0</c:v>
                </c:pt>
                <c:pt idx="4">
                  <c:v>608.0</c:v>
                </c:pt>
                <c:pt idx="5">
                  <c:v>260.0</c:v>
                </c:pt>
                <c:pt idx="6">
                  <c:v>3927.0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image" Target="../media/image28.png"/><Relationship Id="rId2" Type="http://schemas.openxmlformats.org/officeDocument/2006/relationships/image" Target="../media/image2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image" Target="../media/image28.png"/><Relationship Id="rId2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B3752-6722-4010-B1EA-328C5A1273B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C74214E-6532-4EBA-999D-F6F3B228DA52}">
      <dgm:prSet phldrT="[Text]"/>
      <dgm:spPr/>
      <dgm:t>
        <a:bodyPr/>
        <a:lstStyle/>
        <a:p>
          <a:r>
            <a:rPr lang="tr-TR" dirty="0" smtClean="0"/>
            <a:t>Sağlığın, refahın ve hastalığın anlaşılması</a:t>
          </a:r>
          <a:endParaRPr lang="tr-TR" dirty="0"/>
        </a:p>
      </dgm:t>
    </dgm:pt>
    <dgm:pt modelId="{79B5D67A-84F7-40C2-A534-73964776CF46}" type="parTrans" cxnId="{83528295-6FF2-40A9-9926-2C76F5405A45}">
      <dgm:prSet/>
      <dgm:spPr/>
      <dgm:t>
        <a:bodyPr/>
        <a:lstStyle/>
        <a:p>
          <a:endParaRPr lang="tr-TR"/>
        </a:p>
      </dgm:t>
    </dgm:pt>
    <dgm:pt modelId="{7077E87F-6F26-4BCF-B37C-0863D73BB077}" type="sibTrans" cxnId="{83528295-6FF2-40A9-9926-2C76F5405A45}">
      <dgm:prSet/>
      <dgm:spPr/>
      <dgm:t>
        <a:bodyPr/>
        <a:lstStyle/>
        <a:p>
          <a:endParaRPr lang="tr-TR"/>
        </a:p>
      </dgm:t>
    </dgm:pt>
    <dgm:pt modelId="{39CA6392-5940-4D87-9FC2-962B33DEC1CD}">
      <dgm:prSet phldrT="[Text]"/>
      <dgm:spPr/>
      <dgm:t>
        <a:bodyPr/>
        <a:lstStyle/>
        <a:p>
          <a:r>
            <a:rPr lang="tr-TR" dirty="0" smtClean="0"/>
            <a:t>Hastalıkların önlenmesi</a:t>
          </a:r>
          <a:endParaRPr lang="tr-TR" dirty="0"/>
        </a:p>
      </dgm:t>
    </dgm:pt>
    <dgm:pt modelId="{F481885D-0A30-4837-80E1-B1D7917A1332}" type="parTrans" cxnId="{EF756054-79F8-4350-A62D-A8EE3153AA34}">
      <dgm:prSet/>
      <dgm:spPr/>
      <dgm:t>
        <a:bodyPr/>
        <a:lstStyle/>
        <a:p>
          <a:endParaRPr lang="tr-TR"/>
        </a:p>
      </dgm:t>
    </dgm:pt>
    <dgm:pt modelId="{B69EDB72-5E26-40AC-9EE3-5D929DD502E3}" type="sibTrans" cxnId="{EF756054-79F8-4350-A62D-A8EE3153AA34}">
      <dgm:prSet/>
      <dgm:spPr/>
      <dgm:t>
        <a:bodyPr/>
        <a:lstStyle/>
        <a:p>
          <a:endParaRPr lang="tr-TR"/>
        </a:p>
      </dgm:t>
    </dgm:pt>
    <dgm:pt modelId="{CC9AA416-9281-4DDE-A00F-9D212ACEA071}">
      <dgm:prSet phldrT="[Text]"/>
      <dgm:spPr/>
      <dgm:t>
        <a:bodyPr/>
        <a:lstStyle/>
        <a:p>
          <a:r>
            <a:rPr lang="tr-TR" dirty="0" smtClean="0"/>
            <a:t>Hastalık tedavisi ve yönetimi</a:t>
          </a:r>
          <a:endParaRPr lang="tr-TR" dirty="0"/>
        </a:p>
      </dgm:t>
    </dgm:pt>
    <dgm:pt modelId="{A515B6AA-0946-46AA-8C62-9A4A2D02E08A}" type="parTrans" cxnId="{08A868B3-BF4B-443A-A48E-3448B595C731}">
      <dgm:prSet/>
      <dgm:spPr/>
      <dgm:t>
        <a:bodyPr/>
        <a:lstStyle/>
        <a:p>
          <a:endParaRPr lang="tr-TR"/>
        </a:p>
      </dgm:t>
    </dgm:pt>
    <dgm:pt modelId="{F78C6F52-7290-40FC-9231-4AC850B7CAE1}" type="sibTrans" cxnId="{08A868B3-BF4B-443A-A48E-3448B595C731}">
      <dgm:prSet/>
      <dgm:spPr/>
      <dgm:t>
        <a:bodyPr/>
        <a:lstStyle/>
        <a:p>
          <a:endParaRPr lang="tr-TR"/>
        </a:p>
      </dgm:t>
    </dgm:pt>
    <dgm:pt modelId="{AA7AF660-B6A0-4DB5-B448-5DB9F6EACA1E}">
      <dgm:prSet phldrT="[Text]"/>
      <dgm:spPr/>
      <dgm:t>
        <a:bodyPr/>
        <a:lstStyle/>
        <a:p>
          <a:r>
            <a:rPr lang="tr-TR" dirty="0" smtClean="0"/>
            <a:t>Aktif yaşlanma</a:t>
          </a:r>
          <a:endParaRPr lang="tr-TR" dirty="0"/>
        </a:p>
      </dgm:t>
    </dgm:pt>
    <dgm:pt modelId="{BA303B31-C438-4C7F-9A0F-AEFB4CE88490}" type="parTrans" cxnId="{2A474128-4C44-48C5-8316-9CA610C0D7AC}">
      <dgm:prSet/>
      <dgm:spPr/>
      <dgm:t>
        <a:bodyPr/>
        <a:lstStyle/>
        <a:p>
          <a:endParaRPr lang="tr-TR"/>
        </a:p>
      </dgm:t>
    </dgm:pt>
    <dgm:pt modelId="{8A14F534-9C7A-4306-82A0-2FF3685E3341}" type="sibTrans" cxnId="{2A474128-4C44-48C5-8316-9CA610C0D7AC}">
      <dgm:prSet/>
      <dgm:spPr/>
      <dgm:t>
        <a:bodyPr/>
        <a:lstStyle/>
        <a:p>
          <a:endParaRPr lang="tr-TR"/>
        </a:p>
      </dgm:t>
    </dgm:pt>
    <dgm:pt modelId="{68E3497E-BAD1-4C9F-8786-70B58948FBFA}">
      <dgm:prSet phldrT="[Text]"/>
      <dgm:spPr/>
      <dgm:t>
        <a:bodyPr/>
        <a:lstStyle/>
        <a:p>
          <a:r>
            <a:rPr lang="tr-TR" dirty="0" smtClean="0"/>
            <a:t>Sağlığın öz yönetimi</a:t>
          </a:r>
          <a:endParaRPr lang="tr-TR" dirty="0"/>
        </a:p>
      </dgm:t>
    </dgm:pt>
    <dgm:pt modelId="{AF431FC2-840A-4A62-BE81-6F87F46BA5C9}" type="parTrans" cxnId="{76BEA44F-5D65-4A2A-8B64-9E535233A91F}">
      <dgm:prSet/>
      <dgm:spPr/>
      <dgm:t>
        <a:bodyPr/>
        <a:lstStyle/>
        <a:p>
          <a:endParaRPr lang="tr-TR"/>
        </a:p>
      </dgm:t>
    </dgm:pt>
    <dgm:pt modelId="{DBCB20E4-EDFD-4F04-B68C-9E167FBD916B}" type="sibTrans" cxnId="{76BEA44F-5D65-4A2A-8B64-9E535233A91F}">
      <dgm:prSet/>
      <dgm:spPr/>
      <dgm:t>
        <a:bodyPr/>
        <a:lstStyle/>
        <a:p>
          <a:endParaRPr lang="tr-TR"/>
        </a:p>
      </dgm:t>
    </dgm:pt>
    <dgm:pt modelId="{BA9505EE-104C-4A04-96DC-B25852D3D008}">
      <dgm:prSet phldrT="[Text]"/>
      <dgm:spPr/>
      <dgm:t>
        <a:bodyPr/>
        <a:lstStyle/>
        <a:p>
          <a:r>
            <a:rPr lang="tr-TR" dirty="0" err="1" smtClean="0"/>
            <a:t>Method</a:t>
          </a:r>
          <a:r>
            <a:rPr lang="tr-TR" dirty="0" smtClean="0"/>
            <a:t> ve veri kullanımı</a:t>
          </a:r>
          <a:endParaRPr lang="tr-TR" dirty="0"/>
        </a:p>
      </dgm:t>
    </dgm:pt>
    <dgm:pt modelId="{B3D33458-D5DF-4679-911C-76C159612497}" type="parTrans" cxnId="{9622F6AF-C190-428D-B7E4-86D19E529536}">
      <dgm:prSet/>
      <dgm:spPr/>
      <dgm:t>
        <a:bodyPr/>
        <a:lstStyle/>
        <a:p>
          <a:endParaRPr lang="tr-TR"/>
        </a:p>
      </dgm:t>
    </dgm:pt>
    <dgm:pt modelId="{520C6882-384C-43DA-A9D7-50B7CBEA64D7}" type="sibTrans" cxnId="{9622F6AF-C190-428D-B7E4-86D19E529536}">
      <dgm:prSet/>
      <dgm:spPr/>
      <dgm:t>
        <a:bodyPr/>
        <a:lstStyle/>
        <a:p>
          <a:endParaRPr lang="tr-TR"/>
        </a:p>
      </dgm:t>
    </dgm:pt>
    <dgm:pt modelId="{244B0417-46A1-4990-A788-4FE6E5CBF735}">
      <dgm:prSet phldrT="[Text]"/>
      <dgm:spPr/>
      <dgm:t>
        <a:bodyPr/>
        <a:lstStyle/>
        <a:p>
          <a:r>
            <a:rPr lang="tr-TR" dirty="0" smtClean="0"/>
            <a:t>Entegre sağlık hizmetleri</a:t>
          </a:r>
          <a:endParaRPr lang="tr-TR" dirty="0"/>
        </a:p>
      </dgm:t>
    </dgm:pt>
    <dgm:pt modelId="{3A0CFE2A-0359-45D6-B580-7F8781448DE1}" type="sibTrans" cxnId="{9EEC324A-436A-419E-A7B9-868CBC31A7A2}">
      <dgm:prSet/>
      <dgm:spPr/>
      <dgm:t>
        <a:bodyPr/>
        <a:lstStyle/>
        <a:p>
          <a:endParaRPr lang="tr-TR"/>
        </a:p>
      </dgm:t>
    </dgm:pt>
    <dgm:pt modelId="{E987E2D9-3B60-4E05-84E9-48B883AA195E}" type="parTrans" cxnId="{9EEC324A-436A-419E-A7B9-868CBC31A7A2}">
      <dgm:prSet/>
      <dgm:spPr/>
      <dgm:t>
        <a:bodyPr/>
        <a:lstStyle/>
        <a:p>
          <a:endParaRPr lang="tr-TR"/>
        </a:p>
      </dgm:t>
    </dgm:pt>
    <dgm:pt modelId="{02B34B33-E8FE-4781-8D8C-3DD602323338}" type="pres">
      <dgm:prSet presAssocID="{4F0B3752-6722-4010-B1EA-328C5A1273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ED3DFFAD-BB7E-4135-AC9E-81C275520C5F}" type="pres">
      <dgm:prSet presAssocID="{4F0B3752-6722-4010-B1EA-328C5A1273BA}" presName="Name1" presStyleCnt="0"/>
      <dgm:spPr/>
    </dgm:pt>
    <dgm:pt modelId="{823572ED-4A83-4CE1-8A19-B8FDE3E7C1E4}" type="pres">
      <dgm:prSet presAssocID="{4F0B3752-6722-4010-B1EA-328C5A1273BA}" presName="cycle" presStyleCnt="0"/>
      <dgm:spPr/>
    </dgm:pt>
    <dgm:pt modelId="{0A609172-6F4A-411F-A722-D6C26724D398}" type="pres">
      <dgm:prSet presAssocID="{4F0B3752-6722-4010-B1EA-328C5A1273BA}" presName="srcNode" presStyleLbl="node1" presStyleIdx="0" presStyleCnt="7"/>
      <dgm:spPr/>
    </dgm:pt>
    <dgm:pt modelId="{B95B59C2-DA99-439F-BC13-57978C074C85}" type="pres">
      <dgm:prSet presAssocID="{4F0B3752-6722-4010-B1EA-328C5A1273BA}" presName="conn" presStyleLbl="parChTrans1D2" presStyleIdx="0" presStyleCnt="1"/>
      <dgm:spPr/>
      <dgm:t>
        <a:bodyPr/>
        <a:lstStyle/>
        <a:p>
          <a:endParaRPr lang="tr-TR"/>
        </a:p>
      </dgm:t>
    </dgm:pt>
    <dgm:pt modelId="{D55B64CB-5F6C-4C68-956A-B6B4900E5CE9}" type="pres">
      <dgm:prSet presAssocID="{4F0B3752-6722-4010-B1EA-328C5A1273BA}" presName="extraNode" presStyleLbl="node1" presStyleIdx="0" presStyleCnt="7"/>
      <dgm:spPr/>
    </dgm:pt>
    <dgm:pt modelId="{9BFDC053-EF0D-4DDD-9231-3151108F6B47}" type="pres">
      <dgm:prSet presAssocID="{4F0B3752-6722-4010-B1EA-328C5A1273BA}" presName="dstNode" presStyleLbl="node1" presStyleIdx="0" presStyleCnt="7"/>
      <dgm:spPr/>
    </dgm:pt>
    <dgm:pt modelId="{83690AF5-FCC4-4576-9F6E-D897AB0FF51B}" type="pres">
      <dgm:prSet presAssocID="{AC74214E-6532-4EBA-999D-F6F3B228DA5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71B1D2-9B05-4F99-9BF1-5713F7AB3E41}" type="pres">
      <dgm:prSet presAssocID="{AC74214E-6532-4EBA-999D-F6F3B228DA52}" presName="accent_1" presStyleCnt="0"/>
      <dgm:spPr/>
    </dgm:pt>
    <dgm:pt modelId="{002DCEF6-04A1-4D5B-A49B-3BF6560FE653}" type="pres">
      <dgm:prSet presAssocID="{AC74214E-6532-4EBA-999D-F6F3B228DA52}" presName="accentRepeatNode" presStyleLbl="solidFgAcc1" presStyleIdx="0" presStyleCnt="7"/>
      <dgm:spPr/>
    </dgm:pt>
    <dgm:pt modelId="{12588490-EBD2-4091-8C93-092E1BADEF9F}" type="pres">
      <dgm:prSet presAssocID="{39CA6392-5940-4D87-9FC2-962B33DEC1C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73F014-7973-49CD-BE41-A4ED7D0C7624}" type="pres">
      <dgm:prSet presAssocID="{39CA6392-5940-4D87-9FC2-962B33DEC1CD}" presName="accent_2" presStyleCnt="0"/>
      <dgm:spPr/>
    </dgm:pt>
    <dgm:pt modelId="{C22B2D16-B95B-4BAE-AEAF-9028241F84E4}" type="pres">
      <dgm:prSet presAssocID="{39CA6392-5940-4D87-9FC2-962B33DEC1CD}" presName="accentRepeatNode" presStyleLbl="solidFgAcc1" presStyleIdx="1" presStyleCnt="7"/>
      <dgm:spPr/>
    </dgm:pt>
    <dgm:pt modelId="{FB31C50A-C4A6-4FC5-BA08-B0AA93EFDCEB}" type="pres">
      <dgm:prSet presAssocID="{CC9AA416-9281-4DDE-A00F-9D212ACEA07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EE6E64-42DE-4407-A291-2236286059E8}" type="pres">
      <dgm:prSet presAssocID="{CC9AA416-9281-4DDE-A00F-9D212ACEA071}" presName="accent_3" presStyleCnt="0"/>
      <dgm:spPr/>
    </dgm:pt>
    <dgm:pt modelId="{59A768C4-A224-43BF-A2EA-586D922E819E}" type="pres">
      <dgm:prSet presAssocID="{CC9AA416-9281-4DDE-A00F-9D212ACEA071}" presName="accentRepeatNode" presStyleLbl="solidFgAcc1" presStyleIdx="2" presStyleCnt="7"/>
      <dgm:spPr/>
    </dgm:pt>
    <dgm:pt modelId="{3FECF5A1-EF3D-42DC-8968-AF2D52CE8C85}" type="pres">
      <dgm:prSet presAssocID="{AA7AF660-B6A0-4DB5-B448-5DB9F6EACA1E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40217A-9CE7-44AD-9C92-2D8C86946226}" type="pres">
      <dgm:prSet presAssocID="{AA7AF660-B6A0-4DB5-B448-5DB9F6EACA1E}" presName="accent_4" presStyleCnt="0"/>
      <dgm:spPr/>
    </dgm:pt>
    <dgm:pt modelId="{290B8EB6-CE9D-4705-B652-1F81D3CABD6E}" type="pres">
      <dgm:prSet presAssocID="{AA7AF660-B6A0-4DB5-B448-5DB9F6EACA1E}" presName="accentRepeatNode" presStyleLbl="solidFgAcc1" presStyleIdx="3" presStyleCnt="7"/>
      <dgm:spPr/>
    </dgm:pt>
    <dgm:pt modelId="{75359B22-4503-4B7F-9CB8-F2F2BC94E6B6}" type="pres">
      <dgm:prSet presAssocID="{68E3497E-BAD1-4C9F-8786-70B58948FBF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74A9E8C-DD7C-44BD-88C2-864FD0574142}" type="pres">
      <dgm:prSet presAssocID="{68E3497E-BAD1-4C9F-8786-70B58948FBFA}" presName="accent_5" presStyleCnt="0"/>
      <dgm:spPr/>
    </dgm:pt>
    <dgm:pt modelId="{FF6D27D3-C25D-4267-A9DD-51A080440E4C}" type="pres">
      <dgm:prSet presAssocID="{68E3497E-BAD1-4C9F-8786-70B58948FBFA}" presName="accentRepeatNode" presStyleLbl="solidFgAcc1" presStyleIdx="4" presStyleCnt="7"/>
      <dgm:spPr/>
    </dgm:pt>
    <dgm:pt modelId="{B79AFB04-E3BA-4273-80DD-92DA298B96E5}" type="pres">
      <dgm:prSet presAssocID="{BA9505EE-104C-4A04-96DC-B25852D3D008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F4DAEA-184A-4B6F-B9AC-016BB5E85F72}" type="pres">
      <dgm:prSet presAssocID="{BA9505EE-104C-4A04-96DC-B25852D3D008}" presName="accent_6" presStyleCnt="0"/>
      <dgm:spPr/>
    </dgm:pt>
    <dgm:pt modelId="{2FC5DC10-6CBD-468C-AAFA-3E13574A5947}" type="pres">
      <dgm:prSet presAssocID="{BA9505EE-104C-4A04-96DC-B25852D3D008}" presName="accentRepeatNode" presStyleLbl="solidFgAcc1" presStyleIdx="5" presStyleCnt="7"/>
      <dgm:spPr/>
    </dgm:pt>
    <dgm:pt modelId="{E0B0CFB4-1D61-48A9-A3C1-B91AF8FB3DEF}" type="pres">
      <dgm:prSet presAssocID="{244B0417-46A1-4990-A788-4FE6E5CBF735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293128D-32EE-4A72-A9E9-8028ADDEE14D}" type="pres">
      <dgm:prSet presAssocID="{244B0417-46A1-4990-A788-4FE6E5CBF735}" presName="accent_7" presStyleCnt="0"/>
      <dgm:spPr/>
    </dgm:pt>
    <dgm:pt modelId="{0855189E-64CE-4CD7-A782-DC2920D16908}" type="pres">
      <dgm:prSet presAssocID="{244B0417-46A1-4990-A788-4FE6E5CBF735}" presName="accentRepeatNode" presStyleLbl="solidFgAcc1" presStyleIdx="6" presStyleCnt="7" custLinFactNeighborX="1315" custLinFactNeighborY="38553"/>
      <dgm:spPr/>
    </dgm:pt>
  </dgm:ptLst>
  <dgm:cxnLst>
    <dgm:cxn modelId="{43B019E8-F3E9-419A-8486-8F23169A04AC}" type="presOf" srcId="{4F0B3752-6722-4010-B1EA-328C5A1273BA}" destId="{02B34B33-E8FE-4781-8D8C-3DD602323338}" srcOrd="0" destOrd="0" presId="urn:microsoft.com/office/officeart/2008/layout/VerticalCurvedList"/>
    <dgm:cxn modelId="{6D423DE3-C79C-4439-B907-A490DA742410}" type="presOf" srcId="{39CA6392-5940-4D87-9FC2-962B33DEC1CD}" destId="{12588490-EBD2-4091-8C93-092E1BADEF9F}" srcOrd="0" destOrd="0" presId="urn:microsoft.com/office/officeart/2008/layout/VerticalCurvedList"/>
    <dgm:cxn modelId="{53C845E7-6DBC-4BD2-A033-17D6E6E33286}" type="presOf" srcId="{CC9AA416-9281-4DDE-A00F-9D212ACEA071}" destId="{FB31C50A-C4A6-4FC5-BA08-B0AA93EFDCEB}" srcOrd="0" destOrd="0" presId="urn:microsoft.com/office/officeart/2008/layout/VerticalCurvedList"/>
    <dgm:cxn modelId="{BC88CAB2-17EE-4A35-BDDF-F295949B6EBC}" type="presOf" srcId="{244B0417-46A1-4990-A788-4FE6E5CBF735}" destId="{E0B0CFB4-1D61-48A9-A3C1-B91AF8FB3DEF}" srcOrd="0" destOrd="0" presId="urn:microsoft.com/office/officeart/2008/layout/VerticalCurvedList"/>
    <dgm:cxn modelId="{08A868B3-BF4B-443A-A48E-3448B595C731}" srcId="{4F0B3752-6722-4010-B1EA-328C5A1273BA}" destId="{CC9AA416-9281-4DDE-A00F-9D212ACEA071}" srcOrd="2" destOrd="0" parTransId="{A515B6AA-0946-46AA-8C62-9A4A2D02E08A}" sibTransId="{F78C6F52-7290-40FC-9231-4AC850B7CAE1}"/>
    <dgm:cxn modelId="{091C8B08-B640-454F-9116-AD914F0BA742}" type="presOf" srcId="{BA9505EE-104C-4A04-96DC-B25852D3D008}" destId="{B79AFB04-E3BA-4273-80DD-92DA298B96E5}" srcOrd="0" destOrd="0" presId="urn:microsoft.com/office/officeart/2008/layout/VerticalCurvedList"/>
    <dgm:cxn modelId="{83528295-6FF2-40A9-9926-2C76F5405A45}" srcId="{4F0B3752-6722-4010-B1EA-328C5A1273BA}" destId="{AC74214E-6532-4EBA-999D-F6F3B228DA52}" srcOrd="0" destOrd="0" parTransId="{79B5D67A-84F7-40C2-A534-73964776CF46}" sibTransId="{7077E87F-6F26-4BCF-B37C-0863D73BB077}"/>
    <dgm:cxn modelId="{2A474128-4C44-48C5-8316-9CA610C0D7AC}" srcId="{4F0B3752-6722-4010-B1EA-328C5A1273BA}" destId="{AA7AF660-B6A0-4DB5-B448-5DB9F6EACA1E}" srcOrd="3" destOrd="0" parTransId="{BA303B31-C438-4C7F-9A0F-AEFB4CE88490}" sibTransId="{8A14F534-9C7A-4306-82A0-2FF3685E3341}"/>
    <dgm:cxn modelId="{F12F48C4-FEC4-43FA-BC4A-EB734AE653CB}" type="presOf" srcId="{AA7AF660-B6A0-4DB5-B448-5DB9F6EACA1E}" destId="{3FECF5A1-EF3D-42DC-8968-AF2D52CE8C85}" srcOrd="0" destOrd="0" presId="urn:microsoft.com/office/officeart/2008/layout/VerticalCurvedList"/>
    <dgm:cxn modelId="{D0A6015A-9FF1-4F6E-8E40-D3289D301DE4}" type="presOf" srcId="{68E3497E-BAD1-4C9F-8786-70B58948FBFA}" destId="{75359B22-4503-4B7F-9CB8-F2F2BC94E6B6}" srcOrd="0" destOrd="0" presId="urn:microsoft.com/office/officeart/2008/layout/VerticalCurvedList"/>
    <dgm:cxn modelId="{9622F6AF-C190-428D-B7E4-86D19E529536}" srcId="{4F0B3752-6722-4010-B1EA-328C5A1273BA}" destId="{BA9505EE-104C-4A04-96DC-B25852D3D008}" srcOrd="5" destOrd="0" parTransId="{B3D33458-D5DF-4679-911C-76C159612497}" sibTransId="{520C6882-384C-43DA-A9D7-50B7CBEA64D7}"/>
    <dgm:cxn modelId="{EF756054-79F8-4350-A62D-A8EE3153AA34}" srcId="{4F0B3752-6722-4010-B1EA-328C5A1273BA}" destId="{39CA6392-5940-4D87-9FC2-962B33DEC1CD}" srcOrd="1" destOrd="0" parTransId="{F481885D-0A30-4837-80E1-B1D7917A1332}" sibTransId="{B69EDB72-5E26-40AC-9EE3-5D929DD502E3}"/>
    <dgm:cxn modelId="{CD7BD10E-5D26-421C-BDF7-0DF73DBDC9BC}" type="presOf" srcId="{7077E87F-6F26-4BCF-B37C-0863D73BB077}" destId="{B95B59C2-DA99-439F-BC13-57978C074C85}" srcOrd="0" destOrd="0" presId="urn:microsoft.com/office/officeart/2008/layout/VerticalCurvedList"/>
    <dgm:cxn modelId="{76BEA44F-5D65-4A2A-8B64-9E535233A91F}" srcId="{4F0B3752-6722-4010-B1EA-328C5A1273BA}" destId="{68E3497E-BAD1-4C9F-8786-70B58948FBFA}" srcOrd="4" destOrd="0" parTransId="{AF431FC2-840A-4A62-BE81-6F87F46BA5C9}" sibTransId="{DBCB20E4-EDFD-4F04-B68C-9E167FBD916B}"/>
    <dgm:cxn modelId="{9EEC324A-436A-419E-A7B9-868CBC31A7A2}" srcId="{4F0B3752-6722-4010-B1EA-328C5A1273BA}" destId="{244B0417-46A1-4990-A788-4FE6E5CBF735}" srcOrd="6" destOrd="0" parTransId="{E987E2D9-3B60-4E05-84E9-48B883AA195E}" sibTransId="{3A0CFE2A-0359-45D6-B580-7F8781448DE1}"/>
    <dgm:cxn modelId="{78E63D4A-24FA-4D44-9592-EA04FC9D0965}" type="presOf" srcId="{AC74214E-6532-4EBA-999D-F6F3B228DA52}" destId="{83690AF5-FCC4-4576-9F6E-D897AB0FF51B}" srcOrd="0" destOrd="0" presId="urn:microsoft.com/office/officeart/2008/layout/VerticalCurvedList"/>
    <dgm:cxn modelId="{58395BA1-A37E-494C-B164-F59CFE61AFDB}" type="presParOf" srcId="{02B34B33-E8FE-4781-8D8C-3DD602323338}" destId="{ED3DFFAD-BB7E-4135-AC9E-81C275520C5F}" srcOrd="0" destOrd="0" presId="urn:microsoft.com/office/officeart/2008/layout/VerticalCurvedList"/>
    <dgm:cxn modelId="{BC68BB08-9FCB-41AF-8637-6C553D93FED4}" type="presParOf" srcId="{ED3DFFAD-BB7E-4135-AC9E-81C275520C5F}" destId="{823572ED-4A83-4CE1-8A19-B8FDE3E7C1E4}" srcOrd="0" destOrd="0" presId="urn:microsoft.com/office/officeart/2008/layout/VerticalCurvedList"/>
    <dgm:cxn modelId="{9160099A-80B1-48DD-A71D-C07F282C5564}" type="presParOf" srcId="{823572ED-4A83-4CE1-8A19-B8FDE3E7C1E4}" destId="{0A609172-6F4A-411F-A722-D6C26724D398}" srcOrd="0" destOrd="0" presId="urn:microsoft.com/office/officeart/2008/layout/VerticalCurvedList"/>
    <dgm:cxn modelId="{E752459C-AD55-4D41-93A4-F6C0401A5CC2}" type="presParOf" srcId="{823572ED-4A83-4CE1-8A19-B8FDE3E7C1E4}" destId="{B95B59C2-DA99-439F-BC13-57978C074C85}" srcOrd="1" destOrd="0" presId="urn:microsoft.com/office/officeart/2008/layout/VerticalCurvedList"/>
    <dgm:cxn modelId="{D2674F98-6315-42B5-BF14-894FE6C39480}" type="presParOf" srcId="{823572ED-4A83-4CE1-8A19-B8FDE3E7C1E4}" destId="{D55B64CB-5F6C-4C68-956A-B6B4900E5CE9}" srcOrd="2" destOrd="0" presId="urn:microsoft.com/office/officeart/2008/layout/VerticalCurvedList"/>
    <dgm:cxn modelId="{560E5DD3-F94F-42F0-BFD3-80BD9B97AEC0}" type="presParOf" srcId="{823572ED-4A83-4CE1-8A19-B8FDE3E7C1E4}" destId="{9BFDC053-EF0D-4DDD-9231-3151108F6B47}" srcOrd="3" destOrd="0" presId="urn:microsoft.com/office/officeart/2008/layout/VerticalCurvedList"/>
    <dgm:cxn modelId="{741AC52E-3C88-4D10-B8D7-923AF2676A4F}" type="presParOf" srcId="{ED3DFFAD-BB7E-4135-AC9E-81C275520C5F}" destId="{83690AF5-FCC4-4576-9F6E-D897AB0FF51B}" srcOrd="1" destOrd="0" presId="urn:microsoft.com/office/officeart/2008/layout/VerticalCurvedList"/>
    <dgm:cxn modelId="{09AD050D-6DE9-463A-827B-00D24874E1AF}" type="presParOf" srcId="{ED3DFFAD-BB7E-4135-AC9E-81C275520C5F}" destId="{CB71B1D2-9B05-4F99-9BF1-5713F7AB3E41}" srcOrd="2" destOrd="0" presId="urn:microsoft.com/office/officeart/2008/layout/VerticalCurvedList"/>
    <dgm:cxn modelId="{97DA0801-2973-43AD-8D79-EC069ED6053D}" type="presParOf" srcId="{CB71B1D2-9B05-4F99-9BF1-5713F7AB3E41}" destId="{002DCEF6-04A1-4D5B-A49B-3BF6560FE653}" srcOrd="0" destOrd="0" presId="urn:microsoft.com/office/officeart/2008/layout/VerticalCurvedList"/>
    <dgm:cxn modelId="{6495111B-2FA7-4818-B21F-70DA77D1D29C}" type="presParOf" srcId="{ED3DFFAD-BB7E-4135-AC9E-81C275520C5F}" destId="{12588490-EBD2-4091-8C93-092E1BADEF9F}" srcOrd="3" destOrd="0" presId="urn:microsoft.com/office/officeart/2008/layout/VerticalCurvedList"/>
    <dgm:cxn modelId="{8FD7D165-ACDF-4E3A-9FD4-DBE89426E32A}" type="presParOf" srcId="{ED3DFFAD-BB7E-4135-AC9E-81C275520C5F}" destId="{F573F014-7973-49CD-BE41-A4ED7D0C7624}" srcOrd="4" destOrd="0" presId="urn:microsoft.com/office/officeart/2008/layout/VerticalCurvedList"/>
    <dgm:cxn modelId="{5DAF3555-C539-41BA-9165-06C73EB7B9B6}" type="presParOf" srcId="{F573F014-7973-49CD-BE41-A4ED7D0C7624}" destId="{C22B2D16-B95B-4BAE-AEAF-9028241F84E4}" srcOrd="0" destOrd="0" presId="urn:microsoft.com/office/officeart/2008/layout/VerticalCurvedList"/>
    <dgm:cxn modelId="{D9B708CA-6B5B-4A1A-B65F-F350041E0E51}" type="presParOf" srcId="{ED3DFFAD-BB7E-4135-AC9E-81C275520C5F}" destId="{FB31C50A-C4A6-4FC5-BA08-B0AA93EFDCEB}" srcOrd="5" destOrd="0" presId="urn:microsoft.com/office/officeart/2008/layout/VerticalCurvedList"/>
    <dgm:cxn modelId="{7B2AB437-B156-4DD1-9B8D-2504949B9662}" type="presParOf" srcId="{ED3DFFAD-BB7E-4135-AC9E-81C275520C5F}" destId="{C9EE6E64-42DE-4407-A291-2236286059E8}" srcOrd="6" destOrd="0" presId="urn:microsoft.com/office/officeart/2008/layout/VerticalCurvedList"/>
    <dgm:cxn modelId="{6923A8DE-7F02-4CA8-8731-D7FC2E8CE3B8}" type="presParOf" srcId="{C9EE6E64-42DE-4407-A291-2236286059E8}" destId="{59A768C4-A224-43BF-A2EA-586D922E819E}" srcOrd="0" destOrd="0" presId="urn:microsoft.com/office/officeart/2008/layout/VerticalCurvedList"/>
    <dgm:cxn modelId="{6C189B1C-38E9-4525-8DC5-9D6555E5A901}" type="presParOf" srcId="{ED3DFFAD-BB7E-4135-AC9E-81C275520C5F}" destId="{3FECF5A1-EF3D-42DC-8968-AF2D52CE8C85}" srcOrd="7" destOrd="0" presId="urn:microsoft.com/office/officeart/2008/layout/VerticalCurvedList"/>
    <dgm:cxn modelId="{0E4067C3-E9EF-423C-B2C2-C8E4FDE0BB4F}" type="presParOf" srcId="{ED3DFFAD-BB7E-4135-AC9E-81C275520C5F}" destId="{F840217A-9CE7-44AD-9C92-2D8C86946226}" srcOrd="8" destOrd="0" presId="urn:microsoft.com/office/officeart/2008/layout/VerticalCurvedList"/>
    <dgm:cxn modelId="{147A1231-3FCA-4D8C-A0E6-60135E0A8292}" type="presParOf" srcId="{F840217A-9CE7-44AD-9C92-2D8C86946226}" destId="{290B8EB6-CE9D-4705-B652-1F81D3CABD6E}" srcOrd="0" destOrd="0" presId="urn:microsoft.com/office/officeart/2008/layout/VerticalCurvedList"/>
    <dgm:cxn modelId="{44760051-A488-46E7-846F-D70FD946FC39}" type="presParOf" srcId="{ED3DFFAD-BB7E-4135-AC9E-81C275520C5F}" destId="{75359B22-4503-4B7F-9CB8-F2F2BC94E6B6}" srcOrd="9" destOrd="0" presId="urn:microsoft.com/office/officeart/2008/layout/VerticalCurvedList"/>
    <dgm:cxn modelId="{7B3D0E6B-18BE-4498-A4F5-FBAC31ACBE8C}" type="presParOf" srcId="{ED3DFFAD-BB7E-4135-AC9E-81C275520C5F}" destId="{674A9E8C-DD7C-44BD-88C2-864FD0574142}" srcOrd="10" destOrd="0" presId="urn:microsoft.com/office/officeart/2008/layout/VerticalCurvedList"/>
    <dgm:cxn modelId="{44AA893D-F366-460D-B4D8-5BD1D7E4DCBC}" type="presParOf" srcId="{674A9E8C-DD7C-44BD-88C2-864FD0574142}" destId="{FF6D27D3-C25D-4267-A9DD-51A080440E4C}" srcOrd="0" destOrd="0" presId="urn:microsoft.com/office/officeart/2008/layout/VerticalCurvedList"/>
    <dgm:cxn modelId="{F6C9A52A-B6B6-4132-905B-4CBCDB6C0BEE}" type="presParOf" srcId="{ED3DFFAD-BB7E-4135-AC9E-81C275520C5F}" destId="{B79AFB04-E3BA-4273-80DD-92DA298B96E5}" srcOrd="11" destOrd="0" presId="urn:microsoft.com/office/officeart/2008/layout/VerticalCurvedList"/>
    <dgm:cxn modelId="{1AA05110-E99E-4E2F-9D5B-411410F8E8D0}" type="presParOf" srcId="{ED3DFFAD-BB7E-4135-AC9E-81C275520C5F}" destId="{7BF4DAEA-184A-4B6F-B9AC-016BB5E85F72}" srcOrd="12" destOrd="0" presId="urn:microsoft.com/office/officeart/2008/layout/VerticalCurvedList"/>
    <dgm:cxn modelId="{B475965D-BA27-435B-B50C-AE8290BE365A}" type="presParOf" srcId="{7BF4DAEA-184A-4B6F-B9AC-016BB5E85F72}" destId="{2FC5DC10-6CBD-468C-AAFA-3E13574A5947}" srcOrd="0" destOrd="0" presId="urn:microsoft.com/office/officeart/2008/layout/VerticalCurvedList"/>
    <dgm:cxn modelId="{80A17B83-CD33-4077-8D86-124C8FF7C9C3}" type="presParOf" srcId="{ED3DFFAD-BB7E-4135-AC9E-81C275520C5F}" destId="{E0B0CFB4-1D61-48A9-A3C1-B91AF8FB3DEF}" srcOrd="13" destOrd="0" presId="urn:microsoft.com/office/officeart/2008/layout/VerticalCurvedList"/>
    <dgm:cxn modelId="{FA50C7A3-5D87-4CFE-AE3C-4504FC34BE01}" type="presParOf" srcId="{ED3DFFAD-BB7E-4135-AC9E-81C275520C5F}" destId="{7293128D-32EE-4A72-A9E9-8028ADDEE14D}" srcOrd="14" destOrd="0" presId="urn:microsoft.com/office/officeart/2008/layout/VerticalCurvedList"/>
    <dgm:cxn modelId="{4DBF5262-A6D2-48C8-9A79-DCF59ACC50F3}" type="presParOf" srcId="{7293128D-32EE-4A72-A9E9-8028ADDEE14D}" destId="{0855189E-64CE-4CD7-A782-DC2920D1690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B3752-6722-4010-B1EA-328C5A1273B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9CA6392-5940-4D87-9FC2-962B33DEC1CD}">
      <dgm:prSet phldrT="[Text]" custT="1"/>
      <dgm:spPr/>
      <dgm:t>
        <a:bodyPr/>
        <a:lstStyle/>
        <a:p>
          <a:pPr algn="just"/>
          <a:r>
            <a:rPr lang="tr-TR" sz="1600" b="1" dirty="0" smtClean="0"/>
            <a:t>Sürdürülebilir Tarım ve Ormancılık: </a:t>
          </a:r>
          <a:r>
            <a:rPr lang="tr-TR" sz="1600" dirty="0" smtClean="0"/>
            <a:t>Doğal kaynaklar ve ekosistemleri koruyarak yeterli oranda gıda, yem, </a:t>
          </a:r>
          <a:r>
            <a:rPr lang="tr-TR" sz="1600" dirty="0" err="1" smtClean="0"/>
            <a:t>biyokütle</a:t>
          </a:r>
          <a:r>
            <a:rPr lang="tr-TR" sz="1600" dirty="0" smtClean="0"/>
            <a:t> ve diğer ham maddelerin tedarik edilebilmesi</a:t>
          </a:r>
          <a:endParaRPr lang="tr-TR" sz="1600" dirty="0"/>
        </a:p>
      </dgm:t>
    </dgm:pt>
    <dgm:pt modelId="{F481885D-0A30-4837-80E1-B1D7917A1332}" type="parTrans" cxnId="{EF756054-79F8-4350-A62D-A8EE3153AA34}">
      <dgm:prSet/>
      <dgm:spPr/>
      <dgm:t>
        <a:bodyPr/>
        <a:lstStyle/>
        <a:p>
          <a:endParaRPr lang="tr-TR"/>
        </a:p>
      </dgm:t>
    </dgm:pt>
    <dgm:pt modelId="{B69EDB72-5E26-40AC-9EE3-5D929DD502E3}" type="sibTrans" cxnId="{EF756054-79F8-4350-A62D-A8EE3153AA34}">
      <dgm:prSet/>
      <dgm:spPr/>
      <dgm:t>
        <a:bodyPr/>
        <a:lstStyle/>
        <a:p>
          <a:endParaRPr lang="tr-TR"/>
        </a:p>
      </dgm:t>
    </dgm:pt>
    <dgm:pt modelId="{CC9AA416-9281-4DDE-A00F-9D212ACEA071}">
      <dgm:prSet phldrT="[Text]" custT="1"/>
      <dgm:spPr/>
      <dgm:t>
        <a:bodyPr/>
        <a:lstStyle/>
        <a:p>
          <a:pPr algn="just"/>
          <a:r>
            <a:rPr lang="tr-TR" sz="1600" b="1" dirty="0" smtClean="0"/>
            <a:t>Sucul canlıların potansiyelinin ortaya çıkarılması: </a:t>
          </a:r>
          <a:r>
            <a:rPr lang="tr-TR" sz="1600" dirty="0" smtClean="0"/>
            <a:t>Okyanus ve denizlerden en büyük faydayı sağlayabilmek için sucul canlıların kullanılması (gıda </a:t>
          </a:r>
          <a:r>
            <a:rPr lang="tr-TR" sz="1600" dirty="0" err="1" smtClean="0"/>
            <a:t>tedariği</a:t>
          </a:r>
          <a:r>
            <a:rPr lang="tr-TR" sz="1600" dirty="0" smtClean="0"/>
            <a:t>, balıkçılık ve </a:t>
          </a:r>
          <a:r>
            <a:rPr lang="tr-TR" sz="1600" dirty="0" err="1" smtClean="0"/>
            <a:t>aquakültür</a:t>
          </a:r>
          <a:r>
            <a:rPr lang="tr-TR" sz="1600" dirty="0" smtClean="0"/>
            <a:t>)</a:t>
          </a:r>
          <a:endParaRPr lang="tr-TR" sz="1600" dirty="0"/>
        </a:p>
      </dgm:t>
    </dgm:pt>
    <dgm:pt modelId="{A515B6AA-0946-46AA-8C62-9A4A2D02E08A}" type="parTrans" cxnId="{08A868B3-BF4B-443A-A48E-3448B595C731}">
      <dgm:prSet/>
      <dgm:spPr/>
      <dgm:t>
        <a:bodyPr/>
        <a:lstStyle/>
        <a:p>
          <a:endParaRPr lang="tr-TR"/>
        </a:p>
      </dgm:t>
    </dgm:pt>
    <dgm:pt modelId="{F78C6F52-7290-40FC-9231-4AC850B7CAE1}" type="sibTrans" cxnId="{08A868B3-BF4B-443A-A48E-3448B595C731}">
      <dgm:prSet/>
      <dgm:spPr/>
      <dgm:t>
        <a:bodyPr/>
        <a:lstStyle/>
        <a:p>
          <a:endParaRPr lang="tr-TR"/>
        </a:p>
      </dgm:t>
    </dgm:pt>
    <dgm:pt modelId="{AA7AF660-B6A0-4DB5-B448-5DB9F6EACA1E}">
      <dgm:prSet phldrT="[Text]" custT="1"/>
      <dgm:spPr/>
      <dgm:t>
        <a:bodyPr/>
        <a:lstStyle/>
        <a:p>
          <a:pPr algn="just"/>
          <a:r>
            <a:rPr lang="tr-TR" sz="1600" b="1" dirty="0" smtClean="0"/>
            <a:t>Sürdürülebilir ve rekabetçi </a:t>
          </a:r>
          <a:r>
            <a:rPr lang="tr-TR" sz="1600" b="1" dirty="0" err="1" smtClean="0"/>
            <a:t>biyo</a:t>
          </a:r>
          <a:r>
            <a:rPr lang="tr-TR" sz="1600" b="1" dirty="0" smtClean="0"/>
            <a:t>-tabanlı sanayiler: </a:t>
          </a:r>
          <a:r>
            <a:rPr lang="tr-TR" sz="1600" dirty="0" smtClean="0"/>
            <a:t>Geleneksel işleme ve ürün üretme tekniklerini kullanan endüstrilerin sürdürülebilir, kaynak verimli ve rekabetçi </a:t>
          </a:r>
          <a:r>
            <a:rPr lang="tr-TR" sz="1600" dirty="0" err="1" smtClean="0"/>
            <a:t>biyo</a:t>
          </a:r>
          <a:r>
            <a:rPr lang="tr-TR" sz="1600" dirty="0" smtClean="0"/>
            <a:t>-tabanlı sanayiye dönüştürülmesi, </a:t>
          </a:r>
          <a:r>
            <a:rPr lang="tr-TR" sz="1600" dirty="0" err="1" smtClean="0"/>
            <a:t>biyorafineriler</a:t>
          </a:r>
          <a:endParaRPr lang="tr-TR" sz="1600" dirty="0"/>
        </a:p>
      </dgm:t>
    </dgm:pt>
    <dgm:pt modelId="{BA303B31-C438-4C7F-9A0F-AEFB4CE88490}" type="parTrans" cxnId="{2A474128-4C44-48C5-8316-9CA610C0D7AC}">
      <dgm:prSet/>
      <dgm:spPr/>
      <dgm:t>
        <a:bodyPr/>
        <a:lstStyle/>
        <a:p>
          <a:endParaRPr lang="tr-TR"/>
        </a:p>
      </dgm:t>
    </dgm:pt>
    <dgm:pt modelId="{8A14F534-9C7A-4306-82A0-2FF3685E3341}" type="sibTrans" cxnId="{2A474128-4C44-48C5-8316-9CA610C0D7AC}">
      <dgm:prSet/>
      <dgm:spPr/>
      <dgm:t>
        <a:bodyPr/>
        <a:lstStyle/>
        <a:p>
          <a:endParaRPr lang="tr-TR"/>
        </a:p>
      </dgm:t>
    </dgm:pt>
    <dgm:pt modelId="{F26A5F64-6991-4DFD-AB16-7776BA5B7DB6}">
      <dgm:prSet custT="1"/>
      <dgm:spPr/>
      <dgm:t>
        <a:bodyPr/>
        <a:lstStyle/>
        <a:p>
          <a:pPr algn="just"/>
          <a:r>
            <a:rPr lang="tr-TR" sz="1600" b="1" dirty="0" smtClean="0"/>
            <a:t>Güvenli ve sağlıklı beslenme için sürdürülebilir ve rekabetçi tarım-gıda sektörünün oluşturulması: </a:t>
          </a:r>
          <a:r>
            <a:rPr lang="tr-TR" sz="1600" dirty="0" smtClean="0"/>
            <a:t>tüm tüketiciler için daha sağlıklı gıdalar, bilinçli tüketici tercihleri</a:t>
          </a:r>
          <a:endParaRPr lang="tr-TR" sz="1600" b="1" dirty="0" smtClean="0"/>
        </a:p>
      </dgm:t>
    </dgm:pt>
    <dgm:pt modelId="{2F4E3205-B590-408E-8755-31B080D223D8}" type="parTrans" cxnId="{50D41091-F9C4-4B1D-9542-A5349C382B92}">
      <dgm:prSet/>
      <dgm:spPr/>
      <dgm:t>
        <a:bodyPr/>
        <a:lstStyle/>
        <a:p>
          <a:endParaRPr lang="tr-TR"/>
        </a:p>
      </dgm:t>
    </dgm:pt>
    <dgm:pt modelId="{690F776C-6D39-407E-A5F7-6C7AE11A67C2}" type="sibTrans" cxnId="{50D41091-F9C4-4B1D-9542-A5349C382B92}">
      <dgm:prSet/>
      <dgm:spPr/>
      <dgm:t>
        <a:bodyPr/>
        <a:lstStyle/>
        <a:p>
          <a:endParaRPr lang="tr-TR"/>
        </a:p>
      </dgm:t>
    </dgm:pt>
    <dgm:pt modelId="{02B34B33-E8FE-4781-8D8C-3DD602323338}" type="pres">
      <dgm:prSet presAssocID="{4F0B3752-6722-4010-B1EA-328C5A1273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ED3DFFAD-BB7E-4135-AC9E-81C275520C5F}" type="pres">
      <dgm:prSet presAssocID="{4F0B3752-6722-4010-B1EA-328C5A1273BA}" presName="Name1" presStyleCnt="0"/>
      <dgm:spPr/>
    </dgm:pt>
    <dgm:pt modelId="{823572ED-4A83-4CE1-8A19-B8FDE3E7C1E4}" type="pres">
      <dgm:prSet presAssocID="{4F0B3752-6722-4010-B1EA-328C5A1273BA}" presName="cycle" presStyleCnt="0"/>
      <dgm:spPr/>
    </dgm:pt>
    <dgm:pt modelId="{0A609172-6F4A-411F-A722-D6C26724D398}" type="pres">
      <dgm:prSet presAssocID="{4F0B3752-6722-4010-B1EA-328C5A1273BA}" presName="srcNode" presStyleLbl="node1" presStyleIdx="0" presStyleCnt="4"/>
      <dgm:spPr/>
    </dgm:pt>
    <dgm:pt modelId="{B95B59C2-DA99-439F-BC13-57978C074C85}" type="pres">
      <dgm:prSet presAssocID="{4F0B3752-6722-4010-B1EA-328C5A1273BA}" presName="conn" presStyleLbl="parChTrans1D2" presStyleIdx="0" presStyleCnt="1"/>
      <dgm:spPr/>
      <dgm:t>
        <a:bodyPr/>
        <a:lstStyle/>
        <a:p>
          <a:endParaRPr lang="tr-TR"/>
        </a:p>
      </dgm:t>
    </dgm:pt>
    <dgm:pt modelId="{D55B64CB-5F6C-4C68-956A-B6B4900E5CE9}" type="pres">
      <dgm:prSet presAssocID="{4F0B3752-6722-4010-B1EA-328C5A1273BA}" presName="extraNode" presStyleLbl="node1" presStyleIdx="0" presStyleCnt="4"/>
      <dgm:spPr/>
    </dgm:pt>
    <dgm:pt modelId="{9BFDC053-EF0D-4DDD-9231-3151108F6B47}" type="pres">
      <dgm:prSet presAssocID="{4F0B3752-6722-4010-B1EA-328C5A1273BA}" presName="dstNode" presStyleLbl="node1" presStyleIdx="0" presStyleCnt="4"/>
      <dgm:spPr/>
    </dgm:pt>
    <dgm:pt modelId="{06AD4B4E-C356-4B23-B147-E62511859E48}" type="pres">
      <dgm:prSet presAssocID="{39CA6392-5940-4D87-9FC2-962B33DEC1CD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381518-AB61-4371-891E-B32E744BF8DF}" type="pres">
      <dgm:prSet presAssocID="{39CA6392-5940-4D87-9FC2-962B33DEC1CD}" presName="accent_1" presStyleCnt="0"/>
      <dgm:spPr/>
    </dgm:pt>
    <dgm:pt modelId="{C22B2D16-B95B-4BAE-AEAF-9028241F84E4}" type="pres">
      <dgm:prSet presAssocID="{39CA6392-5940-4D87-9FC2-962B33DEC1CD}" presName="accentRepeatNode" presStyleLbl="solidFgAcc1" presStyleIdx="0" presStyleCnt="4" custLinFactNeighborY="-21224"/>
      <dgm:spPr/>
    </dgm:pt>
    <dgm:pt modelId="{84C88CBF-B255-40E3-98D5-727C11DD8341}" type="pres">
      <dgm:prSet presAssocID="{F26A5F64-6991-4DFD-AB16-7776BA5B7DB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FE9014-CA36-4AC4-BA4D-CB66CEA035D0}" type="pres">
      <dgm:prSet presAssocID="{F26A5F64-6991-4DFD-AB16-7776BA5B7DB6}" presName="accent_2" presStyleCnt="0"/>
      <dgm:spPr/>
    </dgm:pt>
    <dgm:pt modelId="{A1F7D91B-D29B-439D-9EE5-AFA7E5240526}" type="pres">
      <dgm:prSet presAssocID="{F26A5F64-6991-4DFD-AB16-7776BA5B7DB6}" presName="accentRepeatNode" presStyleLbl="solidFgAcc1" presStyleIdx="1" presStyleCnt="4" custLinFactNeighborY="-15379"/>
      <dgm:spPr/>
    </dgm:pt>
    <dgm:pt modelId="{AD6A8DE4-2ABF-4FDA-8C46-3C412500A83A}" type="pres">
      <dgm:prSet presAssocID="{CC9AA416-9281-4DDE-A00F-9D212ACEA07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2A7A5C-7D5F-4588-87E7-4610BC28EA8B}" type="pres">
      <dgm:prSet presAssocID="{CC9AA416-9281-4DDE-A00F-9D212ACEA071}" presName="accent_3" presStyleCnt="0"/>
      <dgm:spPr/>
    </dgm:pt>
    <dgm:pt modelId="{59A768C4-A224-43BF-A2EA-586D922E819E}" type="pres">
      <dgm:prSet presAssocID="{CC9AA416-9281-4DDE-A00F-9D212ACEA071}" presName="accentRepeatNode" presStyleLbl="solidFgAcc1" presStyleIdx="2" presStyleCnt="4" custLinFactNeighborY="-9537"/>
      <dgm:spPr/>
    </dgm:pt>
    <dgm:pt modelId="{C509DC16-3188-4603-BA94-FA8BCA0B985D}" type="pres">
      <dgm:prSet presAssocID="{AA7AF660-B6A0-4DB5-B448-5DB9F6EACA1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B7AAB8-BC57-4F44-8BB5-22C7507E1C0B}" type="pres">
      <dgm:prSet presAssocID="{AA7AF660-B6A0-4DB5-B448-5DB9F6EACA1E}" presName="accent_4" presStyleCnt="0"/>
      <dgm:spPr/>
    </dgm:pt>
    <dgm:pt modelId="{290B8EB6-CE9D-4705-B652-1F81D3CABD6E}" type="pres">
      <dgm:prSet presAssocID="{AA7AF660-B6A0-4DB5-B448-5DB9F6EACA1E}" presName="accentRepeatNode" presStyleLbl="solidFgAcc1" presStyleIdx="3" presStyleCnt="4" custLinFactNeighborY="-1477"/>
      <dgm:spPr/>
    </dgm:pt>
  </dgm:ptLst>
  <dgm:cxnLst>
    <dgm:cxn modelId="{95DBA105-2291-46B8-827C-B25291EB7F6A}" type="presOf" srcId="{F26A5F64-6991-4DFD-AB16-7776BA5B7DB6}" destId="{84C88CBF-B255-40E3-98D5-727C11DD8341}" srcOrd="0" destOrd="0" presId="urn:microsoft.com/office/officeart/2008/layout/VerticalCurvedList"/>
    <dgm:cxn modelId="{0262388B-AA8D-4944-9488-3913E19190D5}" type="presOf" srcId="{B69EDB72-5E26-40AC-9EE3-5D929DD502E3}" destId="{B95B59C2-DA99-439F-BC13-57978C074C85}" srcOrd="0" destOrd="0" presId="urn:microsoft.com/office/officeart/2008/layout/VerticalCurvedList"/>
    <dgm:cxn modelId="{5B9D9C2A-1167-40A5-90F9-BF7AB31553E2}" type="presOf" srcId="{AA7AF660-B6A0-4DB5-B448-5DB9F6EACA1E}" destId="{C509DC16-3188-4603-BA94-FA8BCA0B985D}" srcOrd="0" destOrd="0" presId="urn:microsoft.com/office/officeart/2008/layout/VerticalCurvedList"/>
    <dgm:cxn modelId="{5EE44905-692F-410E-93C0-23C14512CD43}" type="presOf" srcId="{4F0B3752-6722-4010-B1EA-328C5A1273BA}" destId="{02B34B33-E8FE-4781-8D8C-3DD602323338}" srcOrd="0" destOrd="0" presId="urn:microsoft.com/office/officeart/2008/layout/VerticalCurvedList"/>
    <dgm:cxn modelId="{50D41091-F9C4-4B1D-9542-A5349C382B92}" srcId="{4F0B3752-6722-4010-B1EA-328C5A1273BA}" destId="{F26A5F64-6991-4DFD-AB16-7776BA5B7DB6}" srcOrd="1" destOrd="0" parTransId="{2F4E3205-B590-408E-8755-31B080D223D8}" sibTransId="{690F776C-6D39-407E-A5F7-6C7AE11A67C2}"/>
    <dgm:cxn modelId="{08A868B3-BF4B-443A-A48E-3448B595C731}" srcId="{4F0B3752-6722-4010-B1EA-328C5A1273BA}" destId="{CC9AA416-9281-4DDE-A00F-9D212ACEA071}" srcOrd="2" destOrd="0" parTransId="{A515B6AA-0946-46AA-8C62-9A4A2D02E08A}" sibTransId="{F78C6F52-7290-40FC-9231-4AC850B7CAE1}"/>
    <dgm:cxn modelId="{4FEDFDD5-7D3E-416E-A644-479FC39CA99D}" type="presOf" srcId="{CC9AA416-9281-4DDE-A00F-9D212ACEA071}" destId="{AD6A8DE4-2ABF-4FDA-8C46-3C412500A83A}" srcOrd="0" destOrd="0" presId="urn:microsoft.com/office/officeart/2008/layout/VerticalCurvedList"/>
    <dgm:cxn modelId="{E00A32F5-B34C-4AE5-BC67-711494A9532C}" type="presOf" srcId="{39CA6392-5940-4D87-9FC2-962B33DEC1CD}" destId="{06AD4B4E-C356-4B23-B147-E62511859E48}" srcOrd="0" destOrd="0" presId="urn:microsoft.com/office/officeart/2008/layout/VerticalCurvedList"/>
    <dgm:cxn modelId="{2A474128-4C44-48C5-8316-9CA610C0D7AC}" srcId="{4F0B3752-6722-4010-B1EA-328C5A1273BA}" destId="{AA7AF660-B6A0-4DB5-B448-5DB9F6EACA1E}" srcOrd="3" destOrd="0" parTransId="{BA303B31-C438-4C7F-9A0F-AEFB4CE88490}" sibTransId="{8A14F534-9C7A-4306-82A0-2FF3685E3341}"/>
    <dgm:cxn modelId="{EF756054-79F8-4350-A62D-A8EE3153AA34}" srcId="{4F0B3752-6722-4010-B1EA-328C5A1273BA}" destId="{39CA6392-5940-4D87-9FC2-962B33DEC1CD}" srcOrd="0" destOrd="0" parTransId="{F481885D-0A30-4837-80E1-B1D7917A1332}" sibTransId="{B69EDB72-5E26-40AC-9EE3-5D929DD502E3}"/>
    <dgm:cxn modelId="{A0695698-C252-419F-BF81-D3F27B3C9863}" type="presParOf" srcId="{02B34B33-E8FE-4781-8D8C-3DD602323338}" destId="{ED3DFFAD-BB7E-4135-AC9E-81C275520C5F}" srcOrd="0" destOrd="0" presId="urn:microsoft.com/office/officeart/2008/layout/VerticalCurvedList"/>
    <dgm:cxn modelId="{0A83DBBD-8D38-46E9-8837-809879C2F85A}" type="presParOf" srcId="{ED3DFFAD-BB7E-4135-AC9E-81C275520C5F}" destId="{823572ED-4A83-4CE1-8A19-B8FDE3E7C1E4}" srcOrd="0" destOrd="0" presId="urn:microsoft.com/office/officeart/2008/layout/VerticalCurvedList"/>
    <dgm:cxn modelId="{4134D5B6-84A8-4C76-9C7E-DAEDA10DF7FA}" type="presParOf" srcId="{823572ED-4A83-4CE1-8A19-B8FDE3E7C1E4}" destId="{0A609172-6F4A-411F-A722-D6C26724D398}" srcOrd="0" destOrd="0" presId="urn:microsoft.com/office/officeart/2008/layout/VerticalCurvedList"/>
    <dgm:cxn modelId="{B68EA561-6DD8-45E3-97D5-ACACF0D613CE}" type="presParOf" srcId="{823572ED-4A83-4CE1-8A19-B8FDE3E7C1E4}" destId="{B95B59C2-DA99-439F-BC13-57978C074C85}" srcOrd="1" destOrd="0" presId="urn:microsoft.com/office/officeart/2008/layout/VerticalCurvedList"/>
    <dgm:cxn modelId="{B4AFCE33-5AA7-4F8D-B8A3-7B3669FE3318}" type="presParOf" srcId="{823572ED-4A83-4CE1-8A19-B8FDE3E7C1E4}" destId="{D55B64CB-5F6C-4C68-956A-B6B4900E5CE9}" srcOrd="2" destOrd="0" presId="urn:microsoft.com/office/officeart/2008/layout/VerticalCurvedList"/>
    <dgm:cxn modelId="{C8C24101-3723-4D9D-8F26-7C60BECF75CD}" type="presParOf" srcId="{823572ED-4A83-4CE1-8A19-B8FDE3E7C1E4}" destId="{9BFDC053-EF0D-4DDD-9231-3151108F6B47}" srcOrd="3" destOrd="0" presId="urn:microsoft.com/office/officeart/2008/layout/VerticalCurvedList"/>
    <dgm:cxn modelId="{38F5190B-DD9B-48ED-B081-CACDE54EAD01}" type="presParOf" srcId="{ED3DFFAD-BB7E-4135-AC9E-81C275520C5F}" destId="{06AD4B4E-C356-4B23-B147-E62511859E48}" srcOrd="1" destOrd="0" presId="urn:microsoft.com/office/officeart/2008/layout/VerticalCurvedList"/>
    <dgm:cxn modelId="{C356D88F-F905-41AE-B528-59BD3893A4BD}" type="presParOf" srcId="{ED3DFFAD-BB7E-4135-AC9E-81C275520C5F}" destId="{B8381518-AB61-4371-891E-B32E744BF8DF}" srcOrd="2" destOrd="0" presId="urn:microsoft.com/office/officeart/2008/layout/VerticalCurvedList"/>
    <dgm:cxn modelId="{28E7C408-9ED9-423B-A4D4-36E4C1301835}" type="presParOf" srcId="{B8381518-AB61-4371-891E-B32E744BF8DF}" destId="{C22B2D16-B95B-4BAE-AEAF-9028241F84E4}" srcOrd="0" destOrd="0" presId="urn:microsoft.com/office/officeart/2008/layout/VerticalCurvedList"/>
    <dgm:cxn modelId="{94DBE507-78AE-422C-8D0F-A68FE664CCB0}" type="presParOf" srcId="{ED3DFFAD-BB7E-4135-AC9E-81C275520C5F}" destId="{84C88CBF-B255-40E3-98D5-727C11DD8341}" srcOrd="3" destOrd="0" presId="urn:microsoft.com/office/officeart/2008/layout/VerticalCurvedList"/>
    <dgm:cxn modelId="{E9D52D3D-1616-4DC9-AFE9-DECC49BE51E6}" type="presParOf" srcId="{ED3DFFAD-BB7E-4135-AC9E-81C275520C5F}" destId="{FEFE9014-CA36-4AC4-BA4D-CB66CEA035D0}" srcOrd="4" destOrd="0" presId="urn:microsoft.com/office/officeart/2008/layout/VerticalCurvedList"/>
    <dgm:cxn modelId="{10EA149E-53B3-421D-A1C6-C9E4E5994472}" type="presParOf" srcId="{FEFE9014-CA36-4AC4-BA4D-CB66CEA035D0}" destId="{A1F7D91B-D29B-439D-9EE5-AFA7E5240526}" srcOrd="0" destOrd="0" presId="urn:microsoft.com/office/officeart/2008/layout/VerticalCurvedList"/>
    <dgm:cxn modelId="{A335960D-A7B0-4402-8C5A-FBD18783A32F}" type="presParOf" srcId="{ED3DFFAD-BB7E-4135-AC9E-81C275520C5F}" destId="{AD6A8DE4-2ABF-4FDA-8C46-3C412500A83A}" srcOrd="5" destOrd="0" presId="urn:microsoft.com/office/officeart/2008/layout/VerticalCurvedList"/>
    <dgm:cxn modelId="{251C7DA0-DA9A-487C-A47C-083F4868379B}" type="presParOf" srcId="{ED3DFFAD-BB7E-4135-AC9E-81C275520C5F}" destId="{4E2A7A5C-7D5F-4588-87E7-4610BC28EA8B}" srcOrd="6" destOrd="0" presId="urn:microsoft.com/office/officeart/2008/layout/VerticalCurvedList"/>
    <dgm:cxn modelId="{E6DC99A4-C845-4290-90A5-C62355998821}" type="presParOf" srcId="{4E2A7A5C-7D5F-4588-87E7-4610BC28EA8B}" destId="{59A768C4-A224-43BF-A2EA-586D922E819E}" srcOrd="0" destOrd="0" presId="urn:microsoft.com/office/officeart/2008/layout/VerticalCurvedList"/>
    <dgm:cxn modelId="{1E1BB55A-A7A1-4DC2-98A0-D728B23AA2AF}" type="presParOf" srcId="{ED3DFFAD-BB7E-4135-AC9E-81C275520C5F}" destId="{C509DC16-3188-4603-BA94-FA8BCA0B985D}" srcOrd="7" destOrd="0" presId="urn:microsoft.com/office/officeart/2008/layout/VerticalCurvedList"/>
    <dgm:cxn modelId="{436A25F0-E8CE-441F-A08B-1F017EFC7D03}" type="presParOf" srcId="{ED3DFFAD-BB7E-4135-AC9E-81C275520C5F}" destId="{E2B7AAB8-BC57-4F44-8BB5-22C7507E1C0B}" srcOrd="8" destOrd="0" presId="urn:microsoft.com/office/officeart/2008/layout/VerticalCurvedList"/>
    <dgm:cxn modelId="{674DCD8E-9C1D-44EE-A361-CDB21E34E1BA}" type="presParOf" srcId="{E2B7AAB8-BC57-4F44-8BB5-22C7507E1C0B}" destId="{290B8EB6-CE9D-4705-B652-1F81D3CABD6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0B3752-6722-4010-B1EA-328C5A1273B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C74214E-6532-4EBA-999D-F6F3B228DA52}">
      <dgm:prSet phldrT="[Text]"/>
      <dgm:spPr/>
      <dgm:t>
        <a:bodyPr/>
        <a:lstStyle/>
        <a:p>
          <a:r>
            <a:rPr lang="tr-TR" b="1" u="sng" dirty="0" smtClean="0">
              <a:solidFill>
                <a:srgbClr val="000000"/>
              </a:solidFill>
            </a:rPr>
            <a:t>Amaç</a:t>
          </a:r>
          <a:endParaRPr lang="tr-TR" b="1" u="sng" dirty="0">
            <a:solidFill>
              <a:srgbClr val="000000"/>
            </a:solidFill>
          </a:endParaRPr>
        </a:p>
      </dgm:t>
    </dgm:pt>
    <dgm:pt modelId="{79B5D67A-84F7-40C2-A534-73964776CF46}" type="parTrans" cxnId="{83528295-6FF2-40A9-9926-2C76F5405A45}">
      <dgm:prSet/>
      <dgm:spPr/>
      <dgm:t>
        <a:bodyPr/>
        <a:lstStyle/>
        <a:p>
          <a:endParaRPr lang="tr-TR"/>
        </a:p>
      </dgm:t>
    </dgm:pt>
    <dgm:pt modelId="{7077E87F-6F26-4BCF-B37C-0863D73BB077}" type="sibTrans" cxnId="{83528295-6FF2-40A9-9926-2C76F5405A45}">
      <dgm:prSet/>
      <dgm:spPr/>
      <dgm:t>
        <a:bodyPr/>
        <a:lstStyle/>
        <a:p>
          <a:endParaRPr lang="tr-TR"/>
        </a:p>
      </dgm:t>
    </dgm:pt>
    <dgm:pt modelId="{39CA6392-5940-4D87-9FC2-962B33DEC1CD}">
      <dgm:prSet phldrT="[Text]" custT="1"/>
      <dgm:spPr/>
      <dgm:t>
        <a:bodyPr/>
        <a:lstStyle/>
        <a:p>
          <a:r>
            <a:rPr lang="tr-TR" sz="1400" b="1" dirty="0" smtClean="0">
              <a:latin typeface="Corbel" pitchFamily="34" charset="0"/>
            </a:rPr>
            <a:t>Güvenilir, düşük maliyetli, kamuoyu tarafından kabul görmüş, sürdürülebilir ve rekabetçi enerji sistemlerine geçiş yapmak</a:t>
          </a:r>
          <a:endParaRPr lang="tr-TR" sz="1400" b="1" dirty="0"/>
        </a:p>
      </dgm:t>
    </dgm:pt>
    <dgm:pt modelId="{F481885D-0A30-4837-80E1-B1D7917A1332}" type="parTrans" cxnId="{EF756054-79F8-4350-A62D-A8EE3153AA34}">
      <dgm:prSet/>
      <dgm:spPr/>
      <dgm:t>
        <a:bodyPr/>
        <a:lstStyle/>
        <a:p>
          <a:endParaRPr lang="tr-TR"/>
        </a:p>
      </dgm:t>
    </dgm:pt>
    <dgm:pt modelId="{B69EDB72-5E26-40AC-9EE3-5D929DD502E3}" type="sibTrans" cxnId="{EF756054-79F8-4350-A62D-A8EE3153AA34}">
      <dgm:prSet/>
      <dgm:spPr/>
      <dgm:t>
        <a:bodyPr/>
        <a:lstStyle/>
        <a:p>
          <a:endParaRPr lang="tr-TR"/>
        </a:p>
      </dgm:t>
    </dgm:pt>
    <dgm:pt modelId="{CC9AA416-9281-4DDE-A00F-9D212ACEA071}">
      <dgm:prSet phldrT="[Text]" custT="1"/>
      <dgm:spPr/>
      <dgm:t>
        <a:bodyPr/>
        <a:lstStyle/>
        <a:p>
          <a:r>
            <a:rPr lang="tr-TR" sz="1400" b="1" dirty="0" smtClean="0">
              <a:latin typeface="Corbel" pitchFamily="34" charset="0"/>
            </a:rPr>
            <a:t>Fosil yakıtlara olan bağımlılığın azaltılması ile sınırlı kaynaklara erişim, artan enerji ihtiyacı ve iklim değişikliği gibi sorunlarla mücadele etmek</a:t>
          </a:r>
          <a:endParaRPr lang="tr-TR" sz="1400" b="1" dirty="0"/>
        </a:p>
      </dgm:t>
    </dgm:pt>
    <dgm:pt modelId="{A515B6AA-0946-46AA-8C62-9A4A2D02E08A}" type="parTrans" cxnId="{08A868B3-BF4B-443A-A48E-3448B595C731}">
      <dgm:prSet/>
      <dgm:spPr/>
      <dgm:t>
        <a:bodyPr/>
        <a:lstStyle/>
        <a:p>
          <a:endParaRPr lang="tr-TR"/>
        </a:p>
      </dgm:t>
    </dgm:pt>
    <dgm:pt modelId="{F78C6F52-7290-40FC-9231-4AC850B7CAE1}" type="sibTrans" cxnId="{08A868B3-BF4B-443A-A48E-3448B595C731}">
      <dgm:prSet/>
      <dgm:spPr/>
      <dgm:t>
        <a:bodyPr/>
        <a:lstStyle/>
        <a:p>
          <a:endParaRPr lang="tr-TR"/>
        </a:p>
      </dgm:t>
    </dgm:pt>
    <dgm:pt modelId="{AA7AF660-B6A0-4DB5-B448-5DB9F6EACA1E}">
      <dgm:prSet phldrT="[Text]"/>
      <dgm:spPr/>
      <dgm:t>
        <a:bodyPr/>
        <a:lstStyle/>
        <a:p>
          <a:r>
            <a:rPr lang="tr-TR" b="1" u="sng" dirty="0" smtClean="0">
              <a:solidFill>
                <a:srgbClr val="000000"/>
              </a:solidFill>
            </a:rPr>
            <a:t>Desteklenen Etkinlikler</a:t>
          </a:r>
          <a:endParaRPr lang="tr-TR" b="1" u="sng" dirty="0">
            <a:solidFill>
              <a:srgbClr val="000000"/>
            </a:solidFill>
          </a:endParaRPr>
        </a:p>
      </dgm:t>
    </dgm:pt>
    <dgm:pt modelId="{BA303B31-C438-4C7F-9A0F-AEFB4CE88490}" type="parTrans" cxnId="{2A474128-4C44-48C5-8316-9CA610C0D7AC}">
      <dgm:prSet/>
      <dgm:spPr/>
      <dgm:t>
        <a:bodyPr/>
        <a:lstStyle/>
        <a:p>
          <a:endParaRPr lang="tr-TR"/>
        </a:p>
      </dgm:t>
    </dgm:pt>
    <dgm:pt modelId="{8A14F534-9C7A-4306-82A0-2FF3685E3341}" type="sibTrans" cxnId="{2A474128-4C44-48C5-8316-9CA610C0D7AC}">
      <dgm:prSet/>
      <dgm:spPr/>
      <dgm:t>
        <a:bodyPr/>
        <a:lstStyle/>
        <a:p>
          <a:endParaRPr lang="tr-TR"/>
        </a:p>
      </dgm:t>
    </dgm:pt>
    <dgm:pt modelId="{68E3497E-BAD1-4C9F-8786-70B58948FBFA}">
      <dgm:prSet phldrT="[Text]" custT="1"/>
      <dgm:spPr/>
      <dgm:t>
        <a:bodyPr/>
        <a:lstStyle/>
        <a:p>
          <a:r>
            <a:rPr lang="tr-TR" sz="2000" dirty="0" smtClean="0"/>
            <a:t>Akıllı Şehirler ve Toplumlar</a:t>
          </a:r>
          <a:endParaRPr lang="tr-TR" sz="2000" dirty="0"/>
        </a:p>
      </dgm:t>
    </dgm:pt>
    <dgm:pt modelId="{AF431FC2-840A-4A62-BE81-6F87F46BA5C9}" type="parTrans" cxnId="{76BEA44F-5D65-4A2A-8B64-9E535233A91F}">
      <dgm:prSet/>
      <dgm:spPr/>
      <dgm:t>
        <a:bodyPr/>
        <a:lstStyle/>
        <a:p>
          <a:endParaRPr lang="tr-TR"/>
        </a:p>
      </dgm:t>
    </dgm:pt>
    <dgm:pt modelId="{DBCB20E4-EDFD-4F04-B68C-9E167FBD916B}" type="sibTrans" cxnId="{76BEA44F-5D65-4A2A-8B64-9E535233A91F}">
      <dgm:prSet/>
      <dgm:spPr/>
      <dgm:t>
        <a:bodyPr/>
        <a:lstStyle/>
        <a:p>
          <a:endParaRPr lang="tr-TR"/>
        </a:p>
      </dgm:t>
    </dgm:pt>
    <dgm:pt modelId="{BA9505EE-104C-4A04-96DC-B25852D3D008}">
      <dgm:prSet phldrT="[Text]"/>
      <dgm:spPr/>
      <dgm:t>
        <a:bodyPr/>
        <a:lstStyle/>
        <a:p>
          <a:endParaRPr lang="tr-TR" dirty="0"/>
        </a:p>
      </dgm:t>
    </dgm:pt>
    <dgm:pt modelId="{B3D33458-D5DF-4679-911C-76C159612497}" type="parTrans" cxnId="{9622F6AF-C190-428D-B7E4-86D19E529536}">
      <dgm:prSet/>
      <dgm:spPr/>
      <dgm:t>
        <a:bodyPr/>
        <a:lstStyle/>
        <a:p>
          <a:endParaRPr lang="tr-TR"/>
        </a:p>
      </dgm:t>
    </dgm:pt>
    <dgm:pt modelId="{520C6882-384C-43DA-A9D7-50B7CBEA64D7}" type="sibTrans" cxnId="{9622F6AF-C190-428D-B7E4-86D19E529536}">
      <dgm:prSet/>
      <dgm:spPr/>
      <dgm:t>
        <a:bodyPr/>
        <a:lstStyle/>
        <a:p>
          <a:endParaRPr lang="tr-TR"/>
        </a:p>
      </dgm:t>
    </dgm:pt>
    <dgm:pt modelId="{244B0417-46A1-4990-A788-4FE6E5CBF735}">
      <dgm:prSet phldrT="[Text]"/>
      <dgm:spPr/>
      <dgm:t>
        <a:bodyPr/>
        <a:lstStyle/>
        <a:p>
          <a:endParaRPr lang="tr-TR" dirty="0"/>
        </a:p>
      </dgm:t>
    </dgm:pt>
    <dgm:pt modelId="{3A0CFE2A-0359-45D6-B580-7F8781448DE1}" type="sibTrans" cxnId="{9EEC324A-436A-419E-A7B9-868CBC31A7A2}">
      <dgm:prSet/>
      <dgm:spPr/>
      <dgm:t>
        <a:bodyPr/>
        <a:lstStyle/>
        <a:p>
          <a:endParaRPr lang="tr-TR"/>
        </a:p>
      </dgm:t>
    </dgm:pt>
    <dgm:pt modelId="{E987E2D9-3B60-4E05-84E9-48B883AA195E}" type="parTrans" cxnId="{9EEC324A-436A-419E-A7B9-868CBC31A7A2}">
      <dgm:prSet/>
      <dgm:spPr/>
      <dgm:t>
        <a:bodyPr/>
        <a:lstStyle/>
        <a:p>
          <a:endParaRPr lang="tr-TR"/>
        </a:p>
      </dgm:t>
    </dgm:pt>
    <dgm:pt modelId="{DAB123F2-9597-42A2-8BD8-EBF87BE78462}">
      <dgm:prSet custT="1"/>
      <dgm:spPr/>
      <dgm:t>
        <a:bodyPr/>
        <a:lstStyle/>
        <a:p>
          <a:r>
            <a:rPr lang="tr-TR" sz="2000" dirty="0" smtClean="0"/>
            <a:t>Rekabetçi Düşük-Karbonlu Enerji</a:t>
          </a:r>
          <a:endParaRPr lang="en-US" sz="2000" dirty="0"/>
        </a:p>
      </dgm:t>
    </dgm:pt>
    <dgm:pt modelId="{8ECC87C3-022A-495A-808E-A13C606577BB}" type="parTrans" cxnId="{CE666E68-CB08-4CF2-AD6C-CFB5F3771FE2}">
      <dgm:prSet/>
      <dgm:spPr/>
      <dgm:t>
        <a:bodyPr/>
        <a:lstStyle/>
        <a:p>
          <a:endParaRPr lang="en-US"/>
        </a:p>
      </dgm:t>
    </dgm:pt>
    <dgm:pt modelId="{A600A33A-5A48-4097-B90A-7E5827A24A39}" type="sibTrans" cxnId="{CE666E68-CB08-4CF2-AD6C-CFB5F3771FE2}">
      <dgm:prSet/>
      <dgm:spPr/>
      <dgm:t>
        <a:bodyPr/>
        <a:lstStyle/>
        <a:p>
          <a:endParaRPr lang="en-US"/>
        </a:p>
      </dgm:t>
    </dgm:pt>
    <dgm:pt modelId="{DC6CD0B4-482A-404F-B8D8-D020711C98F5}">
      <dgm:prSet custT="1"/>
      <dgm:spPr/>
      <dgm:t>
        <a:bodyPr/>
        <a:lstStyle/>
        <a:p>
          <a:r>
            <a:rPr lang="tr-TR" sz="2000" dirty="0" smtClean="0"/>
            <a:t>Enerji Verimliliği</a:t>
          </a:r>
          <a:endParaRPr lang="en-US" sz="2000" dirty="0"/>
        </a:p>
      </dgm:t>
    </dgm:pt>
    <dgm:pt modelId="{CA0524E1-29ED-42A4-B8CA-939C1C51FDE1}" type="parTrans" cxnId="{E1C52565-F768-4782-94D1-5451C3E2F991}">
      <dgm:prSet/>
      <dgm:spPr/>
      <dgm:t>
        <a:bodyPr/>
        <a:lstStyle/>
        <a:p>
          <a:endParaRPr lang="en-US"/>
        </a:p>
      </dgm:t>
    </dgm:pt>
    <dgm:pt modelId="{B3A2AF8A-477A-411F-9C3F-A3FDA2A10C4A}" type="sibTrans" cxnId="{E1C52565-F768-4782-94D1-5451C3E2F991}">
      <dgm:prSet/>
      <dgm:spPr/>
      <dgm:t>
        <a:bodyPr/>
        <a:lstStyle/>
        <a:p>
          <a:endParaRPr lang="en-US"/>
        </a:p>
      </dgm:t>
    </dgm:pt>
    <dgm:pt modelId="{02B34B33-E8FE-4781-8D8C-3DD602323338}" type="pres">
      <dgm:prSet presAssocID="{4F0B3752-6722-4010-B1EA-328C5A1273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D3DFFAD-BB7E-4135-AC9E-81C275520C5F}" type="pres">
      <dgm:prSet presAssocID="{4F0B3752-6722-4010-B1EA-328C5A1273BA}" presName="Name1" presStyleCnt="0"/>
      <dgm:spPr/>
    </dgm:pt>
    <dgm:pt modelId="{823572ED-4A83-4CE1-8A19-B8FDE3E7C1E4}" type="pres">
      <dgm:prSet presAssocID="{4F0B3752-6722-4010-B1EA-328C5A1273BA}" presName="cycle" presStyleCnt="0"/>
      <dgm:spPr/>
    </dgm:pt>
    <dgm:pt modelId="{0A609172-6F4A-411F-A722-D6C26724D398}" type="pres">
      <dgm:prSet presAssocID="{4F0B3752-6722-4010-B1EA-328C5A1273BA}" presName="srcNode" presStyleLbl="node1" presStyleIdx="0" presStyleCnt="7"/>
      <dgm:spPr/>
    </dgm:pt>
    <dgm:pt modelId="{B95B59C2-DA99-439F-BC13-57978C074C85}" type="pres">
      <dgm:prSet presAssocID="{4F0B3752-6722-4010-B1EA-328C5A1273BA}" presName="conn" presStyleLbl="parChTrans1D2" presStyleIdx="0" presStyleCnt="1"/>
      <dgm:spPr/>
      <dgm:t>
        <a:bodyPr/>
        <a:lstStyle/>
        <a:p>
          <a:endParaRPr lang="en-US"/>
        </a:p>
      </dgm:t>
    </dgm:pt>
    <dgm:pt modelId="{D55B64CB-5F6C-4C68-956A-B6B4900E5CE9}" type="pres">
      <dgm:prSet presAssocID="{4F0B3752-6722-4010-B1EA-328C5A1273BA}" presName="extraNode" presStyleLbl="node1" presStyleIdx="0" presStyleCnt="7"/>
      <dgm:spPr/>
    </dgm:pt>
    <dgm:pt modelId="{9BFDC053-EF0D-4DDD-9231-3151108F6B47}" type="pres">
      <dgm:prSet presAssocID="{4F0B3752-6722-4010-B1EA-328C5A1273BA}" presName="dstNode" presStyleLbl="node1" presStyleIdx="0" presStyleCnt="7"/>
      <dgm:spPr/>
    </dgm:pt>
    <dgm:pt modelId="{83690AF5-FCC4-4576-9F6E-D897AB0FF51B}" type="pres">
      <dgm:prSet presAssocID="{AC74214E-6532-4EBA-999D-F6F3B228DA52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71B1D2-9B05-4F99-9BF1-5713F7AB3E41}" type="pres">
      <dgm:prSet presAssocID="{AC74214E-6532-4EBA-999D-F6F3B228DA52}" presName="accent_1" presStyleCnt="0"/>
      <dgm:spPr/>
    </dgm:pt>
    <dgm:pt modelId="{002DCEF6-04A1-4D5B-A49B-3BF6560FE653}" type="pres">
      <dgm:prSet presAssocID="{AC74214E-6532-4EBA-999D-F6F3B228DA52}" presName="accentRepeatNode" presStyleLbl="solidFgAcc1" presStyleIdx="0" presStyleCnt="7"/>
      <dgm:spPr/>
    </dgm:pt>
    <dgm:pt modelId="{12588490-EBD2-4091-8C93-092E1BADEF9F}" type="pres">
      <dgm:prSet presAssocID="{39CA6392-5940-4D87-9FC2-962B33DEC1C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3F014-7973-49CD-BE41-A4ED7D0C7624}" type="pres">
      <dgm:prSet presAssocID="{39CA6392-5940-4D87-9FC2-962B33DEC1CD}" presName="accent_2" presStyleCnt="0"/>
      <dgm:spPr/>
    </dgm:pt>
    <dgm:pt modelId="{C22B2D16-B95B-4BAE-AEAF-9028241F84E4}" type="pres">
      <dgm:prSet presAssocID="{39CA6392-5940-4D87-9FC2-962B33DEC1CD}" presName="accentRepeatNode" presStyleLbl="solidFgAcc1" presStyleIdx="1" presStyleCnt="7"/>
      <dgm:spPr/>
    </dgm:pt>
    <dgm:pt modelId="{FB31C50A-C4A6-4FC5-BA08-B0AA93EFDCEB}" type="pres">
      <dgm:prSet presAssocID="{CC9AA416-9281-4DDE-A00F-9D212ACEA071}" presName="text_3" presStyleLbl="node1" presStyleIdx="2" presStyleCnt="7" custScaleY="1265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EE6E64-42DE-4407-A291-2236286059E8}" type="pres">
      <dgm:prSet presAssocID="{CC9AA416-9281-4DDE-A00F-9D212ACEA071}" presName="accent_3" presStyleCnt="0"/>
      <dgm:spPr/>
    </dgm:pt>
    <dgm:pt modelId="{59A768C4-A224-43BF-A2EA-586D922E819E}" type="pres">
      <dgm:prSet presAssocID="{CC9AA416-9281-4DDE-A00F-9D212ACEA071}" presName="accentRepeatNode" presStyleLbl="solidFgAcc1" presStyleIdx="2" presStyleCnt="7"/>
      <dgm:spPr/>
    </dgm:pt>
    <dgm:pt modelId="{3FECF5A1-EF3D-42DC-8968-AF2D52CE8C85}" type="pres">
      <dgm:prSet presAssocID="{AA7AF660-B6A0-4DB5-B448-5DB9F6EACA1E}" presName="text_4" presStyleLbl="node1" presStyleIdx="3" presStyleCnt="7" custLinFactNeighborX="915" custLinFactNeighborY="3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40217A-9CE7-44AD-9C92-2D8C86946226}" type="pres">
      <dgm:prSet presAssocID="{AA7AF660-B6A0-4DB5-B448-5DB9F6EACA1E}" presName="accent_4" presStyleCnt="0"/>
      <dgm:spPr/>
    </dgm:pt>
    <dgm:pt modelId="{290B8EB6-CE9D-4705-B652-1F81D3CABD6E}" type="pres">
      <dgm:prSet presAssocID="{AA7AF660-B6A0-4DB5-B448-5DB9F6EACA1E}" presName="accentRepeatNode" presStyleLbl="solidFgAcc1" presStyleIdx="3" presStyleCnt="7"/>
      <dgm:spPr/>
    </dgm:pt>
    <dgm:pt modelId="{960C5DC4-78A2-4CEA-88F0-EB7B06268D86}" type="pres">
      <dgm:prSet presAssocID="{DC6CD0B4-482A-404F-B8D8-D020711C98F5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1705F8B-15E0-4317-90DA-9797D95D425A}" type="pres">
      <dgm:prSet presAssocID="{DC6CD0B4-482A-404F-B8D8-D020711C98F5}" presName="accent_5" presStyleCnt="0"/>
      <dgm:spPr/>
    </dgm:pt>
    <dgm:pt modelId="{ECA11273-3D83-4D92-8B5D-B2493B947F7C}" type="pres">
      <dgm:prSet presAssocID="{DC6CD0B4-482A-404F-B8D8-D020711C98F5}" presName="accentRepeatNode" presStyleLbl="solidFgAcc1" presStyleIdx="4" presStyleCnt="7"/>
      <dgm:spPr/>
    </dgm:pt>
    <dgm:pt modelId="{26618641-D6F6-473C-83E6-A79280C708A9}" type="pres">
      <dgm:prSet presAssocID="{DAB123F2-9597-42A2-8BD8-EBF87BE78462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0FE6AB-8888-4C31-9EBA-873FD3847004}" type="pres">
      <dgm:prSet presAssocID="{DAB123F2-9597-42A2-8BD8-EBF87BE78462}" presName="accent_6" presStyleCnt="0"/>
      <dgm:spPr/>
    </dgm:pt>
    <dgm:pt modelId="{19FB4222-B16C-4856-96EE-52CCCE68786B}" type="pres">
      <dgm:prSet presAssocID="{DAB123F2-9597-42A2-8BD8-EBF87BE78462}" presName="accentRepeatNode" presStyleLbl="solidFgAcc1" presStyleIdx="5" presStyleCnt="7"/>
      <dgm:spPr/>
    </dgm:pt>
    <dgm:pt modelId="{3D799F15-5806-40DA-81BC-60D1B3FADF8A}" type="pres">
      <dgm:prSet presAssocID="{68E3497E-BAD1-4C9F-8786-70B58948FBFA}" presName="text_7" presStyleLbl="node1" presStyleIdx="6" presStyleCnt="7" custLinFactNeighborX="-821" custLinFactNeighborY="30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AFC9E-EC22-4B8E-A04D-A416AE86D1D5}" type="pres">
      <dgm:prSet presAssocID="{68E3497E-BAD1-4C9F-8786-70B58948FBFA}" presName="accent_7" presStyleCnt="0"/>
      <dgm:spPr/>
    </dgm:pt>
    <dgm:pt modelId="{FF6D27D3-C25D-4267-A9DD-51A080440E4C}" type="pres">
      <dgm:prSet presAssocID="{68E3497E-BAD1-4C9F-8786-70B58948FBFA}" presName="accentRepeatNode" presStyleLbl="solidFgAcc1" presStyleIdx="6" presStyleCnt="7"/>
      <dgm:spPr/>
    </dgm:pt>
  </dgm:ptLst>
  <dgm:cxnLst>
    <dgm:cxn modelId="{500EDCA5-0818-4E94-88A3-606D92B466E6}" type="presOf" srcId="{DC6CD0B4-482A-404F-B8D8-D020711C98F5}" destId="{960C5DC4-78A2-4CEA-88F0-EB7B06268D86}" srcOrd="0" destOrd="0" presId="urn:microsoft.com/office/officeart/2008/layout/VerticalCurvedList"/>
    <dgm:cxn modelId="{E1C52565-F768-4782-94D1-5451C3E2F991}" srcId="{4F0B3752-6722-4010-B1EA-328C5A1273BA}" destId="{DC6CD0B4-482A-404F-B8D8-D020711C98F5}" srcOrd="4" destOrd="0" parTransId="{CA0524E1-29ED-42A4-B8CA-939C1C51FDE1}" sibTransId="{B3A2AF8A-477A-411F-9C3F-A3FDA2A10C4A}"/>
    <dgm:cxn modelId="{C0B9503A-85BB-45AB-8080-FF0AD91F2999}" type="presOf" srcId="{7077E87F-6F26-4BCF-B37C-0863D73BB077}" destId="{B95B59C2-DA99-439F-BC13-57978C074C85}" srcOrd="0" destOrd="0" presId="urn:microsoft.com/office/officeart/2008/layout/VerticalCurvedList"/>
    <dgm:cxn modelId="{050DF598-1AF5-4C78-A34E-7B22CDFF4509}" type="presOf" srcId="{68E3497E-BAD1-4C9F-8786-70B58948FBFA}" destId="{3D799F15-5806-40DA-81BC-60D1B3FADF8A}" srcOrd="0" destOrd="0" presId="urn:microsoft.com/office/officeart/2008/layout/VerticalCurvedList"/>
    <dgm:cxn modelId="{08A868B3-BF4B-443A-A48E-3448B595C731}" srcId="{4F0B3752-6722-4010-B1EA-328C5A1273BA}" destId="{CC9AA416-9281-4DDE-A00F-9D212ACEA071}" srcOrd="2" destOrd="0" parTransId="{A515B6AA-0946-46AA-8C62-9A4A2D02E08A}" sibTransId="{F78C6F52-7290-40FC-9231-4AC850B7CAE1}"/>
    <dgm:cxn modelId="{CE666E68-CB08-4CF2-AD6C-CFB5F3771FE2}" srcId="{4F0B3752-6722-4010-B1EA-328C5A1273BA}" destId="{DAB123F2-9597-42A2-8BD8-EBF87BE78462}" srcOrd="5" destOrd="0" parTransId="{8ECC87C3-022A-495A-808E-A13C606577BB}" sibTransId="{A600A33A-5A48-4097-B90A-7E5827A24A39}"/>
    <dgm:cxn modelId="{0541DBEF-644E-4F73-8C1D-D7BC3FC1DF66}" type="presOf" srcId="{39CA6392-5940-4D87-9FC2-962B33DEC1CD}" destId="{12588490-EBD2-4091-8C93-092E1BADEF9F}" srcOrd="0" destOrd="0" presId="urn:microsoft.com/office/officeart/2008/layout/VerticalCurvedList"/>
    <dgm:cxn modelId="{D599914C-5240-4F72-B3E5-3986F7BC3300}" type="presOf" srcId="{CC9AA416-9281-4DDE-A00F-9D212ACEA071}" destId="{FB31C50A-C4A6-4FC5-BA08-B0AA93EFDCEB}" srcOrd="0" destOrd="0" presId="urn:microsoft.com/office/officeart/2008/layout/VerticalCurvedList"/>
    <dgm:cxn modelId="{83528295-6FF2-40A9-9926-2C76F5405A45}" srcId="{4F0B3752-6722-4010-B1EA-328C5A1273BA}" destId="{AC74214E-6532-4EBA-999D-F6F3B228DA52}" srcOrd="0" destOrd="0" parTransId="{79B5D67A-84F7-40C2-A534-73964776CF46}" sibTransId="{7077E87F-6F26-4BCF-B37C-0863D73BB077}"/>
    <dgm:cxn modelId="{2A474128-4C44-48C5-8316-9CA610C0D7AC}" srcId="{4F0B3752-6722-4010-B1EA-328C5A1273BA}" destId="{AA7AF660-B6A0-4DB5-B448-5DB9F6EACA1E}" srcOrd="3" destOrd="0" parTransId="{BA303B31-C438-4C7F-9A0F-AEFB4CE88490}" sibTransId="{8A14F534-9C7A-4306-82A0-2FF3685E3341}"/>
    <dgm:cxn modelId="{37DB388A-214B-4D73-BBD8-AB8149BEE1F6}" type="presOf" srcId="{AC74214E-6532-4EBA-999D-F6F3B228DA52}" destId="{83690AF5-FCC4-4576-9F6E-D897AB0FF51B}" srcOrd="0" destOrd="0" presId="urn:microsoft.com/office/officeart/2008/layout/VerticalCurvedList"/>
    <dgm:cxn modelId="{FD4D9775-A188-41C4-B329-F37C34170B74}" type="presOf" srcId="{DAB123F2-9597-42A2-8BD8-EBF87BE78462}" destId="{26618641-D6F6-473C-83E6-A79280C708A9}" srcOrd="0" destOrd="0" presId="urn:microsoft.com/office/officeart/2008/layout/VerticalCurvedList"/>
    <dgm:cxn modelId="{0FC4C1BB-D74F-49E7-91E9-BBE32810A4BE}" type="presOf" srcId="{4F0B3752-6722-4010-B1EA-328C5A1273BA}" destId="{02B34B33-E8FE-4781-8D8C-3DD602323338}" srcOrd="0" destOrd="0" presId="urn:microsoft.com/office/officeart/2008/layout/VerticalCurvedList"/>
    <dgm:cxn modelId="{FEA9FF60-2274-44BE-9B5F-4C7A5AEA9471}" type="presOf" srcId="{AA7AF660-B6A0-4DB5-B448-5DB9F6EACA1E}" destId="{3FECF5A1-EF3D-42DC-8968-AF2D52CE8C85}" srcOrd="0" destOrd="0" presId="urn:microsoft.com/office/officeart/2008/layout/VerticalCurvedList"/>
    <dgm:cxn modelId="{9622F6AF-C190-428D-B7E4-86D19E529536}" srcId="{4F0B3752-6722-4010-B1EA-328C5A1273BA}" destId="{BA9505EE-104C-4A04-96DC-B25852D3D008}" srcOrd="7" destOrd="0" parTransId="{B3D33458-D5DF-4679-911C-76C159612497}" sibTransId="{520C6882-384C-43DA-A9D7-50B7CBEA64D7}"/>
    <dgm:cxn modelId="{EF756054-79F8-4350-A62D-A8EE3153AA34}" srcId="{4F0B3752-6722-4010-B1EA-328C5A1273BA}" destId="{39CA6392-5940-4D87-9FC2-962B33DEC1CD}" srcOrd="1" destOrd="0" parTransId="{F481885D-0A30-4837-80E1-B1D7917A1332}" sibTransId="{B69EDB72-5E26-40AC-9EE3-5D929DD502E3}"/>
    <dgm:cxn modelId="{76BEA44F-5D65-4A2A-8B64-9E535233A91F}" srcId="{4F0B3752-6722-4010-B1EA-328C5A1273BA}" destId="{68E3497E-BAD1-4C9F-8786-70B58948FBFA}" srcOrd="6" destOrd="0" parTransId="{AF431FC2-840A-4A62-BE81-6F87F46BA5C9}" sibTransId="{DBCB20E4-EDFD-4F04-B68C-9E167FBD916B}"/>
    <dgm:cxn modelId="{9EEC324A-436A-419E-A7B9-868CBC31A7A2}" srcId="{4F0B3752-6722-4010-B1EA-328C5A1273BA}" destId="{244B0417-46A1-4990-A788-4FE6E5CBF735}" srcOrd="8" destOrd="0" parTransId="{E987E2D9-3B60-4E05-84E9-48B883AA195E}" sibTransId="{3A0CFE2A-0359-45D6-B580-7F8781448DE1}"/>
    <dgm:cxn modelId="{4171B667-B72C-4521-8592-5BBEE75358FC}" type="presParOf" srcId="{02B34B33-E8FE-4781-8D8C-3DD602323338}" destId="{ED3DFFAD-BB7E-4135-AC9E-81C275520C5F}" srcOrd="0" destOrd="0" presId="urn:microsoft.com/office/officeart/2008/layout/VerticalCurvedList"/>
    <dgm:cxn modelId="{92170239-99D3-44C6-BBEA-76D5155F0A1D}" type="presParOf" srcId="{ED3DFFAD-BB7E-4135-AC9E-81C275520C5F}" destId="{823572ED-4A83-4CE1-8A19-B8FDE3E7C1E4}" srcOrd="0" destOrd="0" presId="urn:microsoft.com/office/officeart/2008/layout/VerticalCurvedList"/>
    <dgm:cxn modelId="{3FC75FDD-E417-4C3A-8DCE-BDAEA6CFE635}" type="presParOf" srcId="{823572ED-4A83-4CE1-8A19-B8FDE3E7C1E4}" destId="{0A609172-6F4A-411F-A722-D6C26724D398}" srcOrd="0" destOrd="0" presId="urn:microsoft.com/office/officeart/2008/layout/VerticalCurvedList"/>
    <dgm:cxn modelId="{2F9193FF-0736-430C-873C-0948404FF981}" type="presParOf" srcId="{823572ED-4A83-4CE1-8A19-B8FDE3E7C1E4}" destId="{B95B59C2-DA99-439F-BC13-57978C074C85}" srcOrd="1" destOrd="0" presId="urn:microsoft.com/office/officeart/2008/layout/VerticalCurvedList"/>
    <dgm:cxn modelId="{0C19E83F-60B7-49D2-B0D1-FFF61004E2E2}" type="presParOf" srcId="{823572ED-4A83-4CE1-8A19-B8FDE3E7C1E4}" destId="{D55B64CB-5F6C-4C68-956A-B6B4900E5CE9}" srcOrd="2" destOrd="0" presId="urn:microsoft.com/office/officeart/2008/layout/VerticalCurvedList"/>
    <dgm:cxn modelId="{1F5BBC1B-6AD5-43FF-9FB7-5B80861F6329}" type="presParOf" srcId="{823572ED-4A83-4CE1-8A19-B8FDE3E7C1E4}" destId="{9BFDC053-EF0D-4DDD-9231-3151108F6B47}" srcOrd="3" destOrd="0" presId="urn:microsoft.com/office/officeart/2008/layout/VerticalCurvedList"/>
    <dgm:cxn modelId="{980C0F60-52BD-42C6-B934-E73A49F315BC}" type="presParOf" srcId="{ED3DFFAD-BB7E-4135-AC9E-81C275520C5F}" destId="{83690AF5-FCC4-4576-9F6E-D897AB0FF51B}" srcOrd="1" destOrd="0" presId="urn:microsoft.com/office/officeart/2008/layout/VerticalCurvedList"/>
    <dgm:cxn modelId="{D10E73B5-EEF7-4FCC-8C2A-30B4EBF880C6}" type="presParOf" srcId="{ED3DFFAD-BB7E-4135-AC9E-81C275520C5F}" destId="{CB71B1D2-9B05-4F99-9BF1-5713F7AB3E41}" srcOrd="2" destOrd="0" presId="urn:microsoft.com/office/officeart/2008/layout/VerticalCurvedList"/>
    <dgm:cxn modelId="{D2B7E55B-3B76-4CE9-A589-8773D80C3F9C}" type="presParOf" srcId="{CB71B1D2-9B05-4F99-9BF1-5713F7AB3E41}" destId="{002DCEF6-04A1-4D5B-A49B-3BF6560FE653}" srcOrd="0" destOrd="0" presId="urn:microsoft.com/office/officeart/2008/layout/VerticalCurvedList"/>
    <dgm:cxn modelId="{A9F2E77B-14B8-41A2-B181-C175B860FB56}" type="presParOf" srcId="{ED3DFFAD-BB7E-4135-AC9E-81C275520C5F}" destId="{12588490-EBD2-4091-8C93-092E1BADEF9F}" srcOrd="3" destOrd="0" presId="urn:microsoft.com/office/officeart/2008/layout/VerticalCurvedList"/>
    <dgm:cxn modelId="{4B045A15-0727-46E8-A9E5-C2B0861A32CC}" type="presParOf" srcId="{ED3DFFAD-BB7E-4135-AC9E-81C275520C5F}" destId="{F573F014-7973-49CD-BE41-A4ED7D0C7624}" srcOrd="4" destOrd="0" presId="urn:microsoft.com/office/officeart/2008/layout/VerticalCurvedList"/>
    <dgm:cxn modelId="{68E6C645-3943-47C8-9316-CFE2380C2904}" type="presParOf" srcId="{F573F014-7973-49CD-BE41-A4ED7D0C7624}" destId="{C22B2D16-B95B-4BAE-AEAF-9028241F84E4}" srcOrd="0" destOrd="0" presId="urn:microsoft.com/office/officeart/2008/layout/VerticalCurvedList"/>
    <dgm:cxn modelId="{4905FE30-D1DB-488D-AA7F-EE37978E9F76}" type="presParOf" srcId="{ED3DFFAD-BB7E-4135-AC9E-81C275520C5F}" destId="{FB31C50A-C4A6-4FC5-BA08-B0AA93EFDCEB}" srcOrd="5" destOrd="0" presId="urn:microsoft.com/office/officeart/2008/layout/VerticalCurvedList"/>
    <dgm:cxn modelId="{E89B60CB-8403-4020-8671-8B16B96ADF2E}" type="presParOf" srcId="{ED3DFFAD-BB7E-4135-AC9E-81C275520C5F}" destId="{C9EE6E64-42DE-4407-A291-2236286059E8}" srcOrd="6" destOrd="0" presId="urn:microsoft.com/office/officeart/2008/layout/VerticalCurvedList"/>
    <dgm:cxn modelId="{BD5D5D5F-F464-448A-9633-672AA5647283}" type="presParOf" srcId="{C9EE6E64-42DE-4407-A291-2236286059E8}" destId="{59A768C4-A224-43BF-A2EA-586D922E819E}" srcOrd="0" destOrd="0" presId="urn:microsoft.com/office/officeart/2008/layout/VerticalCurvedList"/>
    <dgm:cxn modelId="{9510E74B-6023-4E44-9902-7C7F1DD87181}" type="presParOf" srcId="{ED3DFFAD-BB7E-4135-AC9E-81C275520C5F}" destId="{3FECF5A1-EF3D-42DC-8968-AF2D52CE8C85}" srcOrd="7" destOrd="0" presId="urn:microsoft.com/office/officeart/2008/layout/VerticalCurvedList"/>
    <dgm:cxn modelId="{9BC8B9BD-EDDB-4F4D-8643-5F98EF828AB1}" type="presParOf" srcId="{ED3DFFAD-BB7E-4135-AC9E-81C275520C5F}" destId="{F840217A-9CE7-44AD-9C92-2D8C86946226}" srcOrd="8" destOrd="0" presId="urn:microsoft.com/office/officeart/2008/layout/VerticalCurvedList"/>
    <dgm:cxn modelId="{487334BB-C7D6-457A-8CBA-494ED571D049}" type="presParOf" srcId="{F840217A-9CE7-44AD-9C92-2D8C86946226}" destId="{290B8EB6-CE9D-4705-B652-1F81D3CABD6E}" srcOrd="0" destOrd="0" presId="urn:microsoft.com/office/officeart/2008/layout/VerticalCurvedList"/>
    <dgm:cxn modelId="{95A9FEAA-27D8-40C5-A0A7-C166FE96DD9B}" type="presParOf" srcId="{ED3DFFAD-BB7E-4135-AC9E-81C275520C5F}" destId="{960C5DC4-78A2-4CEA-88F0-EB7B06268D86}" srcOrd="9" destOrd="0" presId="urn:microsoft.com/office/officeart/2008/layout/VerticalCurvedList"/>
    <dgm:cxn modelId="{572CE41A-4A8E-4F1A-8374-E25E92CD46B9}" type="presParOf" srcId="{ED3DFFAD-BB7E-4135-AC9E-81C275520C5F}" destId="{61705F8B-15E0-4317-90DA-9797D95D425A}" srcOrd="10" destOrd="0" presId="urn:microsoft.com/office/officeart/2008/layout/VerticalCurvedList"/>
    <dgm:cxn modelId="{6B2D3C05-6EB8-4CF2-A21E-9C4F83F06A3C}" type="presParOf" srcId="{61705F8B-15E0-4317-90DA-9797D95D425A}" destId="{ECA11273-3D83-4D92-8B5D-B2493B947F7C}" srcOrd="0" destOrd="0" presId="urn:microsoft.com/office/officeart/2008/layout/VerticalCurvedList"/>
    <dgm:cxn modelId="{26750F38-EDA5-413C-B1FF-40BADE7A9301}" type="presParOf" srcId="{ED3DFFAD-BB7E-4135-AC9E-81C275520C5F}" destId="{26618641-D6F6-473C-83E6-A79280C708A9}" srcOrd="11" destOrd="0" presId="urn:microsoft.com/office/officeart/2008/layout/VerticalCurvedList"/>
    <dgm:cxn modelId="{1F6024D9-4FC2-45B2-9406-9478F6E70C09}" type="presParOf" srcId="{ED3DFFAD-BB7E-4135-AC9E-81C275520C5F}" destId="{AE0FE6AB-8888-4C31-9EBA-873FD3847004}" srcOrd="12" destOrd="0" presId="urn:microsoft.com/office/officeart/2008/layout/VerticalCurvedList"/>
    <dgm:cxn modelId="{97F84C7A-BB89-467A-8DB5-2A4E81DBB222}" type="presParOf" srcId="{AE0FE6AB-8888-4C31-9EBA-873FD3847004}" destId="{19FB4222-B16C-4856-96EE-52CCCE68786B}" srcOrd="0" destOrd="0" presId="urn:microsoft.com/office/officeart/2008/layout/VerticalCurvedList"/>
    <dgm:cxn modelId="{7AD27B22-892A-4DCC-8014-1AE2AB7FFB20}" type="presParOf" srcId="{ED3DFFAD-BB7E-4135-AC9E-81C275520C5F}" destId="{3D799F15-5806-40DA-81BC-60D1B3FADF8A}" srcOrd="13" destOrd="0" presId="urn:microsoft.com/office/officeart/2008/layout/VerticalCurvedList"/>
    <dgm:cxn modelId="{17A1FAF7-01ED-416A-98A2-D92CBFF88010}" type="presParOf" srcId="{ED3DFFAD-BB7E-4135-AC9E-81C275520C5F}" destId="{F1CAFC9E-EC22-4B8E-A04D-A416AE86D1D5}" srcOrd="14" destOrd="0" presId="urn:microsoft.com/office/officeart/2008/layout/VerticalCurvedList"/>
    <dgm:cxn modelId="{9D49F9A7-9F68-49CC-86E0-3C9D4ECDD595}" type="presParOf" srcId="{F1CAFC9E-EC22-4B8E-A04D-A416AE86D1D5}" destId="{FF6D27D3-C25D-4267-A9DD-51A080440E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0B3752-6722-4010-B1EA-328C5A1273B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C74214E-6532-4EBA-999D-F6F3B228DA52}">
      <dgm:prSet phldrT="[Text]" custT="1"/>
      <dgm:spPr/>
      <dgm:t>
        <a:bodyPr/>
        <a:lstStyle/>
        <a:p>
          <a:r>
            <a:rPr lang="tr-TR" sz="2800" dirty="0" smtClean="0">
              <a:latin typeface="Corbel" panose="020B0503020204020204" pitchFamily="34" charset="0"/>
            </a:rPr>
            <a:t>Kaynak Verimli Ulaşım</a:t>
          </a:r>
          <a:endParaRPr lang="tr-TR" sz="2800" dirty="0">
            <a:latin typeface="Corbel" panose="020B0503020204020204" pitchFamily="34" charset="0"/>
          </a:endParaRPr>
        </a:p>
      </dgm:t>
    </dgm:pt>
    <dgm:pt modelId="{79B5D67A-84F7-40C2-A534-73964776CF46}" type="parTrans" cxnId="{83528295-6FF2-40A9-9926-2C76F5405A45}">
      <dgm:prSet/>
      <dgm:spPr/>
      <dgm:t>
        <a:bodyPr/>
        <a:lstStyle/>
        <a:p>
          <a:endParaRPr lang="tr-TR"/>
        </a:p>
      </dgm:t>
    </dgm:pt>
    <dgm:pt modelId="{7077E87F-6F26-4BCF-B37C-0863D73BB077}" type="sibTrans" cxnId="{83528295-6FF2-40A9-9926-2C76F5405A45}">
      <dgm:prSet/>
      <dgm:spPr/>
      <dgm:t>
        <a:bodyPr/>
        <a:lstStyle/>
        <a:p>
          <a:endParaRPr lang="tr-TR"/>
        </a:p>
      </dgm:t>
    </dgm:pt>
    <dgm:pt modelId="{39CA6392-5940-4D87-9FC2-962B33DEC1CD}">
      <dgm:prSet phldrT="[Text]" custT="1"/>
      <dgm:spPr/>
      <dgm:t>
        <a:bodyPr/>
        <a:lstStyle/>
        <a:p>
          <a:r>
            <a:rPr lang="tr-TR" sz="2800" dirty="0" smtClean="0">
              <a:latin typeface="Corbel" panose="020B0503020204020204" pitchFamily="34" charset="0"/>
            </a:rPr>
            <a:t>Daha İyi Ulaşım</a:t>
          </a:r>
          <a:endParaRPr lang="tr-TR" sz="2800" dirty="0">
            <a:latin typeface="Corbel" panose="020B0503020204020204" pitchFamily="34" charset="0"/>
          </a:endParaRPr>
        </a:p>
      </dgm:t>
    </dgm:pt>
    <dgm:pt modelId="{F481885D-0A30-4837-80E1-B1D7917A1332}" type="parTrans" cxnId="{EF756054-79F8-4350-A62D-A8EE3153AA34}">
      <dgm:prSet/>
      <dgm:spPr/>
      <dgm:t>
        <a:bodyPr/>
        <a:lstStyle/>
        <a:p>
          <a:endParaRPr lang="tr-TR"/>
        </a:p>
      </dgm:t>
    </dgm:pt>
    <dgm:pt modelId="{B69EDB72-5E26-40AC-9EE3-5D929DD502E3}" type="sibTrans" cxnId="{EF756054-79F8-4350-A62D-A8EE3153AA34}">
      <dgm:prSet/>
      <dgm:spPr/>
      <dgm:t>
        <a:bodyPr/>
        <a:lstStyle/>
        <a:p>
          <a:endParaRPr lang="tr-TR"/>
        </a:p>
      </dgm:t>
    </dgm:pt>
    <dgm:pt modelId="{CC9AA416-9281-4DDE-A00F-9D212ACEA071}">
      <dgm:prSet phldrT="[Text]" custT="1"/>
      <dgm:spPr/>
      <dgm:t>
        <a:bodyPr/>
        <a:lstStyle/>
        <a:p>
          <a:r>
            <a:rPr lang="tr-TR" sz="2800" dirty="0" smtClean="0">
              <a:latin typeface="Corbel" panose="020B0503020204020204" pitchFamily="34" charset="0"/>
            </a:rPr>
            <a:t>Küresel Liderlik</a:t>
          </a:r>
          <a:endParaRPr lang="tr-TR" sz="2800" dirty="0">
            <a:latin typeface="Corbel" panose="020B0503020204020204" pitchFamily="34" charset="0"/>
          </a:endParaRPr>
        </a:p>
      </dgm:t>
    </dgm:pt>
    <dgm:pt modelId="{A515B6AA-0946-46AA-8C62-9A4A2D02E08A}" type="parTrans" cxnId="{08A868B3-BF4B-443A-A48E-3448B595C731}">
      <dgm:prSet/>
      <dgm:spPr/>
      <dgm:t>
        <a:bodyPr/>
        <a:lstStyle/>
        <a:p>
          <a:endParaRPr lang="tr-TR"/>
        </a:p>
      </dgm:t>
    </dgm:pt>
    <dgm:pt modelId="{F78C6F52-7290-40FC-9231-4AC850B7CAE1}" type="sibTrans" cxnId="{08A868B3-BF4B-443A-A48E-3448B595C731}">
      <dgm:prSet/>
      <dgm:spPr/>
      <dgm:t>
        <a:bodyPr/>
        <a:lstStyle/>
        <a:p>
          <a:endParaRPr lang="tr-TR"/>
        </a:p>
      </dgm:t>
    </dgm:pt>
    <dgm:pt modelId="{301E3EC2-DFDF-4EED-901C-8E9F6CB5DD6E}">
      <dgm:prSet custT="1"/>
      <dgm:spPr/>
      <dgm:t>
        <a:bodyPr/>
        <a:lstStyle/>
        <a:p>
          <a:r>
            <a:rPr lang="tr-TR" sz="2800" dirty="0" err="1" smtClean="0">
              <a:latin typeface="Corbel" panose="020B0503020204020204" pitchFamily="34" charset="0"/>
            </a:rPr>
            <a:t>Sosyo</a:t>
          </a:r>
          <a:r>
            <a:rPr lang="tr-TR" sz="2800" dirty="0" smtClean="0">
              <a:latin typeface="Corbel" panose="020B0503020204020204" pitchFamily="34" charset="0"/>
            </a:rPr>
            <a:t>-ekonomik Ulaşım</a:t>
          </a:r>
          <a:endParaRPr lang="tr-TR" sz="2800" dirty="0">
            <a:latin typeface="Corbel" panose="020B0503020204020204" pitchFamily="34" charset="0"/>
          </a:endParaRPr>
        </a:p>
      </dgm:t>
    </dgm:pt>
    <dgm:pt modelId="{EDD7BD00-09A4-4167-8B0C-BAF11B73EE7D}" type="parTrans" cxnId="{5958D1D4-C76B-4806-9E89-8DF6D62A5EA6}">
      <dgm:prSet/>
      <dgm:spPr/>
      <dgm:t>
        <a:bodyPr/>
        <a:lstStyle/>
        <a:p>
          <a:endParaRPr lang="tr-TR"/>
        </a:p>
      </dgm:t>
    </dgm:pt>
    <dgm:pt modelId="{F220CA93-BA4D-4B6F-BDDD-A24DF0658D77}" type="sibTrans" cxnId="{5958D1D4-C76B-4806-9E89-8DF6D62A5EA6}">
      <dgm:prSet/>
      <dgm:spPr/>
      <dgm:t>
        <a:bodyPr/>
        <a:lstStyle/>
        <a:p>
          <a:endParaRPr lang="tr-TR"/>
        </a:p>
      </dgm:t>
    </dgm:pt>
    <dgm:pt modelId="{02B34B33-E8FE-4781-8D8C-3DD602323338}" type="pres">
      <dgm:prSet presAssocID="{4F0B3752-6722-4010-B1EA-328C5A1273B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ED3DFFAD-BB7E-4135-AC9E-81C275520C5F}" type="pres">
      <dgm:prSet presAssocID="{4F0B3752-6722-4010-B1EA-328C5A1273BA}" presName="Name1" presStyleCnt="0"/>
      <dgm:spPr/>
    </dgm:pt>
    <dgm:pt modelId="{823572ED-4A83-4CE1-8A19-B8FDE3E7C1E4}" type="pres">
      <dgm:prSet presAssocID="{4F0B3752-6722-4010-B1EA-328C5A1273BA}" presName="cycle" presStyleCnt="0"/>
      <dgm:spPr/>
    </dgm:pt>
    <dgm:pt modelId="{0A609172-6F4A-411F-A722-D6C26724D398}" type="pres">
      <dgm:prSet presAssocID="{4F0B3752-6722-4010-B1EA-328C5A1273BA}" presName="srcNode" presStyleLbl="node1" presStyleIdx="0" presStyleCnt="4"/>
      <dgm:spPr/>
    </dgm:pt>
    <dgm:pt modelId="{B95B59C2-DA99-439F-BC13-57978C074C85}" type="pres">
      <dgm:prSet presAssocID="{4F0B3752-6722-4010-B1EA-328C5A1273BA}" presName="conn" presStyleLbl="parChTrans1D2" presStyleIdx="0" presStyleCnt="1"/>
      <dgm:spPr/>
      <dgm:t>
        <a:bodyPr/>
        <a:lstStyle/>
        <a:p>
          <a:endParaRPr lang="tr-TR"/>
        </a:p>
      </dgm:t>
    </dgm:pt>
    <dgm:pt modelId="{D55B64CB-5F6C-4C68-956A-B6B4900E5CE9}" type="pres">
      <dgm:prSet presAssocID="{4F0B3752-6722-4010-B1EA-328C5A1273BA}" presName="extraNode" presStyleLbl="node1" presStyleIdx="0" presStyleCnt="4"/>
      <dgm:spPr/>
    </dgm:pt>
    <dgm:pt modelId="{9BFDC053-EF0D-4DDD-9231-3151108F6B47}" type="pres">
      <dgm:prSet presAssocID="{4F0B3752-6722-4010-B1EA-328C5A1273BA}" presName="dstNode" presStyleLbl="node1" presStyleIdx="0" presStyleCnt="4"/>
      <dgm:spPr/>
    </dgm:pt>
    <dgm:pt modelId="{83690AF5-FCC4-4576-9F6E-D897AB0FF51B}" type="pres">
      <dgm:prSet presAssocID="{AC74214E-6532-4EBA-999D-F6F3B228DA5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B71B1D2-9B05-4F99-9BF1-5713F7AB3E41}" type="pres">
      <dgm:prSet presAssocID="{AC74214E-6532-4EBA-999D-F6F3B228DA52}" presName="accent_1" presStyleCnt="0"/>
      <dgm:spPr/>
    </dgm:pt>
    <dgm:pt modelId="{002DCEF6-04A1-4D5B-A49B-3BF6560FE653}" type="pres">
      <dgm:prSet presAssocID="{AC74214E-6532-4EBA-999D-F6F3B228DA52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12588490-EBD2-4091-8C93-092E1BADEF9F}" type="pres">
      <dgm:prSet presAssocID="{39CA6392-5940-4D87-9FC2-962B33DEC1C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73F014-7973-49CD-BE41-A4ED7D0C7624}" type="pres">
      <dgm:prSet presAssocID="{39CA6392-5940-4D87-9FC2-962B33DEC1CD}" presName="accent_2" presStyleCnt="0"/>
      <dgm:spPr/>
    </dgm:pt>
    <dgm:pt modelId="{C22B2D16-B95B-4BAE-AEAF-9028241F84E4}" type="pres">
      <dgm:prSet presAssocID="{39CA6392-5940-4D87-9FC2-962B33DEC1CD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FB31C50A-C4A6-4FC5-BA08-B0AA93EFDCEB}" type="pres">
      <dgm:prSet presAssocID="{CC9AA416-9281-4DDE-A00F-9D212ACEA07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EE6E64-42DE-4407-A291-2236286059E8}" type="pres">
      <dgm:prSet presAssocID="{CC9AA416-9281-4DDE-A00F-9D212ACEA071}" presName="accent_3" presStyleCnt="0"/>
      <dgm:spPr/>
    </dgm:pt>
    <dgm:pt modelId="{59A768C4-A224-43BF-A2EA-586D922E819E}" type="pres">
      <dgm:prSet presAssocID="{CC9AA416-9281-4DDE-A00F-9D212ACEA071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tr-TR"/>
        </a:p>
      </dgm:t>
    </dgm:pt>
    <dgm:pt modelId="{E9B5C001-82BE-4978-89E9-74063669695A}" type="pres">
      <dgm:prSet presAssocID="{301E3EC2-DFDF-4EED-901C-8E9F6CB5DD6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2AB9FC6-0246-4C8A-82E5-E310053FC8D7}" type="pres">
      <dgm:prSet presAssocID="{301E3EC2-DFDF-4EED-901C-8E9F6CB5DD6E}" presName="accent_4" presStyleCnt="0"/>
      <dgm:spPr/>
    </dgm:pt>
    <dgm:pt modelId="{DD4A4A50-76B6-4CB9-9114-07EE996A7909}" type="pres">
      <dgm:prSet presAssocID="{301E3EC2-DFDF-4EED-901C-8E9F6CB5DD6E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tr-TR"/>
        </a:p>
      </dgm:t>
    </dgm:pt>
  </dgm:ptLst>
  <dgm:cxnLst>
    <dgm:cxn modelId="{63D64CB5-6DFC-4A98-80BE-3350AF15C78B}" type="presOf" srcId="{AC74214E-6532-4EBA-999D-F6F3B228DA52}" destId="{83690AF5-FCC4-4576-9F6E-D897AB0FF51B}" srcOrd="0" destOrd="0" presId="urn:microsoft.com/office/officeart/2008/layout/VerticalCurvedList"/>
    <dgm:cxn modelId="{38673EFE-F1F9-4E77-9672-989ACEA150B6}" type="presOf" srcId="{39CA6392-5940-4D87-9FC2-962B33DEC1CD}" destId="{12588490-EBD2-4091-8C93-092E1BADEF9F}" srcOrd="0" destOrd="0" presId="urn:microsoft.com/office/officeart/2008/layout/VerticalCurvedList"/>
    <dgm:cxn modelId="{5ECCE7F4-0C07-4414-BDE3-7553EC6BF21A}" type="presOf" srcId="{301E3EC2-DFDF-4EED-901C-8E9F6CB5DD6E}" destId="{E9B5C001-82BE-4978-89E9-74063669695A}" srcOrd="0" destOrd="0" presId="urn:microsoft.com/office/officeart/2008/layout/VerticalCurvedList"/>
    <dgm:cxn modelId="{08A868B3-BF4B-443A-A48E-3448B595C731}" srcId="{4F0B3752-6722-4010-B1EA-328C5A1273BA}" destId="{CC9AA416-9281-4DDE-A00F-9D212ACEA071}" srcOrd="2" destOrd="0" parTransId="{A515B6AA-0946-46AA-8C62-9A4A2D02E08A}" sibTransId="{F78C6F52-7290-40FC-9231-4AC850B7CAE1}"/>
    <dgm:cxn modelId="{CC1160BA-E0D1-48B4-A687-FF238D3B817C}" type="presOf" srcId="{CC9AA416-9281-4DDE-A00F-9D212ACEA071}" destId="{FB31C50A-C4A6-4FC5-BA08-B0AA93EFDCEB}" srcOrd="0" destOrd="0" presId="urn:microsoft.com/office/officeart/2008/layout/VerticalCurvedList"/>
    <dgm:cxn modelId="{83528295-6FF2-40A9-9926-2C76F5405A45}" srcId="{4F0B3752-6722-4010-B1EA-328C5A1273BA}" destId="{AC74214E-6532-4EBA-999D-F6F3B228DA52}" srcOrd="0" destOrd="0" parTransId="{79B5D67A-84F7-40C2-A534-73964776CF46}" sibTransId="{7077E87F-6F26-4BCF-B37C-0863D73BB077}"/>
    <dgm:cxn modelId="{5958D1D4-C76B-4806-9E89-8DF6D62A5EA6}" srcId="{4F0B3752-6722-4010-B1EA-328C5A1273BA}" destId="{301E3EC2-DFDF-4EED-901C-8E9F6CB5DD6E}" srcOrd="3" destOrd="0" parTransId="{EDD7BD00-09A4-4167-8B0C-BAF11B73EE7D}" sibTransId="{F220CA93-BA4D-4B6F-BDDD-A24DF0658D77}"/>
    <dgm:cxn modelId="{2FF8612D-6B50-4381-AFED-F176092A1CAF}" type="presOf" srcId="{4F0B3752-6722-4010-B1EA-328C5A1273BA}" destId="{02B34B33-E8FE-4781-8D8C-3DD602323338}" srcOrd="0" destOrd="0" presId="urn:microsoft.com/office/officeart/2008/layout/VerticalCurvedList"/>
    <dgm:cxn modelId="{EF756054-79F8-4350-A62D-A8EE3153AA34}" srcId="{4F0B3752-6722-4010-B1EA-328C5A1273BA}" destId="{39CA6392-5940-4D87-9FC2-962B33DEC1CD}" srcOrd="1" destOrd="0" parTransId="{F481885D-0A30-4837-80E1-B1D7917A1332}" sibTransId="{B69EDB72-5E26-40AC-9EE3-5D929DD502E3}"/>
    <dgm:cxn modelId="{4B8A3037-F947-4CB7-B28A-508E437B1B7A}" type="presOf" srcId="{7077E87F-6F26-4BCF-B37C-0863D73BB077}" destId="{B95B59C2-DA99-439F-BC13-57978C074C85}" srcOrd="0" destOrd="0" presId="urn:microsoft.com/office/officeart/2008/layout/VerticalCurvedList"/>
    <dgm:cxn modelId="{B58B1A4D-F1D3-4AB0-B793-81B79AD9169C}" type="presParOf" srcId="{02B34B33-E8FE-4781-8D8C-3DD602323338}" destId="{ED3DFFAD-BB7E-4135-AC9E-81C275520C5F}" srcOrd="0" destOrd="0" presId="urn:microsoft.com/office/officeart/2008/layout/VerticalCurvedList"/>
    <dgm:cxn modelId="{B82194FF-C6B7-4578-B6E9-467801B9EFD5}" type="presParOf" srcId="{ED3DFFAD-BB7E-4135-AC9E-81C275520C5F}" destId="{823572ED-4A83-4CE1-8A19-B8FDE3E7C1E4}" srcOrd="0" destOrd="0" presId="urn:microsoft.com/office/officeart/2008/layout/VerticalCurvedList"/>
    <dgm:cxn modelId="{E7AB450F-80E9-4BD5-8DDF-7A89CE0B3D80}" type="presParOf" srcId="{823572ED-4A83-4CE1-8A19-B8FDE3E7C1E4}" destId="{0A609172-6F4A-411F-A722-D6C26724D398}" srcOrd="0" destOrd="0" presId="urn:microsoft.com/office/officeart/2008/layout/VerticalCurvedList"/>
    <dgm:cxn modelId="{F9FD4280-81C0-4E09-B8AB-7BBC693B2001}" type="presParOf" srcId="{823572ED-4A83-4CE1-8A19-B8FDE3E7C1E4}" destId="{B95B59C2-DA99-439F-BC13-57978C074C85}" srcOrd="1" destOrd="0" presId="urn:microsoft.com/office/officeart/2008/layout/VerticalCurvedList"/>
    <dgm:cxn modelId="{18954E27-73BC-4270-99A4-15B0C7366F64}" type="presParOf" srcId="{823572ED-4A83-4CE1-8A19-B8FDE3E7C1E4}" destId="{D55B64CB-5F6C-4C68-956A-B6B4900E5CE9}" srcOrd="2" destOrd="0" presId="urn:microsoft.com/office/officeart/2008/layout/VerticalCurvedList"/>
    <dgm:cxn modelId="{1E466C5A-9D80-4872-AE30-ECCAAA5220FE}" type="presParOf" srcId="{823572ED-4A83-4CE1-8A19-B8FDE3E7C1E4}" destId="{9BFDC053-EF0D-4DDD-9231-3151108F6B47}" srcOrd="3" destOrd="0" presId="urn:microsoft.com/office/officeart/2008/layout/VerticalCurvedList"/>
    <dgm:cxn modelId="{A8E6CC8E-EE05-4C56-81DE-2BD2AB772845}" type="presParOf" srcId="{ED3DFFAD-BB7E-4135-AC9E-81C275520C5F}" destId="{83690AF5-FCC4-4576-9F6E-D897AB0FF51B}" srcOrd="1" destOrd="0" presId="urn:microsoft.com/office/officeart/2008/layout/VerticalCurvedList"/>
    <dgm:cxn modelId="{A94D4F1B-688B-45F8-A069-F3F490D3E23E}" type="presParOf" srcId="{ED3DFFAD-BB7E-4135-AC9E-81C275520C5F}" destId="{CB71B1D2-9B05-4F99-9BF1-5713F7AB3E41}" srcOrd="2" destOrd="0" presId="urn:microsoft.com/office/officeart/2008/layout/VerticalCurvedList"/>
    <dgm:cxn modelId="{64359077-A050-4DBD-8A04-0C43FBD108D8}" type="presParOf" srcId="{CB71B1D2-9B05-4F99-9BF1-5713F7AB3E41}" destId="{002DCEF6-04A1-4D5B-A49B-3BF6560FE653}" srcOrd="0" destOrd="0" presId="urn:microsoft.com/office/officeart/2008/layout/VerticalCurvedList"/>
    <dgm:cxn modelId="{EE52A16A-F766-4E19-8483-E2A7005B7E77}" type="presParOf" srcId="{ED3DFFAD-BB7E-4135-AC9E-81C275520C5F}" destId="{12588490-EBD2-4091-8C93-092E1BADEF9F}" srcOrd="3" destOrd="0" presId="urn:microsoft.com/office/officeart/2008/layout/VerticalCurvedList"/>
    <dgm:cxn modelId="{FACE7250-5049-4338-B1AC-E260F45983EE}" type="presParOf" srcId="{ED3DFFAD-BB7E-4135-AC9E-81C275520C5F}" destId="{F573F014-7973-49CD-BE41-A4ED7D0C7624}" srcOrd="4" destOrd="0" presId="urn:microsoft.com/office/officeart/2008/layout/VerticalCurvedList"/>
    <dgm:cxn modelId="{64DD7FC4-99EE-4D6A-9D74-699E9E7A1BD7}" type="presParOf" srcId="{F573F014-7973-49CD-BE41-A4ED7D0C7624}" destId="{C22B2D16-B95B-4BAE-AEAF-9028241F84E4}" srcOrd="0" destOrd="0" presId="urn:microsoft.com/office/officeart/2008/layout/VerticalCurvedList"/>
    <dgm:cxn modelId="{899D1EB1-C980-4000-BD25-C8952D551F32}" type="presParOf" srcId="{ED3DFFAD-BB7E-4135-AC9E-81C275520C5F}" destId="{FB31C50A-C4A6-4FC5-BA08-B0AA93EFDCEB}" srcOrd="5" destOrd="0" presId="urn:microsoft.com/office/officeart/2008/layout/VerticalCurvedList"/>
    <dgm:cxn modelId="{784C66F8-27DC-463C-B178-F70879680304}" type="presParOf" srcId="{ED3DFFAD-BB7E-4135-AC9E-81C275520C5F}" destId="{C9EE6E64-42DE-4407-A291-2236286059E8}" srcOrd="6" destOrd="0" presId="urn:microsoft.com/office/officeart/2008/layout/VerticalCurvedList"/>
    <dgm:cxn modelId="{5E66BDF2-BEE6-4E4A-BC8F-C18A0F4328E5}" type="presParOf" srcId="{C9EE6E64-42DE-4407-A291-2236286059E8}" destId="{59A768C4-A224-43BF-A2EA-586D922E819E}" srcOrd="0" destOrd="0" presId="urn:microsoft.com/office/officeart/2008/layout/VerticalCurvedList"/>
    <dgm:cxn modelId="{0FA8026C-EA82-4C55-8568-ED216E6932C6}" type="presParOf" srcId="{ED3DFFAD-BB7E-4135-AC9E-81C275520C5F}" destId="{E9B5C001-82BE-4978-89E9-74063669695A}" srcOrd="7" destOrd="0" presId="urn:microsoft.com/office/officeart/2008/layout/VerticalCurvedList"/>
    <dgm:cxn modelId="{BDEEE1CB-AEC0-4952-AD6F-4836617F6DCC}" type="presParOf" srcId="{ED3DFFAD-BB7E-4135-AC9E-81C275520C5F}" destId="{F2AB9FC6-0246-4C8A-82E5-E310053FC8D7}" srcOrd="8" destOrd="0" presId="urn:microsoft.com/office/officeart/2008/layout/VerticalCurvedList"/>
    <dgm:cxn modelId="{F0FC8AA3-6A4F-4F75-A36A-E815C41567B9}" type="presParOf" srcId="{F2AB9FC6-0246-4C8A-82E5-E310053FC8D7}" destId="{DD4A4A50-76B6-4CB9-9114-07EE996A79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3798C90-43A0-4ED4-8E24-620A6E9DAC66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0CEB6ED1-A4C6-44BE-A3F3-7985E3E4EDAF}">
      <dgm:prSet/>
      <dgm:spPr/>
      <dgm:t>
        <a:bodyPr/>
        <a:lstStyle/>
        <a:p>
          <a:r>
            <a:rPr lang="tr-TR" b="1" dirty="0" smtClean="0">
              <a:latin typeface="Corbel" pitchFamily="34" charset="0"/>
            </a:rPr>
            <a:t>U2020 çağrı süreciyle ilgili bütün idari, finansal ve hukuki işlemler Avrupa Komisyonu tarafından gerçekleştirilir.</a:t>
          </a:r>
          <a:endParaRPr lang="tr-TR" b="1" dirty="0">
            <a:latin typeface="Corbel" pitchFamily="34" charset="0"/>
          </a:endParaRPr>
        </a:p>
      </dgm:t>
    </dgm:pt>
    <dgm:pt modelId="{914FCAB3-72DC-4C41-82AE-FD5FE18B5BE0}" type="parTrans" cxnId="{0900DBEE-48E4-4B40-91E5-2F09D1421B37}">
      <dgm:prSet/>
      <dgm:spPr/>
      <dgm:t>
        <a:bodyPr/>
        <a:lstStyle/>
        <a:p>
          <a:endParaRPr lang="tr-TR">
            <a:latin typeface="Corbel" pitchFamily="34" charset="0"/>
          </a:endParaRPr>
        </a:p>
      </dgm:t>
    </dgm:pt>
    <dgm:pt modelId="{34D4F415-7841-4775-BA36-2E803A86D722}" type="sibTrans" cxnId="{0900DBEE-48E4-4B40-91E5-2F09D1421B37}">
      <dgm:prSet/>
      <dgm:spPr/>
      <dgm:t>
        <a:bodyPr/>
        <a:lstStyle/>
        <a:p>
          <a:endParaRPr lang="tr-TR">
            <a:latin typeface="Corbel" pitchFamily="34" charset="0"/>
          </a:endParaRPr>
        </a:p>
      </dgm:t>
    </dgm:pt>
    <dgm:pt modelId="{EC04249F-2D09-4926-9EFD-15A458509467}">
      <dgm:prSet phldrT="[Metin]"/>
      <dgm:spPr/>
      <dgm:t>
        <a:bodyPr/>
        <a:lstStyle/>
        <a:p>
          <a:r>
            <a:rPr lang="tr-TR" b="1" dirty="0" smtClean="0">
              <a:latin typeface="Corbel" pitchFamily="34" charset="0"/>
            </a:rPr>
            <a:t>U2020 çağrılarında desteklenecek olan </a:t>
          </a:r>
          <a:r>
            <a:rPr lang="tr-TR" b="1" u="sng" dirty="0" smtClean="0">
              <a:latin typeface="Corbel" pitchFamily="34" charset="0"/>
            </a:rPr>
            <a:t>proje konuları</a:t>
          </a:r>
          <a:r>
            <a:rPr lang="tr-TR" b="1" dirty="0" smtClean="0">
              <a:latin typeface="Corbel" pitchFamily="34" charset="0"/>
            </a:rPr>
            <a:t>, Avrupa Komisyonu, programa üye ülkeler ve AB bünyesinde faaliyet gösteren kuruluşların görüşleri doğrultusunda</a:t>
          </a:r>
          <a:endParaRPr lang="tr-TR" b="1" dirty="0">
            <a:latin typeface="Corbel" pitchFamily="34" charset="0"/>
          </a:endParaRPr>
        </a:p>
      </dgm:t>
    </dgm:pt>
    <dgm:pt modelId="{D6493FAF-2581-4A2A-8BDB-CF22F9098369}" type="sibTrans" cxnId="{9C6117C2-0B5E-4D95-8105-D84725607E4B}">
      <dgm:prSet/>
      <dgm:spPr/>
      <dgm:t>
        <a:bodyPr/>
        <a:lstStyle/>
        <a:p>
          <a:endParaRPr lang="tr-TR">
            <a:latin typeface="Corbel" pitchFamily="34" charset="0"/>
          </a:endParaRPr>
        </a:p>
      </dgm:t>
    </dgm:pt>
    <dgm:pt modelId="{C75B25B4-54AA-47DB-AF68-571A8F6AA269}" type="parTrans" cxnId="{9C6117C2-0B5E-4D95-8105-D84725607E4B}">
      <dgm:prSet/>
      <dgm:spPr/>
      <dgm:t>
        <a:bodyPr/>
        <a:lstStyle/>
        <a:p>
          <a:endParaRPr lang="tr-TR">
            <a:latin typeface="Corbel" pitchFamily="34" charset="0"/>
          </a:endParaRPr>
        </a:p>
      </dgm:t>
    </dgm:pt>
    <dgm:pt modelId="{1AA65460-3BCA-4FF4-9C41-6E59BDEDC624}">
      <dgm:prSet phldrT="[Metin]"/>
      <dgm:spPr/>
      <dgm:t>
        <a:bodyPr/>
        <a:lstStyle/>
        <a:p>
          <a:r>
            <a:rPr lang="tr-TR" b="1" smtClean="0">
              <a:latin typeface="Corbel" pitchFamily="34" charset="0"/>
            </a:rPr>
            <a:t> AB Çerçeve Programları’nda desteklenecek proje konularını gösteren ihale benzeri süreç</a:t>
          </a:r>
          <a:endParaRPr lang="tr-TR" b="1" dirty="0">
            <a:latin typeface="Corbel" pitchFamily="34" charset="0"/>
          </a:endParaRPr>
        </a:p>
      </dgm:t>
    </dgm:pt>
    <dgm:pt modelId="{E882AAAF-E6AC-4516-80A9-E80A5D462420}" type="sibTrans" cxnId="{95504566-962A-4070-A11F-5C908D2F1894}">
      <dgm:prSet/>
      <dgm:spPr/>
      <dgm:t>
        <a:bodyPr/>
        <a:lstStyle/>
        <a:p>
          <a:endParaRPr lang="tr-TR">
            <a:latin typeface="Corbel" pitchFamily="34" charset="0"/>
          </a:endParaRPr>
        </a:p>
      </dgm:t>
    </dgm:pt>
    <dgm:pt modelId="{B47AA083-56A3-438E-A0A4-1034E47941A2}" type="parTrans" cxnId="{95504566-962A-4070-A11F-5C908D2F1894}">
      <dgm:prSet/>
      <dgm:spPr/>
      <dgm:t>
        <a:bodyPr/>
        <a:lstStyle/>
        <a:p>
          <a:endParaRPr lang="tr-TR">
            <a:latin typeface="Corbel" pitchFamily="34" charset="0"/>
          </a:endParaRPr>
        </a:p>
      </dgm:t>
    </dgm:pt>
    <dgm:pt modelId="{F7500AE1-3999-45FC-9BED-D2BB9E3F8381}" type="pres">
      <dgm:prSet presAssocID="{73798C90-43A0-4ED4-8E24-620A6E9DAC66}" presName="Name0" presStyleCnt="0">
        <dgm:presLayoutVars>
          <dgm:dir/>
          <dgm:resizeHandles val="exact"/>
        </dgm:presLayoutVars>
      </dgm:prSet>
      <dgm:spPr/>
    </dgm:pt>
    <dgm:pt modelId="{3CC8B52A-39D5-4D48-8A1E-1EA46B9AD2AA}" type="pres">
      <dgm:prSet presAssocID="{1AA65460-3BCA-4FF4-9C41-6E59BDEDC624}" presName="node" presStyleLbl="node1" presStyleIdx="0" presStyleCnt="3" custLinFactNeighborX="-5286" custLinFactNeighborY="88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C01DA0-F5F1-44CD-BF85-10EE9A5D0C08}" type="pres">
      <dgm:prSet presAssocID="{E882AAAF-E6AC-4516-80A9-E80A5D462420}" presName="sibTrans" presStyleLbl="sibTrans2D1" presStyleIdx="0" presStyleCnt="2"/>
      <dgm:spPr/>
      <dgm:t>
        <a:bodyPr/>
        <a:lstStyle/>
        <a:p>
          <a:endParaRPr lang="tr-TR"/>
        </a:p>
      </dgm:t>
    </dgm:pt>
    <dgm:pt modelId="{1ED38F19-11C4-4AF1-B296-10468D79B000}" type="pres">
      <dgm:prSet presAssocID="{E882AAAF-E6AC-4516-80A9-E80A5D462420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7DECD825-D18A-4406-B126-1419CE1C01E7}" type="pres">
      <dgm:prSet presAssocID="{EC04249F-2D09-4926-9EFD-15A458509467}" presName="node" presStyleLbl="node1" presStyleIdx="1" presStyleCnt="3" custLinFactNeighborX="9532" custLinFactNeighborY="886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D13DE7-7105-4216-9DC6-193E403BE7F0}" type="pres">
      <dgm:prSet presAssocID="{D6493FAF-2581-4A2A-8BDB-CF22F9098369}" presName="sibTrans" presStyleLbl="sibTrans2D1" presStyleIdx="1" presStyleCnt="2"/>
      <dgm:spPr/>
      <dgm:t>
        <a:bodyPr/>
        <a:lstStyle/>
        <a:p>
          <a:endParaRPr lang="tr-TR"/>
        </a:p>
      </dgm:t>
    </dgm:pt>
    <dgm:pt modelId="{7B31582E-3334-4A22-8CEA-2AD9731E85BA}" type="pres">
      <dgm:prSet presAssocID="{D6493FAF-2581-4A2A-8BDB-CF22F9098369}" presName="connectorText" presStyleLbl="sibTrans2D1" presStyleIdx="1" presStyleCnt="2"/>
      <dgm:spPr/>
      <dgm:t>
        <a:bodyPr/>
        <a:lstStyle/>
        <a:p>
          <a:endParaRPr lang="tr-TR"/>
        </a:p>
      </dgm:t>
    </dgm:pt>
    <dgm:pt modelId="{83C87DCC-9CC4-46A3-9459-26B7B20639E0}" type="pres">
      <dgm:prSet presAssocID="{0CEB6ED1-A4C6-44BE-A3F3-7985E3E4EDAF}" presName="node" presStyleLbl="node1" presStyleIdx="2" presStyleCnt="3" custLinFactNeighborX="8389" custLinFactNeighborY="80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A77463D-4E55-4AF5-A362-3AB035131ABF}" type="presOf" srcId="{D6493FAF-2581-4A2A-8BDB-CF22F9098369}" destId="{E8D13DE7-7105-4216-9DC6-193E403BE7F0}" srcOrd="0" destOrd="0" presId="urn:microsoft.com/office/officeart/2005/8/layout/process1"/>
    <dgm:cxn modelId="{5C7B16F4-4EF2-4425-8649-95594588662C}" type="presOf" srcId="{E882AAAF-E6AC-4516-80A9-E80A5D462420}" destId="{7BC01DA0-F5F1-44CD-BF85-10EE9A5D0C08}" srcOrd="0" destOrd="0" presId="urn:microsoft.com/office/officeart/2005/8/layout/process1"/>
    <dgm:cxn modelId="{5A4D8B32-67B8-4DC2-A668-0DB0FC60445A}" type="presOf" srcId="{D6493FAF-2581-4A2A-8BDB-CF22F9098369}" destId="{7B31582E-3334-4A22-8CEA-2AD9731E85BA}" srcOrd="1" destOrd="0" presId="urn:microsoft.com/office/officeart/2005/8/layout/process1"/>
    <dgm:cxn modelId="{95504566-962A-4070-A11F-5C908D2F1894}" srcId="{73798C90-43A0-4ED4-8E24-620A6E9DAC66}" destId="{1AA65460-3BCA-4FF4-9C41-6E59BDEDC624}" srcOrd="0" destOrd="0" parTransId="{B47AA083-56A3-438E-A0A4-1034E47941A2}" sibTransId="{E882AAAF-E6AC-4516-80A9-E80A5D462420}"/>
    <dgm:cxn modelId="{E763E117-967C-4FC4-A58F-AEB3E905CD87}" type="presOf" srcId="{1AA65460-3BCA-4FF4-9C41-6E59BDEDC624}" destId="{3CC8B52A-39D5-4D48-8A1E-1EA46B9AD2AA}" srcOrd="0" destOrd="0" presId="urn:microsoft.com/office/officeart/2005/8/layout/process1"/>
    <dgm:cxn modelId="{0900DBEE-48E4-4B40-91E5-2F09D1421B37}" srcId="{73798C90-43A0-4ED4-8E24-620A6E9DAC66}" destId="{0CEB6ED1-A4C6-44BE-A3F3-7985E3E4EDAF}" srcOrd="2" destOrd="0" parTransId="{914FCAB3-72DC-4C41-82AE-FD5FE18B5BE0}" sibTransId="{34D4F415-7841-4775-BA36-2E803A86D722}"/>
    <dgm:cxn modelId="{B0620D58-4ED7-43F6-8BD1-FF5A123CCFF6}" type="presOf" srcId="{73798C90-43A0-4ED4-8E24-620A6E9DAC66}" destId="{F7500AE1-3999-45FC-9BED-D2BB9E3F8381}" srcOrd="0" destOrd="0" presId="urn:microsoft.com/office/officeart/2005/8/layout/process1"/>
    <dgm:cxn modelId="{9007D2BF-D230-48CB-A570-06E1E6629255}" type="presOf" srcId="{0CEB6ED1-A4C6-44BE-A3F3-7985E3E4EDAF}" destId="{83C87DCC-9CC4-46A3-9459-26B7B20639E0}" srcOrd="0" destOrd="0" presId="urn:microsoft.com/office/officeart/2005/8/layout/process1"/>
    <dgm:cxn modelId="{1543B5A6-E4DC-49B0-83A3-FB2318FCC312}" type="presOf" srcId="{EC04249F-2D09-4926-9EFD-15A458509467}" destId="{7DECD825-D18A-4406-B126-1419CE1C01E7}" srcOrd="0" destOrd="0" presId="urn:microsoft.com/office/officeart/2005/8/layout/process1"/>
    <dgm:cxn modelId="{82079603-B258-4370-9093-9A78A39BDD0C}" type="presOf" srcId="{E882AAAF-E6AC-4516-80A9-E80A5D462420}" destId="{1ED38F19-11C4-4AF1-B296-10468D79B000}" srcOrd="1" destOrd="0" presId="urn:microsoft.com/office/officeart/2005/8/layout/process1"/>
    <dgm:cxn modelId="{9C6117C2-0B5E-4D95-8105-D84725607E4B}" srcId="{73798C90-43A0-4ED4-8E24-620A6E9DAC66}" destId="{EC04249F-2D09-4926-9EFD-15A458509467}" srcOrd="1" destOrd="0" parTransId="{C75B25B4-54AA-47DB-AF68-571A8F6AA269}" sibTransId="{D6493FAF-2581-4A2A-8BDB-CF22F9098369}"/>
    <dgm:cxn modelId="{50D33220-6FED-456F-A999-B14E6434464D}" type="presParOf" srcId="{F7500AE1-3999-45FC-9BED-D2BB9E3F8381}" destId="{3CC8B52A-39D5-4D48-8A1E-1EA46B9AD2AA}" srcOrd="0" destOrd="0" presId="urn:microsoft.com/office/officeart/2005/8/layout/process1"/>
    <dgm:cxn modelId="{E263882B-BB6A-4131-831B-EFB47B1969BB}" type="presParOf" srcId="{F7500AE1-3999-45FC-9BED-D2BB9E3F8381}" destId="{7BC01DA0-F5F1-44CD-BF85-10EE9A5D0C08}" srcOrd="1" destOrd="0" presId="urn:microsoft.com/office/officeart/2005/8/layout/process1"/>
    <dgm:cxn modelId="{3B70E74B-7A03-4D6C-B898-4234E800FF18}" type="presParOf" srcId="{7BC01DA0-F5F1-44CD-BF85-10EE9A5D0C08}" destId="{1ED38F19-11C4-4AF1-B296-10468D79B000}" srcOrd="0" destOrd="0" presId="urn:microsoft.com/office/officeart/2005/8/layout/process1"/>
    <dgm:cxn modelId="{5DB48939-A2B6-464B-99A1-7F64DF048220}" type="presParOf" srcId="{F7500AE1-3999-45FC-9BED-D2BB9E3F8381}" destId="{7DECD825-D18A-4406-B126-1419CE1C01E7}" srcOrd="2" destOrd="0" presId="urn:microsoft.com/office/officeart/2005/8/layout/process1"/>
    <dgm:cxn modelId="{3700C2B4-2B49-4FF3-A66E-585DC921E905}" type="presParOf" srcId="{F7500AE1-3999-45FC-9BED-D2BB9E3F8381}" destId="{E8D13DE7-7105-4216-9DC6-193E403BE7F0}" srcOrd="3" destOrd="0" presId="urn:microsoft.com/office/officeart/2005/8/layout/process1"/>
    <dgm:cxn modelId="{2BCEAB37-199F-4914-8955-D7A5FC485F78}" type="presParOf" srcId="{E8D13DE7-7105-4216-9DC6-193E403BE7F0}" destId="{7B31582E-3334-4A22-8CEA-2AD9731E85BA}" srcOrd="0" destOrd="0" presId="urn:microsoft.com/office/officeart/2005/8/layout/process1"/>
    <dgm:cxn modelId="{7E51677F-52BA-4D7E-B9FC-6AA7279D8AD9}" type="presParOf" srcId="{F7500AE1-3999-45FC-9BED-D2BB9E3F8381}" destId="{83C87DCC-9CC4-46A3-9459-26B7B20639E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C1C390-B8D7-4296-B6E5-E62037EAB26B}" type="doc">
      <dgm:prSet loTypeId="urn:microsoft.com/office/officeart/2009/3/layout/IncreasingArrowsProcess" loCatId="process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0F6508FE-81FB-476C-AF76-A46D3AF0712A}">
      <dgm:prSet phldrT="[Metin]" custT="1"/>
      <dgm:spPr/>
      <dgm:t>
        <a:bodyPr/>
        <a:lstStyle/>
        <a:p>
          <a:r>
            <a:rPr lang="tr-TR" sz="2200" b="1" dirty="0" smtClean="0">
              <a:latin typeface="Corbel" pitchFamily="34" charset="0"/>
            </a:rPr>
            <a:t>Çağrı Dokümanlarının yayınlanması</a:t>
          </a:r>
          <a:endParaRPr lang="tr-TR" sz="2200" b="1" dirty="0">
            <a:latin typeface="Corbel" pitchFamily="34" charset="0"/>
          </a:endParaRPr>
        </a:p>
      </dgm:t>
    </dgm:pt>
    <dgm:pt modelId="{453955B0-A489-417B-B03A-C206E08CC432}" type="parTrans" cxnId="{6080AC38-2C11-4010-BCFD-13265F500605}">
      <dgm:prSet/>
      <dgm:spPr/>
      <dgm:t>
        <a:bodyPr/>
        <a:lstStyle/>
        <a:p>
          <a:endParaRPr lang="tr-TR"/>
        </a:p>
      </dgm:t>
    </dgm:pt>
    <dgm:pt modelId="{F2F9EA9A-D98E-41E3-A8CD-E3A761F0CC23}" type="sibTrans" cxnId="{6080AC38-2C11-4010-BCFD-13265F500605}">
      <dgm:prSet/>
      <dgm:spPr/>
      <dgm:t>
        <a:bodyPr/>
        <a:lstStyle/>
        <a:p>
          <a:endParaRPr lang="tr-TR"/>
        </a:p>
      </dgm:t>
    </dgm:pt>
    <dgm:pt modelId="{459A3EC7-D2E7-42F7-964E-6E80A156B4D1}">
      <dgm:prSet phldrT="[Metin]" custT="1"/>
      <dgm:spPr/>
      <dgm:t>
        <a:bodyPr/>
        <a:lstStyle/>
        <a:p>
          <a:r>
            <a:rPr lang="tr-TR" sz="2000" b="0" dirty="0" smtClean="0">
              <a:latin typeface="Corbel" pitchFamily="34" charset="0"/>
            </a:rPr>
            <a:t>Çalışma Programı</a:t>
          </a:r>
        </a:p>
        <a:p>
          <a:r>
            <a:rPr lang="tr-TR" sz="2000" b="0" dirty="0" smtClean="0">
              <a:latin typeface="Corbel" pitchFamily="34" charset="0"/>
            </a:rPr>
            <a:t>Başvuru Kılavuzu  </a:t>
          </a:r>
        </a:p>
        <a:p>
          <a:r>
            <a:rPr lang="tr-TR" sz="2000" b="0" dirty="0" smtClean="0">
              <a:latin typeface="Corbel" pitchFamily="34" charset="0"/>
            </a:rPr>
            <a:t>Finansal Konular Kılavuzu </a:t>
          </a:r>
          <a:endParaRPr lang="tr-TR" sz="2000" b="0" dirty="0">
            <a:latin typeface="Corbel" pitchFamily="34" charset="0"/>
          </a:endParaRPr>
        </a:p>
      </dgm:t>
    </dgm:pt>
    <dgm:pt modelId="{96456076-21B2-4DB5-89AA-24C39BDEA7BD}" type="parTrans" cxnId="{E798ED97-7B30-4CA6-AA9F-19374639F552}">
      <dgm:prSet/>
      <dgm:spPr/>
      <dgm:t>
        <a:bodyPr/>
        <a:lstStyle/>
        <a:p>
          <a:endParaRPr lang="tr-TR"/>
        </a:p>
      </dgm:t>
    </dgm:pt>
    <dgm:pt modelId="{BD4DF56F-B69C-4B93-B3F5-5DB5D0823ABF}" type="sibTrans" cxnId="{E798ED97-7B30-4CA6-AA9F-19374639F552}">
      <dgm:prSet/>
      <dgm:spPr/>
      <dgm:t>
        <a:bodyPr/>
        <a:lstStyle/>
        <a:p>
          <a:endParaRPr lang="tr-TR"/>
        </a:p>
      </dgm:t>
    </dgm:pt>
    <dgm:pt modelId="{5D492734-2920-4F16-BD9F-A2E9890BEE40}">
      <dgm:prSet phldrT="[Metin]" custT="1"/>
      <dgm:spPr/>
      <dgm:t>
        <a:bodyPr/>
        <a:lstStyle/>
        <a:p>
          <a:r>
            <a:rPr lang="tr-TR" sz="2200" b="1" dirty="0" smtClean="0">
              <a:latin typeface="Corbel" pitchFamily="34" charset="0"/>
            </a:rPr>
            <a:t>Proje Yazma Süreci</a:t>
          </a:r>
          <a:endParaRPr lang="tr-TR" sz="2200" b="1" dirty="0">
            <a:latin typeface="Corbel" pitchFamily="34" charset="0"/>
          </a:endParaRPr>
        </a:p>
      </dgm:t>
    </dgm:pt>
    <dgm:pt modelId="{5708924F-25CA-42E9-B2D2-7921D1DCD7B3}" type="parTrans" cxnId="{41982E93-8AB9-4C97-B023-9C0E24EEA757}">
      <dgm:prSet/>
      <dgm:spPr/>
      <dgm:t>
        <a:bodyPr/>
        <a:lstStyle/>
        <a:p>
          <a:endParaRPr lang="tr-TR"/>
        </a:p>
      </dgm:t>
    </dgm:pt>
    <dgm:pt modelId="{2BEDAD31-E6D8-4057-AB04-E4564CF47A7D}" type="sibTrans" cxnId="{41982E93-8AB9-4C97-B023-9C0E24EEA757}">
      <dgm:prSet/>
      <dgm:spPr/>
      <dgm:t>
        <a:bodyPr/>
        <a:lstStyle/>
        <a:p>
          <a:endParaRPr lang="tr-TR"/>
        </a:p>
      </dgm:t>
    </dgm:pt>
    <dgm:pt modelId="{F7FBB10C-3E50-44DB-9664-FBC5725A1E86}">
      <dgm:prSet phldrT="[Metin]" custT="1"/>
      <dgm:spPr/>
      <dgm:t>
        <a:bodyPr/>
        <a:lstStyle/>
        <a:p>
          <a:r>
            <a:rPr lang="tr-TR" sz="1800" b="0" dirty="0" smtClean="0">
              <a:latin typeface="Corbel" pitchFamily="34" charset="0"/>
            </a:rPr>
            <a:t>Avrupa Komisyonu sistemine kayıt(PIC numarası alımı)</a:t>
          </a:r>
        </a:p>
        <a:p>
          <a:r>
            <a:rPr lang="tr-TR" sz="1800" b="0" dirty="0" smtClean="0">
              <a:latin typeface="Corbel" pitchFamily="34" charset="0"/>
            </a:rPr>
            <a:t>Kurumun GPF formlarını sistem üzerinde doldurması </a:t>
          </a:r>
        </a:p>
      </dgm:t>
    </dgm:pt>
    <dgm:pt modelId="{6698B574-E0D8-4EF4-9045-E4EA88CA6DF8}" type="parTrans" cxnId="{8BF45BF2-7C2F-445E-9E94-1B885B0F8DD8}">
      <dgm:prSet/>
      <dgm:spPr/>
      <dgm:t>
        <a:bodyPr/>
        <a:lstStyle/>
        <a:p>
          <a:endParaRPr lang="tr-TR"/>
        </a:p>
      </dgm:t>
    </dgm:pt>
    <dgm:pt modelId="{E269E7B1-050F-4749-BC12-91B0F34055EB}" type="sibTrans" cxnId="{8BF45BF2-7C2F-445E-9E94-1B885B0F8DD8}">
      <dgm:prSet/>
      <dgm:spPr/>
      <dgm:t>
        <a:bodyPr/>
        <a:lstStyle/>
        <a:p>
          <a:endParaRPr lang="tr-TR"/>
        </a:p>
      </dgm:t>
    </dgm:pt>
    <dgm:pt modelId="{FB1D256A-5F73-45FA-9C59-516E825E778B}">
      <dgm:prSet phldrT="[Metin]" custT="1"/>
      <dgm:spPr/>
      <dgm:t>
        <a:bodyPr/>
        <a:lstStyle/>
        <a:p>
          <a:r>
            <a:rPr lang="tr-TR" sz="2200" b="1" dirty="0" smtClean="0">
              <a:latin typeface="Corbel" pitchFamily="34" charset="0"/>
            </a:rPr>
            <a:t>Çağrı Kapanış (Projenin sunulması)</a:t>
          </a:r>
          <a:endParaRPr lang="tr-TR" sz="2200" b="1" dirty="0">
            <a:latin typeface="Corbel" pitchFamily="34" charset="0"/>
          </a:endParaRPr>
        </a:p>
      </dgm:t>
    </dgm:pt>
    <dgm:pt modelId="{75427BE3-FF0F-4F72-BD59-3F7ABC52B795}" type="parTrans" cxnId="{26BF596A-6CE3-4CF9-B1B3-3A3DD7C1E236}">
      <dgm:prSet/>
      <dgm:spPr/>
      <dgm:t>
        <a:bodyPr/>
        <a:lstStyle/>
        <a:p>
          <a:endParaRPr lang="tr-TR"/>
        </a:p>
      </dgm:t>
    </dgm:pt>
    <dgm:pt modelId="{3ABA419C-B09C-45C8-B4DF-36C080406FA0}" type="sibTrans" cxnId="{26BF596A-6CE3-4CF9-B1B3-3A3DD7C1E236}">
      <dgm:prSet/>
      <dgm:spPr/>
      <dgm:t>
        <a:bodyPr/>
        <a:lstStyle/>
        <a:p>
          <a:endParaRPr lang="tr-TR"/>
        </a:p>
      </dgm:t>
    </dgm:pt>
    <dgm:pt modelId="{7EF5A5CF-0BCB-443D-915E-5EA8BDD98630}">
      <dgm:prSet phldrT="[Metin]" custT="1"/>
      <dgm:spPr/>
      <dgm:t>
        <a:bodyPr/>
        <a:lstStyle/>
        <a:p>
          <a:r>
            <a:rPr lang="tr-TR" sz="1800" b="0" dirty="0" smtClean="0">
              <a:latin typeface="Corbel" pitchFamily="34" charset="0"/>
            </a:rPr>
            <a:t>EPSS sistemi üzerinden projenin proje koordinatörü veya  bireysel araştırmacı </a:t>
          </a:r>
          <a:r>
            <a:rPr lang="tr-TR" sz="1800" b="0" smtClean="0">
              <a:latin typeface="Corbel" pitchFamily="34" charset="0"/>
            </a:rPr>
            <a:t>tarafından sunulması</a:t>
          </a:r>
          <a:endParaRPr lang="tr-TR" sz="1800" b="0" dirty="0" smtClean="0">
            <a:latin typeface="Corbel" pitchFamily="34" charset="0"/>
          </a:endParaRPr>
        </a:p>
      </dgm:t>
    </dgm:pt>
    <dgm:pt modelId="{7AD205A2-C033-452C-9EAC-3E899E78D08C}" type="parTrans" cxnId="{34617FC4-99E9-45CC-A89E-07DFB59A80CA}">
      <dgm:prSet/>
      <dgm:spPr/>
      <dgm:t>
        <a:bodyPr/>
        <a:lstStyle/>
        <a:p>
          <a:endParaRPr lang="tr-TR"/>
        </a:p>
      </dgm:t>
    </dgm:pt>
    <dgm:pt modelId="{E96A74AC-7F3F-4606-A774-1B7878893BA5}" type="sibTrans" cxnId="{34617FC4-99E9-45CC-A89E-07DFB59A80CA}">
      <dgm:prSet/>
      <dgm:spPr/>
      <dgm:t>
        <a:bodyPr/>
        <a:lstStyle/>
        <a:p>
          <a:endParaRPr lang="tr-TR"/>
        </a:p>
      </dgm:t>
    </dgm:pt>
    <dgm:pt modelId="{CD306400-1EF0-4F34-806E-280A9D1AA10A}">
      <dgm:prSet custT="1"/>
      <dgm:spPr/>
      <dgm:t>
        <a:bodyPr/>
        <a:lstStyle/>
        <a:p>
          <a:r>
            <a:rPr lang="tr-TR" sz="2200" b="1" dirty="0" smtClean="0">
              <a:latin typeface="Corbel" pitchFamily="34" charset="0"/>
            </a:rPr>
            <a:t>Değerlendirme</a:t>
          </a:r>
          <a:endParaRPr lang="tr-TR" sz="2200" b="1" dirty="0">
            <a:latin typeface="Corbel" pitchFamily="34" charset="0"/>
          </a:endParaRPr>
        </a:p>
      </dgm:t>
    </dgm:pt>
    <dgm:pt modelId="{110A4013-298A-478A-A5DB-D0CD16A06E80}" type="parTrans" cxnId="{5FB99438-F0F5-40CB-8C2B-DD20794B9F58}">
      <dgm:prSet/>
      <dgm:spPr/>
      <dgm:t>
        <a:bodyPr/>
        <a:lstStyle/>
        <a:p>
          <a:endParaRPr lang="tr-TR"/>
        </a:p>
      </dgm:t>
    </dgm:pt>
    <dgm:pt modelId="{AFF1BD61-E8A0-418A-B0EE-FA37367489C8}" type="sibTrans" cxnId="{5FB99438-F0F5-40CB-8C2B-DD20794B9F58}">
      <dgm:prSet/>
      <dgm:spPr/>
      <dgm:t>
        <a:bodyPr/>
        <a:lstStyle/>
        <a:p>
          <a:endParaRPr lang="tr-TR"/>
        </a:p>
      </dgm:t>
    </dgm:pt>
    <dgm:pt modelId="{EEAC80A3-FFEC-47CB-87FA-93C289C8B1CD}">
      <dgm:prSet custT="1"/>
      <dgm:spPr/>
      <dgm:t>
        <a:bodyPr/>
        <a:lstStyle/>
        <a:p>
          <a:r>
            <a:rPr lang="tr-TR" sz="1800" smtClean="0">
              <a:latin typeface="Corbel" pitchFamily="34" charset="0"/>
            </a:rPr>
            <a:t>Bağımsız hakemler tarafından projeler değerlendirilir.</a:t>
          </a:r>
          <a:endParaRPr lang="tr-TR" sz="1800" b="1" dirty="0">
            <a:latin typeface="Corbel" pitchFamily="34" charset="0"/>
          </a:endParaRPr>
        </a:p>
      </dgm:t>
    </dgm:pt>
    <dgm:pt modelId="{26262D4E-9A69-4027-9888-7B71D17B88A6}" type="parTrans" cxnId="{5C04D406-3411-4469-8598-FF28A32AA1D8}">
      <dgm:prSet/>
      <dgm:spPr/>
      <dgm:t>
        <a:bodyPr/>
        <a:lstStyle/>
        <a:p>
          <a:endParaRPr lang="tr-TR"/>
        </a:p>
      </dgm:t>
    </dgm:pt>
    <dgm:pt modelId="{4E09F87A-279F-4CA3-8253-410DC3924628}" type="sibTrans" cxnId="{5C04D406-3411-4469-8598-FF28A32AA1D8}">
      <dgm:prSet/>
      <dgm:spPr/>
      <dgm:t>
        <a:bodyPr/>
        <a:lstStyle/>
        <a:p>
          <a:endParaRPr lang="tr-TR"/>
        </a:p>
      </dgm:t>
    </dgm:pt>
    <dgm:pt modelId="{3DB9AB56-8E34-4717-87A3-B7069E4D1762}" type="pres">
      <dgm:prSet presAssocID="{F5C1C390-B8D7-4296-B6E5-E62037EAB26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3CCD427C-E5EE-4DD0-8862-C2B3B1B6A1D9}" type="pres">
      <dgm:prSet presAssocID="{0F6508FE-81FB-476C-AF76-A46D3AF0712A}" presName="parentText1" presStyleLbl="node1" presStyleIdx="0" presStyleCnt="4" custAng="0" custScaleY="146848" custLinFactNeighborX="-45" custLinFactNeighborY="-2716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44CBA3-7884-4FAE-826C-A4B92DFF51A3}" type="pres">
      <dgm:prSet presAssocID="{0F6508FE-81FB-476C-AF76-A46D3AF0712A}" presName="childText1" presStyleLbl="solidAlignAcc1" presStyleIdx="0" presStyleCnt="4" custScaleY="1155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BCB442-0356-43F3-821B-5D4EFFC00304}" type="pres">
      <dgm:prSet presAssocID="{5D492734-2920-4F16-BD9F-A2E9890BEE40}" presName="parentText2" presStyleLbl="node1" presStyleIdx="1" presStyleCnt="4" custScaleX="101844" custScaleY="121115" custLinFactNeighborX="19" custLinFactNeighborY="-924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D3A5BB-57A9-4DAC-8756-3091B80AEAB7}" type="pres">
      <dgm:prSet presAssocID="{5D492734-2920-4F16-BD9F-A2E9890BEE40}" presName="childText2" presStyleLbl="solidAlignAcc1" presStyleIdx="1" presStyleCnt="4" custScaleY="112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A3B5EC-0FD9-458A-B496-7895FF74BF62}" type="pres">
      <dgm:prSet presAssocID="{FB1D256A-5F73-45FA-9C59-516E825E778B}" presName="parentText3" presStyleLbl="node1" presStyleIdx="2" presStyleCnt="4" custScaleY="121809" custLinFactNeighborX="-764" custLinFactNeighborY="-375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5BE076-68C8-447A-A074-D56D8D6B3D30}" type="pres">
      <dgm:prSet presAssocID="{FB1D256A-5F73-45FA-9C59-516E825E778B}" presName="childText3" presStyleLbl="solidAlignAcc1" presStyleIdx="2" presStyleCnt="4" custScaleY="1032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A8B29FF-C646-4EAA-A4E5-E8E17DA80CD4}" type="pres">
      <dgm:prSet presAssocID="{CD306400-1EF0-4F34-806E-280A9D1AA10A}" presName="parentText4" presStyleLbl="node1" presStyleIdx="3" presStyleCnt="4" custLinFactNeighborX="-418" custLinFactNeighborY="-310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470CF9-5283-4AA1-A31C-B22E7079B8B5}" type="pres">
      <dgm:prSet presAssocID="{CD306400-1EF0-4F34-806E-280A9D1AA10A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080AC38-2C11-4010-BCFD-13265F500605}" srcId="{F5C1C390-B8D7-4296-B6E5-E62037EAB26B}" destId="{0F6508FE-81FB-476C-AF76-A46D3AF0712A}" srcOrd="0" destOrd="0" parTransId="{453955B0-A489-417B-B03A-C206E08CC432}" sibTransId="{F2F9EA9A-D98E-41E3-A8CD-E3A761F0CC23}"/>
    <dgm:cxn modelId="{26BF596A-6CE3-4CF9-B1B3-3A3DD7C1E236}" srcId="{F5C1C390-B8D7-4296-B6E5-E62037EAB26B}" destId="{FB1D256A-5F73-45FA-9C59-516E825E778B}" srcOrd="2" destOrd="0" parTransId="{75427BE3-FF0F-4F72-BD59-3F7ABC52B795}" sibTransId="{3ABA419C-B09C-45C8-B4DF-36C080406FA0}"/>
    <dgm:cxn modelId="{8BF45BF2-7C2F-445E-9E94-1B885B0F8DD8}" srcId="{5D492734-2920-4F16-BD9F-A2E9890BEE40}" destId="{F7FBB10C-3E50-44DB-9664-FBC5725A1E86}" srcOrd="0" destOrd="0" parTransId="{6698B574-E0D8-4EF4-9045-E4EA88CA6DF8}" sibTransId="{E269E7B1-050F-4749-BC12-91B0F34055EB}"/>
    <dgm:cxn modelId="{34617FC4-99E9-45CC-A89E-07DFB59A80CA}" srcId="{FB1D256A-5F73-45FA-9C59-516E825E778B}" destId="{7EF5A5CF-0BCB-443D-915E-5EA8BDD98630}" srcOrd="0" destOrd="0" parTransId="{7AD205A2-C033-452C-9EAC-3E899E78D08C}" sibTransId="{E96A74AC-7F3F-4606-A774-1B7878893BA5}"/>
    <dgm:cxn modelId="{41982E93-8AB9-4C97-B023-9C0E24EEA757}" srcId="{F5C1C390-B8D7-4296-B6E5-E62037EAB26B}" destId="{5D492734-2920-4F16-BD9F-A2E9890BEE40}" srcOrd="1" destOrd="0" parTransId="{5708924F-25CA-42E9-B2D2-7921D1DCD7B3}" sibTransId="{2BEDAD31-E6D8-4057-AB04-E4564CF47A7D}"/>
    <dgm:cxn modelId="{5B67EE9F-0E3A-45BC-87D2-654D094DB0FF}" type="presOf" srcId="{F7FBB10C-3E50-44DB-9664-FBC5725A1E86}" destId="{ADD3A5BB-57A9-4DAC-8756-3091B80AEAB7}" srcOrd="0" destOrd="0" presId="urn:microsoft.com/office/officeart/2009/3/layout/IncreasingArrowsProcess"/>
    <dgm:cxn modelId="{A0714EC0-EA87-4D9B-882E-501C244AC33A}" type="presOf" srcId="{F5C1C390-B8D7-4296-B6E5-E62037EAB26B}" destId="{3DB9AB56-8E34-4717-87A3-B7069E4D1762}" srcOrd="0" destOrd="0" presId="urn:microsoft.com/office/officeart/2009/3/layout/IncreasingArrowsProcess"/>
    <dgm:cxn modelId="{59D7F5BD-783B-499B-9958-EBE64F526091}" type="presOf" srcId="{7EF5A5CF-0BCB-443D-915E-5EA8BDD98630}" destId="{A55BE076-68C8-447A-A074-D56D8D6B3D30}" srcOrd="0" destOrd="0" presId="urn:microsoft.com/office/officeart/2009/3/layout/IncreasingArrowsProcess"/>
    <dgm:cxn modelId="{E798ED97-7B30-4CA6-AA9F-19374639F552}" srcId="{0F6508FE-81FB-476C-AF76-A46D3AF0712A}" destId="{459A3EC7-D2E7-42F7-964E-6E80A156B4D1}" srcOrd="0" destOrd="0" parTransId="{96456076-21B2-4DB5-89AA-24C39BDEA7BD}" sibTransId="{BD4DF56F-B69C-4B93-B3F5-5DB5D0823ABF}"/>
    <dgm:cxn modelId="{1274D716-0247-48BB-8DE9-2C3586A78EA4}" type="presOf" srcId="{459A3EC7-D2E7-42F7-964E-6E80A156B4D1}" destId="{2F44CBA3-7884-4FAE-826C-A4B92DFF51A3}" srcOrd="0" destOrd="0" presId="urn:microsoft.com/office/officeart/2009/3/layout/IncreasingArrowsProcess"/>
    <dgm:cxn modelId="{60650BBF-96AD-4155-9140-AA8B594C7473}" type="presOf" srcId="{FB1D256A-5F73-45FA-9C59-516E825E778B}" destId="{33A3B5EC-0FD9-458A-B496-7895FF74BF62}" srcOrd="0" destOrd="0" presId="urn:microsoft.com/office/officeart/2009/3/layout/IncreasingArrowsProcess"/>
    <dgm:cxn modelId="{818CFC97-EFFA-41C5-ABA6-1E7ED8465EEA}" type="presOf" srcId="{0F6508FE-81FB-476C-AF76-A46D3AF0712A}" destId="{3CCD427C-E5EE-4DD0-8862-C2B3B1B6A1D9}" srcOrd="0" destOrd="0" presId="urn:microsoft.com/office/officeart/2009/3/layout/IncreasingArrowsProcess"/>
    <dgm:cxn modelId="{0F03849A-A20C-4379-A1E2-60FDD68C26CE}" type="presOf" srcId="{EEAC80A3-FFEC-47CB-87FA-93C289C8B1CD}" destId="{58470CF9-5283-4AA1-A31C-B22E7079B8B5}" srcOrd="0" destOrd="0" presId="urn:microsoft.com/office/officeart/2009/3/layout/IncreasingArrowsProcess"/>
    <dgm:cxn modelId="{5C04D406-3411-4469-8598-FF28A32AA1D8}" srcId="{CD306400-1EF0-4F34-806E-280A9D1AA10A}" destId="{EEAC80A3-FFEC-47CB-87FA-93C289C8B1CD}" srcOrd="0" destOrd="0" parTransId="{26262D4E-9A69-4027-9888-7B71D17B88A6}" sibTransId="{4E09F87A-279F-4CA3-8253-410DC3924628}"/>
    <dgm:cxn modelId="{B96795E5-2C81-4773-96B6-F60CC6C758A8}" type="presOf" srcId="{CD306400-1EF0-4F34-806E-280A9D1AA10A}" destId="{BA8B29FF-C646-4EAA-A4E5-E8E17DA80CD4}" srcOrd="0" destOrd="0" presId="urn:microsoft.com/office/officeart/2009/3/layout/IncreasingArrowsProcess"/>
    <dgm:cxn modelId="{5FB99438-F0F5-40CB-8C2B-DD20794B9F58}" srcId="{F5C1C390-B8D7-4296-B6E5-E62037EAB26B}" destId="{CD306400-1EF0-4F34-806E-280A9D1AA10A}" srcOrd="3" destOrd="0" parTransId="{110A4013-298A-478A-A5DB-D0CD16A06E80}" sibTransId="{AFF1BD61-E8A0-418A-B0EE-FA37367489C8}"/>
    <dgm:cxn modelId="{3630067F-1DBC-4657-AFD6-8F4761469D8F}" type="presOf" srcId="{5D492734-2920-4F16-BD9F-A2E9890BEE40}" destId="{22BCB442-0356-43F3-821B-5D4EFFC00304}" srcOrd="0" destOrd="0" presId="urn:microsoft.com/office/officeart/2009/3/layout/IncreasingArrowsProcess"/>
    <dgm:cxn modelId="{A082D9E2-41FE-4AC3-8F0E-C54F6DC02DCC}" type="presParOf" srcId="{3DB9AB56-8E34-4717-87A3-B7069E4D1762}" destId="{3CCD427C-E5EE-4DD0-8862-C2B3B1B6A1D9}" srcOrd="0" destOrd="0" presId="urn:microsoft.com/office/officeart/2009/3/layout/IncreasingArrowsProcess"/>
    <dgm:cxn modelId="{6331D8AF-9DFF-4ED5-8B71-5B8199C0D741}" type="presParOf" srcId="{3DB9AB56-8E34-4717-87A3-B7069E4D1762}" destId="{2F44CBA3-7884-4FAE-826C-A4B92DFF51A3}" srcOrd="1" destOrd="0" presId="urn:microsoft.com/office/officeart/2009/3/layout/IncreasingArrowsProcess"/>
    <dgm:cxn modelId="{A1081AA7-0A8A-41CB-BD44-93D05716ABCD}" type="presParOf" srcId="{3DB9AB56-8E34-4717-87A3-B7069E4D1762}" destId="{22BCB442-0356-43F3-821B-5D4EFFC00304}" srcOrd="2" destOrd="0" presId="urn:microsoft.com/office/officeart/2009/3/layout/IncreasingArrowsProcess"/>
    <dgm:cxn modelId="{96E27466-2726-43F9-AE85-A579E852D42B}" type="presParOf" srcId="{3DB9AB56-8E34-4717-87A3-B7069E4D1762}" destId="{ADD3A5BB-57A9-4DAC-8756-3091B80AEAB7}" srcOrd="3" destOrd="0" presId="urn:microsoft.com/office/officeart/2009/3/layout/IncreasingArrowsProcess"/>
    <dgm:cxn modelId="{4B76053B-7CB1-41B3-A9E3-29EBF6F567DA}" type="presParOf" srcId="{3DB9AB56-8E34-4717-87A3-B7069E4D1762}" destId="{33A3B5EC-0FD9-458A-B496-7895FF74BF62}" srcOrd="4" destOrd="0" presId="urn:microsoft.com/office/officeart/2009/3/layout/IncreasingArrowsProcess"/>
    <dgm:cxn modelId="{E6AE7A37-1B69-4976-AA95-88533B9EED58}" type="presParOf" srcId="{3DB9AB56-8E34-4717-87A3-B7069E4D1762}" destId="{A55BE076-68C8-447A-A074-D56D8D6B3D30}" srcOrd="5" destOrd="0" presId="urn:microsoft.com/office/officeart/2009/3/layout/IncreasingArrowsProcess"/>
    <dgm:cxn modelId="{B9713395-177A-424B-87CB-6CC9B899AF78}" type="presParOf" srcId="{3DB9AB56-8E34-4717-87A3-B7069E4D1762}" destId="{BA8B29FF-C646-4EAA-A4E5-E8E17DA80CD4}" srcOrd="6" destOrd="0" presId="urn:microsoft.com/office/officeart/2009/3/layout/IncreasingArrowsProcess"/>
    <dgm:cxn modelId="{220885CD-4AC8-4450-8CF5-285814D06E6E}" type="presParOf" srcId="{3DB9AB56-8E34-4717-87A3-B7069E4D1762}" destId="{58470CF9-5283-4AA1-A31C-B22E7079B8B5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4018BC-7D18-44B9-824C-C3683C443A8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2B99A59-0C4C-431B-838E-1014FD1FD8F0}">
      <dgm:prSet phldrT="[Metin]"/>
      <dgm:spPr/>
      <dgm:t>
        <a:bodyPr/>
        <a:lstStyle/>
        <a:p>
          <a:r>
            <a:rPr lang="tr-TR" b="1" dirty="0" smtClean="0"/>
            <a:t>Proje </a:t>
          </a:r>
          <a:r>
            <a:rPr lang="tr-TR" b="1" dirty="0" smtClean="0">
              <a:latin typeface="Corbel" pitchFamily="34" charset="0"/>
            </a:rPr>
            <a:t>Koordinatörü</a:t>
          </a:r>
          <a:endParaRPr lang="tr-TR" b="1" dirty="0">
            <a:latin typeface="Corbel" pitchFamily="34" charset="0"/>
          </a:endParaRPr>
        </a:p>
      </dgm:t>
    </dgm:pt>
    <dgm:pt modelId="{AB50E2FE-0D52-476C-9545-4DFC05B51F89}" type="parTrans" cxnId="{13F442B3-52AB-4A6F-93FA-942AB1782769}">
      <dgm:prSet/>
      <dgm:spPr/>
      <dgm:t>
        <a:bodyPr/>
        <a:lstStyle/>
        <a:p>
          <a:endParaRPr lang="tr-TR" b="1"/>
        </a:p>
      </dgm:t>
    </dgm:pt>
    <dgm:pt modelId="{56965C18-C245-4B5C-9487-69EE5F912DA7}" type="sibTrans" cxnId="{13F442B3-52AB-4A6F-93FA-942AB1782769}">
      <dgm:prSet/>
      <dgm:spPr/>
      <dgm:t>
        <a:bodyPr/>
        <a:lstStyle/>
        <a:p>
          <a:endParaRPr lang="tr-TR" b="1"/>
        </a:p>
      </dgm:t>
    </dgm:pt>
    <dgm:pt modelId="{ADF5EF6B-B6B2-4743-80A4-20189FC1E2F4}">
      <dgm:prSet phldrT="[Metin]"/>
      <dgm:spPr/>
      <dgm:t>
        <a:bodyPr/>
        <a:lstStyle/>
        <a:p>
          <a:pPr>
            <a:spcAft>
              <a:spcPts val="1200"/>
            </a:spcAft>
          </a:pPr>
          <a:r>
            <a:rPr lang="tr-TR" b="1" dirty="0" smtClean="0">
              <a:latin typeface="Corbel" pitchFamily="34" charset="0"/>
            </a:rPr>
            <a:t>Proje fikri</a:t>
          </a:r>
          <a:endParaRPr lang="tr-TR" b="1" dirty="0">
            <a:latin typeface="Corbel" pitchFamily="34" charset="0"/>
          </a:endParaRPr>
        </a:p>
      </dgm:t>
    </dgm:pt>
    <dgm:pt modelId="{768EF577-041C-4D8A-8403-54E4AF9B263F}" type="parTrans" cxnId="{B37536DE-34A9-4AF3-A6E9-EE7616224122}">
      <dgm:prSet/>
      <dgm:spPr/>
      <dgm:t>
        <a:bodyPr/>
        <a:lstStyle/>
        <a:p>
          <a:endParaRPr lang="tr-TR" b="1"/>
        </a:p>
      </dgm:t>
    </dgm:pt>
    <dgm:pt modelId="{0E9D838E-3A65-4BEA-A3F5-E2CA5F7FBBD6}" type="sibTrans" cxnId="{B37536DE-34A9-4AF3-A6E9-EE7616224122}">
      <dgm:prSet/>
      <dgm:spPr/>
      <dgm:t>
        <a:bodyPr/>
        <a:lstStyle/>
        <a:p>
          <a:endParaRPr lang="tr-TR" b="1"/>
        </a:p>
      </dgm:t>
    </dgm:pt>
    <dgm:pt modelId="{DC8C3F38-20CB-4442-A7F7-84FFAC9DA919}">
      <dgm:prSet phldrT="[Metin]"/>
      <dgm:spPr/>
      <dgm:t>
        <a:bodyPr/>
        <a:lstStyle/>
        <a:p>
          <a:r>
            <a:rPr lang="tr-TR" b="1" dirty="0" smtClean="0">
              <a:latin typeface="Corbel" pitchFamily="34" charset="0"/>
            </a:rPr>
            <a:t>Proje</a:t>
          </a:r>
          <a:r>
            <a:rPr lang="tr-TR" b="1" dirty="0" smtClean="0"/>
            <a:t> Ortağı</a:t>
          </a:r>
          <a:endParaRPr lang="tr-TR" b="1" dirty="0"/>
        </a:p>
      </dgm:t>
    </dgm:pt>
    <dgm:pt modelId="{247CBF04-186E-456E-9672-52FC1F1DC630}" type="parTrans" cxnId="{AA8B8347-5A20-4B0C-867B-766C3E4B728D}">
      <dgm:prSet/>
      <dgm:spPr/>
      <dgm:t>
        <a:bodyPr/>
        <a:lstStyle/>
        <a:p>
          <a:endParaRPr lang="tr-TR" b="1"/>
        </a:p>
      </dgm:t>
    </dgm:pt>
    <dgm:pt modelId="{2B5282C8-A84C-4CDB-95BB-274A37AB1B93}" type="sibTrans" cxnId="{AA8B8347-5A20-4B0C-867B-766C3E4B728D}">
      <dgm:prSet/>
      <dgm:spPr/>
      <dgm:t>
        <a:bodyPr/>
        <a:lstStyle/>
        <a:p>
          <a:endParaRPr lang="tr-TR" b="1"/>
        </a:p>
      </dgm:t>
    </dgm:pt>
    <dgm:pt modelId="{5F378873-0EFD-4F8E-A0D6-8A2A38C0B086}">
      <dgm:prSet phldrT="[Metin]"/>
      <dgm:spPr/>
      <dgm:t>
        <a:bodyPr/>
        <a:lstStyle/>
        <a:p>
          <a:pPr>
            <a:spcAft>
              <a:spcPts val="1200"/>
            </a:spcAft>
          </a:pPr>
          <a:r>
            <a:rPr lang="tr-TR" b="1" dirty="0" smtClean="0">
              <a:latin typeface="Corbel" pitchFamily="34" charset="0"/>
            </a:rPr>
            <a:t>İlgili araştırma alanında bilimsel katkı sağlama</a:t>
          </a:r>
          <a:endParaRPr lang="tr-TR" b="1" dirty="0">
            <a:latin typeface="Corbel" pitchFamily="34" charset="0"/>
          </a:endParaRPr>
        </a:p>
      </dgm:t>
    </dgm:pt>
    <dgm:pt modelId="{7908E0CB-52C6-43BB-94D9-2FFF928F7274}" type="parTrans" cxnId="{2B357F5F-66AE-4D34-8F8C-7FC4702B353E}">
      <dgm:prSet/>
      <dgm:spPr/>
      <dgm:t>
        <a:bodyPr/>
        <a:lstStyle/>
        <a:p>
          <a:endParaRPr lang="tr-TR" b="1"/>
        </a:p>
      </dgm:t>
    </dgm:pt>
    <dgm:pt modelId="{EDB6F8EC-DDDB-4E18-B3BE-83CEBB5F204C}" type="sibTrans" cxnId="{2B357F5F-66AE-4D34-8F8C-7FC4702B353E}">
      <dgm:prSet/>
      <dgm:spPr/>
      <dgm:t>
        <a:bodyPr/>
        <a:lstStyle/>
        <a:p>
          <a:endParaRPr lang="tr-TR" b="1"/>
        </a:p>
      </dgm:t>
    </dgm:pt>
    <dgm:pt modelId="{CEC28B34-88CA-4613-9F90-5777377E0AF3}">
      <dgm:prSet phldrT="[Metin]"/>
      <dgm:spPr/>
      <dgm:t>
        <a:bodyPr/>
        <a:lstStyle/>
        <a:p>
          <a:pPr>
            <a:spcAft>
              <a:spcPts val="1200"/>
            </a:spcAft>
          </a:pPr>
          <a:r>
            <a:rPr lang="tr-TR" b="1" dirty="0" smtClean="0">
              <a:latin typeface="Corbel" pitchFamily="34" charset="0"/>
            </a:rPr>
            <a:t>Projenin iş paketlerinde görev alma</a:t>
          </a:r>
          <a:endParaRPr lang="tr-TR" b="1" dirty="0">
            <a:latin typeface="Corbel" pitchFamily="34" charset="0"/>
          </a:endParaRPr>
        </a:p>
      </dgm:t>
    </dgm:pt>
    <dgm:pt modelId="{76169734-303F-4BF4-A50F-352C5BFD50D9}" type="parTrans" cxnId="{DE421497-208B-4C1F-9357-20D825D0912E}">
      <dgm:prSet/>
      <dgm:spPr/>
      <dgm:t>
        <a:bodyPr/>
        <a:lstStyle/>
        <a:p>
          <a:endParaRPr lang="tr-TR" b="1"/>
        </a:p>
      </dgm:t>
    </dgm:pt>
    <dgm:pt modelId="{0E7B03D8-C458-4CF3-844A-18532017777F}" type="sibTrans" cxnId="{DE421497-208B-4C1F-9357-20D825D0912E}">
      <dgm:prSet/>
      <dgm:spPr/>
      <dgm:t>
        <a:bodyPr/>
        <a:lstStyle/>
        <a:p>
          <a:endParaRPr lang="tr-TR" b="1"/>
        </a:p>
      </dgm:t>
    </dgm:pt>
    <dgm:pt modelId="{6033C8A8-FE1E-4D0C-964B-693ACF030CA8}">
      <dgm:prSet/>
      <dgm:spPr/>
      <dgm:t>
        <a:bodyPr/>
        <a:lstStyle/>
        <a:p>
          <a:pPr>
            <a:spcAft>
              <a:spcPts val="1200"/>
            </a:spcAft>
          </a:pPr>
          <a:r>
            <a:rPr lang="da-DK" b="1" dirty="0" smtClean="0">
              <a:latin typeface="Corbel" pitchFamily="34" charset="0"/>
            </a:rPr>
            <a:t>ÇP proje</a:t>
          </a:r>
          <a:r>
            <a:rPr lang="tr-TR" b="1" dirty="0" smtClean="0">
              <a:latin typeface="Corbel" pitchFamily="34" charset="0"/>
            </a:rPr>
            <a:t> </a:t>
          </a:r>
          <a:r>
            <a:rPr lang="da-DK" b="1" dirty="0" smtClean="0">
              <a:latin typeface="Corbel" pitchFamily="34" charset="0"/>
            </a:rPr>
            <a:t>deneyimi</a:t>
          </a:r>
          <a:endParaRPr lang="tr-TR" b="1" dirty="0">
            <a:latin typeface="Corbel" pitchFamily="34" charset="0"/>
          </a:endParaRPr>
        </a:p>
      </dgm:t>
    </dgm:pt>
    <dgm:pt modelId="{44ADFDB4-BBAD-4DCC-8E73-71639CC1390D}" type="parTrans" cxnId="{7EB6B1E5-A7E5-48E9-A214-A0F03D606ED9}">
      <dgm:prSet/>
      <dgm:spPr/>
      <dgm:t>
        <a:bodyPr/>
        <a:lstStyle/>
        <a:p>
          <a:endParaRPr lang="tr-TR" b="1"/>
        </a:p>
      </dgm:t>
    </dgm:pt>
    <dgm:pt modelId="{15C93215-3518-4B5C-9D04-DED166FC92B0}" type="sibTrans" cxnId="{7EB6B1E5-A7E5-48E9-A214-A0F03D606ED9}">
      <dgm:prSet/>
      <dgm:spPr/>
      <dgm:t>
        <a:bodyPr/>
        <a:lstStyle/>
        <a:p>
          <a:endParaRPr lang="tr-TR" b="1"/>
        </a:p>
      </dgm:t>
    </dgm:pt>
    <dgm:pt modelId="{F248482B-8D0E-4288-B007-6EFDED6621B3}">
      <dgm:prSet/>
      <dgm:spPr/>
      <dgm:t>
        <a:bodyPr/>
        <a:lstStyle/>
        <a:p>
          <a:pPr>
            <a:spcAft>
              <a:spcPts val="1200"/>
            </a:spcAft>
          </a:pPr>
          <a:r>
            <a:rPr lang="tr-TR" b="1" dirty="0" smtClean="0">
              <a:latin typeface="Corbel" pitchFamily="34" charset="0"/>
            </a:rPr>
            <a:t>İlgili araştırma alanında bilimsel yetkinlik</a:t>
          </a:r>
          <a:endParaRPr lang="tr-TR" b="1" dirty="0">
            <a:latin typeface="Corbel" pitchFamily="34" charset="0"/>
          </a:endParaRPr>
        </a:p>
      </dgm:t>
    </dgm:pt>
    <dgm:pt modelId="{11BFA404-9277-491F-B2CA-ABCE99FAD9E3}" type="parTrans" cxnId="{5EBDB3C9-3B0A-45D5-B4A7-4B8DBD7D7438}">
      <dgm:prSet/>
      <dgm:spPr/>
      <dgm:t>
        <a:bodyPr/>
        <a:lstStyle/>
        <a:p>
          <a:endParaRPr lang="tr-TR" b="1"/>
        </a:p>
      </dgm:t>
    </dgm:pt>
    <dgm:pt modelId="{F7F21C83-5446-405D-A1EB-29B616BEFF04}" type="sibTrans" cxnId="{5EBDB3C9-3B0A-45D5-B4A7-4B8DBD7D7438}">
      <dgm:prSet/>
      <dgm:spPr/>
      <dgm:t>
        <a:bodyPr/>
        <a:lstStyle/>
        <a:p>
          <a:endParaRPr lang="tr-TR" b="1"/>
        </a:p>
      </dgm:t>
    </dgm:pt>
    <dgm:pt modelId="{FF2E7969-A1F4-4EAC-BF89-A3D68E036343}">
      <dgm:prSet/>
      <dgm:spPr/>
      <dgm:t>
        <a:bodyPr/>
        <a:lstStyle/>
        <a:p>
          <a:pPr>
            <a:spcAft>
              <a:spcPts val="1200"/>
            </a:spcAft>
          </a:pPr>
          <a:r>
            <a:rPr lang="tr-TR" b="1" dirty="0" smtClean="0">
              <a:latin typeface="Corbel" pitchFamily="34" charset="0"/>
            </a:rPr>
            <a:t>Proje ekibini oluşturma</a:t>
          </a:r>
          <a:endParaRPr lang="tr-TR" b="1" dirty="0">
            <a:latin typeface="Corbel" pitchFamily="34" charset="0"/>
          </a:endParaRPr>
        </a:p>
      </dgm:t>
    </dgm:pt>
    <dgm:pt modelId="{6F01DFC3-1B48-4821-9F49-C47A40416B4A}" type="parTrans" cxnId="{82EDA094-0087-430C-9763-C0784C081B28}">
      <dgm:prSet/>
      <dgm:spPr/>
      <dgm:t>
        <a:bodyPr/>
        <a:lstStyle/>
        <a:p>
          <a:endParaRPr lang="tr-TR" b="1"/>
        </a:p>
      </dgm:t>
    </dgm:pt>
    <dgm:pt modelId="{6E2DC575-71AB-46DB-9A64-E4FEF30DCAA7}" type="sibTrans" cxnId="{82EDA094-0087-430C-9763-C0784C081B28}">
      <dgm:prSet/>
      <dgm:spPr/>
      <dgm:t>
        <a:bodyPr/>
        <a:lstStyle/>
        <a:p>
          <a:endParaRPr lang="tr-TR" b="1"/>
        </a:p>
      </dgm:t>
    </dgm:pt>
    <dgm:pt modelId="{1E808B7F-1095-4A32-99A3-50A0AC6535B1}">
      <dgm:prSet phldrT="[Metin]"/>
      <dgm:spPr/>
      <dgm:t>
        <a:bodyPr/>
        <a:lstStyle/>
        <a:p>
          <a:pPr>
            <a:spcAft>
              <a:spcPts val="1200"/>
            </a:spcAft>
          </a:pPr>
          <a:r>
            <a:rPr lang="tr-TR" b="1" dirty="0" smtClean="0">
              <a:latin typeface="Corbel" pitchFamily="34" charset="0"/>
            </a:rPr>
            <a:t>Projenin planlanması</a:t>
          </a:r>
          <a:endParaRPr lang="tr-TR" b="1" dirty="0">
            <a:latin typeface="Corbel" pitchFamily="34" charset="0"/>
          </a:endParaRPr>
        </a:p>
      </dgm:t>
    </dgm:pt>
    <dgm:pt modelId="{30968BC4-31F0-4349-B22C-285A86E672DC}" type="parTrans" cxnId="{FC4CD894-5AF8-438B-A126-4D76A7C060E5}">
      <dgm:prSet/>
      <dgm:spPr/>
      <dgm:t>
        <a:bodyPr/>
        <a:lstStyle/>
        <a:p>
          <a:endParaRPr lang="tr-TR" b="1"/>
        </a:p>
      </dgm:t>
    </dgm:pt>
    <dgm:pt modelId="{AAAD3FD9-24AA-4DF0-9BC4-77C5AF68DC04}" type="sibTrans" cxnId="{FC4CD894-5AF8-438B-A126-4D76A7C060E5}">
      <dgm:prSet/>
      <dgm:spPr/>
      <dgm:t>
        <a:bodyPr/>
        <a:lstStyle/>
        <a:p>
          <a:endParaRPr lang="tr-TR" b="1"/>
        </a:p>
      </dgm:t>
    </dgm:pt>
    <dgm:pt modelId="{3E42FFC2-688A-4FAF-8071-623550A34E68}">
      <dgm:prSet phldrT="[Metin]"/>
      <dgm:spPr/>
      <dgm:t>
        <a:bodyPr/>
        <a:lstStyle/>
        <a:p>
          <a:pPr>
            <a:spcAft>
              <a:spcPts val="1200"/>
            </a:spcAft>
          </a:pPr>
          <a:r>
            <a:rPr lang="tr-TR" b="1" dirty="0" smtClean="0">
              <a:latin typeface="Corbel" pitchFamily="34" charset="0"/>
            </a:rPr>
            <a:t>Proje fikri</a:t>
          </a:r>
          <a:endParaRPr lang="tr-TR" b="1" dirty="0">
            <a:latin typeface="Corbel" pitchFamily="34" charset="0"/>
          </a:endParaRPr>
        </a:p>
      </dgm:t>
    </dgm:pt>
    <dgm:pt modelId="{A7FB9FB0-4C82-400D-A317-BCE9B1FAE662}" type="parTrans" cxnId="{BDE8DD5B-4F4D-48D6-8D4D-FFD5007A216E}">
      <dgm:prSet/>
      <dgm:spPr/>
      <dgm:t>
        <a:bodyPr/>
        <a:lstStyle/>
        <a:p>
          <a:endParaRPr lang="en-US" b="1"/>
        </a:p>
      </dgm:t>
    </dgm:pt>
    <dgm:pt modelId="{990BA8C9-2B0C-4078-B1D0-4A79CACBF217}" type="sibTrans" cxnId="{BDE8DD5B-4F4D-48D6-8D4D-FFD5007A216E}">
      <dgm:prSet/>
      <dgm:spPr/>
      <dgm:t>
        <a:bodyPr/>
        <a:lstStyle/>
        <a:p>
          <a:endParaRPr lang="en-US" b="1"/>
        </a:p>
      </dgm:t>
    </dgm:pt>
    <dgm:pt modelId="{9CAF2D44-B438-4513-AC5B-F408146A6A8B}" type="pres">
      <dgm:prSet presAssocID="{5B4018BC-7D18-44B9-824C-C3683C443A8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35D3FB3-C326-4377-9CB0-89D50AC87D10}" type="pres">
      <dgm:prSet presAssocID="{92B99A59-0C4C-431B-838E-1014FD1FD8F0}" presName="composite" presStyleCnt="0"/>
      <dgm:spPr/>
    </dgm:pt>
    <dgm:pt modelId="{90C6BA05-AB95-42A0-A8AB-FD693F7AF0EC}" type="pres">
      <dgm:prSet presAssocID="{92B99A59-0C4C-431B-838E-1014FD1FD8F0}" presName="parTx" presStyleLbl="alignNode1" presStyleIdx="0" presStyleCnt="2" custScaleX="115825" custLinFactNeighborX="1650" custLinFactNeighborY="-41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E4ED9C5-D5A7-449B-81A0-F992D0C48415}" type="pres">
      <dgm:prSet presAssocID="{92B99A59-0C4C-431B-838E-1014FD1FD8F0}" presName="desTx" presStyleLbl="alignAccFollowNode1" presStyleIdx="0" presStyleCnt="2" custScaleX="115929" custLinFactNeighborX="142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BF3358-A064-4116-9134-4ADB385776FF}" type="pres">
      <dgm:prSet presAssocID="{56965C18-C245-4B5C-9487-69EE5F912DA7}" presName="space" presStyleCnt="0"/>
      <dgm:spPr/>
    </dgm:pt>
    <dgm:pt modelId="{E013D814-D1B5-45A9-B16C-70487777DA0D}" type="pres">
      <dgm:prSet presAssocID="{DC8C3F38-20CB-4442-A7F7-84FFAC9DA919}" presName="composite" presStyleCnt="0"/>
      <dgm:spPr/>
    </dgm:pt>
    <dgm:pt modelId="{9E486CAA-9D7C-4235-8DAB-8425C2EB8BB3}" type="pres">
      <dgm:prSet presAssocID="{DC8C3F38-20CB-4442-A7F7-84FFAC9DA919}" presName="parTx" presStyleLbl="alignNode1" presStyleIdx="1" presStyleCnt="2" custScaleY="1279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843682F-2B86-4149-AFD0-C6B2E0DD1CF2}" type="pres">
      <dgm:prSet presAssocID="{DC8C3F38-20CB-4442-A7F7-84FFAC9DA91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7735495-9AD8-4DE5-A1EA-CD7FDA284AF5}" type="presOf" srcId="{5B4018BC-7D18-44B9-824C-C3683C443A8F}" destId="{9CAF2D44-B438-4513-AC5B-F408146A6A8B}" srcOrd="0" destOrd="0" presId="urn:microsoft.com/office/officeart/2005/8/layout/hList1"/>
    <dgm:cxn modelId="{BEE18827-A087-4AB0-83EA-224DD566CA89}" type="presOf" srcId="{6033C8A8-FE1E-4D0C-964B-693ACF030CA8}" destId="{BE4ED9C5-D5A7-449B-81A0-F992D0C48415}" srcOrd="0" destOrd="2" presId="urn:microsoft.com/office/officeart/2005/8/layout/hList1"/>
    <dgm:cxn modelId="{F68FF37F-1FB8-49D6-85DE-7E2758DD7A0C}" type="presOf" srcId="{1E808B7F-1095-4A32-99A3-50A0AC6535B1}" destId="{BE4ED9C5-D5A7-449B-81A0-F992D0C48415}" srcOrd="0" destOrd="1" presId="urn:microsoft.com/office/officeart/2005/8/layout/hList1"/>
    <dgm:cxn modelId="{B37536DE-34A9-4AF3-A6E9-EE7616224122}" srcId="{92B99A59-0C4C-431B-838E-1014FD1FD8F0}" destId="{ADF5EF6B-B6B2-4743-80A4-20189FC1E2F4}" srcOrd="0" destOrd="0" parTransId="{768EF577-041C-4D8A-8403-54E4AF9B263F}" sibTransId="{0E9D838E-3A65-4BEA-A3F5-E2CA5F7FBBD6}"/>
    <dgm:cxn modelId="{89FF26CD-98C0-48C7-9667-F60A1BB4B9C2}" type="presOf" srcId="{CEC28B34-88CA-4613-9F90-5777377E0AF3}" destId="{4843682F-2B86-4149-AFD0-C6B2E0DD1CF2}" srcOrd="0" destOrd="2" presId="urn:microsoft.com/office/officeart/2005/8/layout/hList1"/>
    <dgm:cxn modelId="{2B357F5F-66AE-4D34-8F8C-7FC4702B353E}" srcId="{DC8C3F38-20CB-4442-A7F7-84FFAC9DA919}" destId="{5F378873-0EFD-4F8E-A0D6-8A2A38C0B086}" srcOrd="1" destOrd="0" parTransId="{7908E0CB-52C6-43BB-94D9-2FFF928F7274}" sibTransId="{EDB6F8EC-DDDB-4E18-B3BE-83CEBB5F204C}"/>
    <dgm:cxn modelId="{13F442B3-52AB-4A6F-93FA-942AB1782769}" srcId="{5B4018BC-7D18-44B9-824C-C3683C443A8F}" destId="{92B99A59-0C4C-431B-838E-1014FD1FD8F0}" srcOrd="0" destOrd="0" parTransId="{AB50E2FE-0D52-476C-9545-4DFC05B51F89}" sibTransId="{56965C18-C245-4B5C-9487-69EE5F912DA7}"/>
    <dgm:cxn modelId="{BDE8DD5B-4F4D-48D6-8D4D-FFD5007A216E}" srcId="{DC8C3F38-20CB-4442-A7F7-84FFAC9DA919}" destId="{3E42FFC2-688A-4FAF-8071-623550A34E68}" srcOrd="0" destOrd="0" parTransId="{A7FB9FB0-4C82-400D-A317-BCE9B1FAE662}" sibTransId="{990BA8C9-2B0C-4078-B1D0-4A79CACBF217}"/>
    <dgm:cxn modelId="{14512B6A-5D35-4CA8-8650-DB54EF728E80}" type="presOf" srcId="{92B99A59-0C4C-431B-838E-1014FD1FD8F0}" destId="{90C6BA05-AB95-42A0-A8AB-FD693F7AF0EC}" srcOrd="0" destOrd="0" presId="urn:microsoft.com/office/officeart/2005/8/layout/hList1"/>
    <dgm:cxn modelId="{0B2BD463-2393-4C10-A1D1-724AC9CBA6EF}" type="presOf" srcId="{F248482B-8D0E-4288-B007-6EFDED6621B3}" destId="{BE4ED9C5-D5A7-449B-81A0-F992D0C48415}" srcOrd="0" destOrd="3" presId="urn:microsoft.com/office/officeart/2005/8/layout/hList1"/>
    <dgm:cxn modelId="{DE421497-208B-4C1F-9357-20D825D0912E}" srcId="{DC8C3F38-20CB-4442-A7F7-84FFAC9DA919}" destId="{CEC28B34-88CA-4613-9F90-5777377E0AF3}" srcOrd="2" destOrd="0" parTransId="{76169734-303F-4BF4-A50F-352C5BFD50D9}" sibTransId="{0E7B03D8-C458-4CF3-844A-18532017777F}"/>
    <dgm:cxn modelId="{5EBDB3C9-3B0A-45D5-B4A7-4B8DBD7D7438}" srcId="{92B99A59-0C4C-431B-838E-1014FD1FD8F0}" destId="{F248482B-8D0E-4288-B007-6EFDED6621B3}" srcOrd="3" destOrd="0" parTransId="{11BFA404-9277-491F-B2CA-ABCE99FAD9E3}" sibTransId="{F7F21C83-5446-405D-A1EB-29B616BEFF04}"/>
    <dgm:cxn modelId="{B0484AD9-5CBF-4309-A968-21A064AE8610}" type="presOf" srcId="{FF2E7969-A1F4-4EAC-BF89-A3D68E036343}" destId="{BE4ED9C5-D5A7-449B-81A0-F992D0C48415}" srcOrd="0" destOrd="4" presId="urn:microsoft.com/office/officeart/2005/8/layout/hList1"/>
    <dgm:cxn modelId="{7EB6B1E5-A7E5-48E9-A214-A0F03D606ED9}" srcId="{92B99A59-0C4C-431B-838E-1014FD1FD8F0}" destId="{6033C8A8-FE1E-4D0C-964B-693ACF030CA8}" srcOrd="2" destOrd="0" parTransId="{44ADFDB4-BBAD-4DCC-8E73-71639CC1390D}" sibTransId="{15C93215-3518-4B5C-9D04-DED166FC92B0}"/>
    <dgm:cxn modelId="{A4B2CE30-4473-454D-AC1E-B3A26CBDDF0C}" type="presOf" srcId="{DC8C3F38-20CB-4442-A7F7-84FFAC9DA919}" destId="{9E486CAA-9D7C-4235-8DAB-8425C2EB8BB3}" srcOrd="0" destOrd="0" presId="urn:microsoft.com/office/officeart/2005/8/layout/hList1"/>
    <dgm:cxn modelId="{FC4CD894-5AF8-438B-A126-4D76A7C060E5}" srcId="{92B99A59-0C4C-431B-838E-1014FD1FD8F0}" destId="{1E808B7F-1095-4A32-99A3-50A0AC6535B1}" srcOrd="1" destOrd="0" parTransId="{30968BC4-31F0-4349-B22C-285A86E672DC}" sibTransId="{AAAD3FD9-24AA-4DF0-9BC4-77C5AF68DC04}"/>
    <dgm:cxn modelId="{5388BDE5-9DE7-4B04-AD93-3040BF5A3B33}" type="presOf" srcId="{ADF5EF6B-B6B2-4743-80A4-20189FC1E2F4}" destId="{BE4ED9C5-D5A7-449B-81A0-F992D0C48415}" srcOrd="0" destOrd="0" presId="urn:microsoft.com/office/officeart/2005/8/layout/hList1"/>
    <dgm:cxn modelId="{C54B678B-85B5-4306-8F33-733612AB3DA9}" type="presOf" srcId="{5F378873-0EFD-4F8E-A0D6-8A2A38C0B086}" destId="{4843682F-2B86-4149-AFD0-C6B2E0DD1CF2}" srcOrd="0" destOrd="1" presId="urn:microsoft.com/office/officeart/2005/8/layout/hList1"/>
    <dgm:cxn modelId="{82EDA094-0087-430C-9763-C0784C081B28}" srcId="{92B99A59-0C4C-431B-838E-1014FD1FD8F0}" destId="{FF2E7969-A1F4-4EAC-BF89-A3D68E036343}" srcOrd="4" destOrd="0" parTransId="{6F01DFC3-1B48-4821-9F49-C47A40416B4A}" sibTransId="{6E2DC575-71AB-46DB-9A64-E4FEF30DCAA7}"/>
    <dgm:cxn modelId="{AA8B8347-5A20-4B0C-867B-766C3E4B728D}" srcId="{5B4018BC-7D18-44B9-824C-C3683C443A8F}" destId="{DC8C3F38-20CB-4442-A7F7-84FFAC9DA919}" srcOrd="1" destOrd="0" parTransId="{247CBF04-186E-456E-9672-52FC1F1DC630}" sibTransId="{2B5282C8-A84C-4CDB-95BB-274A37AB1B93}"/>
    <dgm:cxn modelId="{088399E6-1F7B-453A-B73B-A097084B0D39}" type="presOf" srcId="{3E42FFC2-688A-4FAF-8071-623550A34E68}" destId="{4843682F-2B86-4149-AFD0-C6B2E0DD1CF2}" srcOrd="0" destOrd="0" presId="urn:microsoft.com/office/officeart/2005/8/layout/hList1"/>
    <dgm:cxn modelId="{C1583148-2074-4A95-8D7D-5E2AA90C697A}" type="presParOf" srcId="{9CAF2D44-B438-4513-AC5B-F408146A6A8B}" destId="{535D3FB3-C326-4377-9CB0-89D50AC87D10}" srcOrd="0" destOrd="0" presId="urn:microsoft.com/office/officeart/2005/8/layout/hList1"/>
    <dgm:cxn modelId="{BB2953CC-1EC3-4E67-8F14-39F12E731C22}" type="presParOf" srcId="{535D3FB3-C326-4377-9CB0-89D50AC87D10}" destId="{90C6BA05-AB95-42A0-A8AB-FD693F7AF0EC}" srcOrd="0" destOrd="0" presId="urn:microsoft.com/office/officeart/2005/8/layout/hList1"/>
    <dgm:cxn modelId="{A1A5AAEB-65B1-45F2-B68F-6AEF3434B682}" type="presParOf" srcId="{535D3FB3-C326-4377-9CB0-89D50AC87D10}" destId="{BE4ED9C5-D5A7-449B-81A0-F992D0C48415}" srcOrd="1" destOrd="0" presId="urn:microsoft.com/office/officeart/2005/8/layout/hList1"/>
    <dgm:cxn modelId="{003580A1-56A8-4CB5-AB5B-1B9EC4EA521D}" type="presParOf" srcId="{9CAF2D44-B438-4513-AC5B-F408146A6A8B}" destId="{17BF3358-A064-4116-9134-4ADB385776FF}" srcOrd="1" destOrd="0" presId="urn:microsoft.com/office/officeart/2005/8/layout/hList1"/>
    <dgm:cxn modelId="{EE413DC3-5825-4E0D-9077-563613A9734C}" type="presParOf" srcId="{9CAF2D44-B438-4513-AC5B-F408146A6A8B}" destId="{E013D814-D1B5-45A9-B16C-70487777DA0D}" srcOrd="2" destOrd="0" presId="urn:microsoft.com/office/officeart/2005/8/layout/hList1"/>
    <dgm:cxn modelId="{83653D93-EA33-49C1-8675-4F2A418FF8CB}" type="presParOf" srcId="{E013D814-D1B5-45A9-B16C-70487777DA0D}" destId="{9E486CAA-9D7C-4235-8DAB-8425C2EB8BB3}" srcOrd="0" destOrd="0" presId="urn:microsoft.com/office/officeart/2005/8/layout/hList1"/>
    <dgm:cxn modelId="{F4CC8AFC-C95B-442A-BE40-25720E9788AD}" type="presParOf" srcId="{E013D814-D1B5-45A9-B16C-70487777DA0D}" destId="{4843682F-2B86-4149-AFD0-C6B2E0DD1CF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AE9DD84-D351-E44D-A6DB-FE835ADB2B2F}" type="doc">
      <dgm:prSet loTypeId="urn:microsoft.com/office/officeart/2005/8/layout/vList5" loCatId="relationship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6EA2DE2-32CA-934F-BA85-4BD8AE6806E2}">
      <dgm:prSet phldrT="[Text]" custT="1"/>
      <dgm:spPr/>
      <dgm:t>
        <a:bodyPr/>
        <a:lstStyle/>
        <a:p>
          <a:pPr rtl="0"/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1. MÜKEMMELİYET</a:t>
          </a:r>
        </a:p>
        <a:p>
          <a:pPr rtl="0"/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“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Excellence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”</a:t>
          </a:r>
          <a:endParaRPr lang="en-US" sz="20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orbel"/>
            <a:cs typeface="Corbel"/>
          </a:endParaRPr>
        </a:p>
      </dgm:t>
    </dgm:pt>
    <dgm:pt modelId="{834DBF3F-6C63-5D42-8B1F-3D2642EC2898}" type="parTrans" cxnId="{59FEB2B1-3E47-1F44-8D78-E8D8CE1D2590}">
      <dgm:prSet/>
      <dgm:spPr/>
      <dgm:t>
        <a:bodyPr/>
        <a:lstStyle/>
        <a:p>
          <a:endParaRPr lang="en-US"/>
        </a:p>
      </dgm:t>
    </dgm:pt>
    <dgm:pt modelId="{4FB8F13F-864E-6C49-B7EC-5C07C341F7FE}" type="sibTrans" cxnId="{59FEB2B1-3E47-1F44-8D78-E8D8CE1D2590}">
      <dgm:prSet/>
      <dgm:spPr/>
      <dgm:t>
        <a:bodyPr/>
        <a:lstStyle/>
        <a:p>
          <a:endParaRPr lang="en-US"/>
        </a:p>
      </dgm:t>
    </dgm:pt>
    <dgm:pt modelId="{6DD06BD5-EDD5-1245-A870-4E2307C2123C}">
      <dgm:prSet phldrT="[Text]" custT="1"/>
      <dgm:spPr/>
      <dgm:t>
        <a:bodyPr/>
        <a:lstStyle/>
        <a:p>
          <a:pPr rtl="0"/>
          <a:r>
            <a:rPr kumimoji="0" lang="tr-TR" sz="1600" u="none" strike="noStrike" cap="none" normalizeH="0" baseline="0" dirty="0" smtClean="0">
              <a:ln/>
              <a:effectLst/>
              <a:latin typeface="Corbel"/>
              <a:cs typeface="Corbel"/>
            </a:rPr>
            <a:t> </a:t>
          </a:r>
          <a:r>
            <a:rPr lang="tr-TR" sz="1600" dirty="0" smtClean="0">
              <a:effectLst/>
              <a:latin typeface="Corbel" pitchFamily="34" charset="0"/>
            </a:rPr>
            <a:t>Projenin bilimsel kalitesi </a:t>
          </a:r>
          <a:endParaRPr lang="en-US" sz="1600" dirty="0">
            <a:latin typeface="Corbel"/>
            <a:cs typeface="Corbel"/>
          </a:endParaRPr>
        </a:p>
      </dgm:t>
    </dgm:pt>
    <dgm:pt modelId="{A5EB077C-EF46-4746-91C6-AA186A4E4D83}" type="parTrans" cxnId="{7B514480-085E-5E4E-903D-7CBC9336A2AB}">
      <dgm:prSet/>
      <dgm:spPr/>
      <dgm:t>
        <a:bodyPr/>
        <a:lstStyle/>
        <a:p>
          <a:endParaRPr lang="en-US"/>
        </a:p>
      </dgm:t>
    </dgm:pt>
    <dgm:pt modelId="{A7E3F72F-ADBC-A642-BC11-113B1C951981}" type="sibTrans" cxnId="{7B514480-085E-5E4E-903D-7CBC9336A2AB}">
      <dgm:prSet/>
      <dgm:spPr/>
      <dgm:t>
        <a:bodyPr/>
        <a:lstStyle/>
        <a:p>
          <a:endParaRPr lang="en-US"/>
        </a:p>
      </dgm:t>
    </dgm:pt>
    <dgm:pt modelId="{50F06DCB-4E4E-004F-9AFC-D2F16866AECC}">
      <dgm:prSet phldrT="[Text]" custT="1"/>
      <dgm:spPr/>
      <dgm:t>
        <a:bodyPr/>
        <a:lstStyle/>
        <a:p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2. UYGULAMA</a:t>
          </a:r>
        </a:p>
        <a:p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“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Quality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and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efficiency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of 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the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implementation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and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the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management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” </a:t>
          </a:r>
          <a:endParaRPr lang="en-US" sz="20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orbel"/>
            <a:cs typeface="Corbel"/>
          </a:endParaRPr>
        </a:p>
      </dgm:t>
    </dgm:pt>
    <dgm:pt modelId="{686C6494-8359-2647-A655-8B82A24972CA}" type="parTrans" cxnId="{5EC252DF-3310-B149-8392-1DF177E8721A}">
      <dgm:prSet/>
      <dgm:spPr/>
      <dgm:t>
        <a:bodyPr/>
        <a:lstStyle/>
        <a:p>
          <a:endParaRPr lang="en-US"/>
        </a:p>
      </dgm:t>
    </dgm:pt>
    <dgm:pt modelId="{6D1E979C-E0DF-404C-B5DF-1450F9C6F100}" type="sibTrans" cxnId="{5EC252DF-3310-B149-8392-1DF177E8721A}">
      <dgm:prSet/>
      <dgm:spPr/>
      <dgm:t>
        <a:bodyPr/>
        <a:lstStyle/>
        <a:p>
          <a:endParaRPr lang="en-US"/>
        </a:p>
      </dgm:t>
    </dgm:pt>
    <dgm:pt modelId="{C66F525B-4B27-7141-ACE7-317CB8F8EB28}">
      <dgm:prSet phldrT="[Text]" custT="1"/>
      <dgm:spPr/>
      <dgm:t>
        <a:bodyPr/>
        <a:lstStyle/>
        <a:p>
          <a:pPr rtl="0"/>
          <a:r>
            <a:rPr kumimoji="0" lang="tr-TR" sz="1600" u="none" strike="noStrike" cap="none" normalizeH="0" baseline="0" dirty="0" smtClean="0">
              <a:ln/>
              <a:effectLst/>
              <a:latin typeface="Corbel"/>
              <a:cs typeface="Corbel"/>
            </a:rPr>
            <a:t>Yönetim yapısı</a:t>
          </a:r>
          <a:endParaRPr lang="en-US" sz="1600" dirty="0">
            <a:latin typeface="Corbel"/>
            <a:cs typeface="Corbel"/>
          </a:endParaRPr>
        </a:p>
      </dgm:t>
    </dgm:pt>
    <dgm:pt modelId="{A46C899A-9BCE-B246-A09C-C96B681C397C}" type="parTrans" cxnId="{81468860-822B-9143-AA64-8CADA013538C}">
      <dgm:prSet/>
      <dgm:spPr/>
      <dgm:t>
        <a:bodyPr/>
        <a:lstStyle/>
        <a:p>
          <a:endParaRPr lang="en-US"/>
        </a:p>
      </dgm:t>
    </dgm:pt>
    <dgm:pt modelId="{19F56CAD-E431-5144-A5BE-0FB796AF4DA7}" type="sibTrans" cxnId="{81468860-822B-9143-AA64-8CADA013538C}">
      <dgm:prSet/>
      <dgm:spPr/>
      <dgm:t>
        <a:bodyPr/>
        <a:lstStyle/>
        <a:p>
          <a:endParaRPr lang="en-US"/>
        </a:p>
      </dgm:t>
    </dgm:pt>
    <dgm:pt modelId="{77C27EDF-4786-5D4E-BDB4-8B57B7023E1F}">
      <dgm:prSet phldrT="[Text]" custT="1"/>
      <dgm:spPr/>
      <dgm:t>
        <a:bodyPr/>
        <a:lstStyle/>
        <a:p>
          <a:pPr rtl="0"/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3. ETKİ                             </a:t>
          </a:r>
        </a:p>
        <a:p>
          <a:pPr rtl="0"/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“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Potential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impact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through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the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development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, 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dissemination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and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use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of 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project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results</a:t>
          </a:r>
          <a:r>
            <a:rPr kumimoji="0" lang="tr-TR" sz="2000" u="none" strike="noStrike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”</a:t>
          </a:r>
          <a:endParaRPr lang="en-US" sz="20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orbel"/>
            <a:cs typeface="Corbel"/>
          </a:endParaRPr>
        </a:p>
      </dgm:t>
    </dgm:pt>
    <dgm:pt modelId="{FE5C3DB3-A802-5941-87FD-E85C93740038}" type="parTrans" cxnId="{456B9C45-3EE8-D443-AEE7-F9EBE4CBEBDC}">
      <dgm:prSet/>
      <dgm:spPr/>
      <dgm:t>
        <a:bodyPr/>
        <a:lstStyle/>
        <a:p>
          <a:endParaRPr lang="en-US"/>
        </a:p>
      </dgm:t>
    </dgm:pt>
    <dgm:pt modelId="{F6C6C5C0-118D-7C4B-96F9-3457BF7D0277}" type="sibTrans" cxnId="{456B9C45-3EE8-D443-AEE7-F9EBE4CBEBDC}">
      <dgm:prSet/>
      <dgm:spPr/>
      <dgm:t>
        <a:bodyPr/>
        <a:lstStyle/>
        <a:p>
          <a:endParaRPr lang="en-US"/>
        </a:p>
      </dgm:t>
    </dgm:pt>
    <dgm:pt modelId="{1F1A87E8-272B-2741-B4BC-69A7E0507C2A}">
      <dgm:prSet phldrT="[Text]"/>
      <dgm:spPr/>
      <dgm:t>
        <a:bodyPr/>
        <a:lstStyle/>
        <a:p>
          <a:pPr rtl="0"/>
          <a:r>
            <a:rPr kumimoji="0" lang="tr-TR" u="none" strike="noStrike" cap="none" normalizeH="0" baseline="0" dirty="0" smtClean="0">
              <a:ln/>
              <a:effectLst/>
              <a:latin typeface="Corbel"/>
              <a:cs typeface="Corbel"/>
            </a:rPr>
            <a:t> Projenin katma değeri </a:t>
          </a:r>
          <a:endParaRPr lang="en-US" dirty="0">
            <a:latin typeface="Corbel"/>
            <a:cs typeface="Corbel"/>
          </a:endParaRPr>
        </a:p>
      </dgm:t>
    </dgm:pt>
    <dgm:pt modelId="{4C359A73-1BEB-634A-A24A-82E5F1E66E14}" type="parTrans" cxnId="{176C132B-7806-A04B-BF89-46516E343364}">
      <dgm:prSet/>
      <dgm:spPr/>
      <dgm:t>
        <a:bodyPr/>
        <a:lstStyle/>
        <a:p>
          <a:endParaRPr lang="en-US"/>
        </a:p>
      </dgm:t>
    </dgm:pt>
    <dgm:pt modelId="{CE3F0D96-7156-F14D-A17E-9483D816F707}" type="sibTrans" cxnId="{176C132B-7806-A04B-BF89-46516E343364}">
      <dgm:prSet/>
      <dgm:spPr/>
      <dgm:t>
        <a:bodyPr/>
        <a:lstStyle/>
        <a:p>
          <a:endParaRPr lang="en-US"/>
        </a:p>
      </dgm:t>
    </dgm:pt>
    <dgm:pt modelId="{09D71459-B953-444F-BF02-1B03304F2640}">
      <dgm:prSet custT="1"/>
      <dgm:spPr/>
      <dgm:t>
        <a:bodyPr/>
        <a:lstStyle/>
        <a:p>
          <a:pPr rtl="0"/>
          <a:r>
            <a:rPr kumimoji="0" lang="tr-TR" sz="1600" u="none" strike="noStrike" cap="none" normalizeH="0" baseline="0" dirty="0" smtClean="0">
              <a:ln/>
              <a:effectLst/>
              <a:latin typeface="Corbel"/>
              <a:cs typeface="Corbel"/>
            </a:rPr>
            <a:t>Bireysel katılımcıların kalitesi ve deneyimleri</a:t>
          </a:r>
        </a:p>
      </dgm:t>
    </dgm:pt>
    <dgm:pt modelId="{E5E4A9C9-B008-8846-B7D0-4770B6F60D99}" type="parTrans" cxnId="{694BA6A0-8D75-8342-A932-EECFCB081341}">
      <dgm:prSet/>
      <dgm:spPr/>
      <dgm:t>
        <a:bodyPr/>
        <a:lstStyle/>
        <a:p>
          <a:endParaRPr lang="en-US"/>
        </a:p>
      </dgm:t>
    </dgm:pt>
    <dgm:pt modelId="{D1A6EE5C-C70F-9144-8B3D-2D4CBFA33C96}" type="sibTrans" cxnId="{694BA6A0-8D75-8342-A932-EECFCB081341}">
      <dgm:prSet/>
      <dgm:spPr/>
      <dgm:t>
        <a:bodyPr/>
        <a:lstStyle/>
        <a:p>
          <a:endParaRPr lang="en-US"/>
        </a:p>
      </dgm:t>
    </dgm:pt>
    <dgm:pt modelId="{306BBBF0-8533-5546-BDE8-BD0402F4F902}">
      <dgm:prSet custT="1"/>
      <dgm:spPr/>
      <dgm:t>
        <a:bodyPr/>
        <a:lstStyle/>
        <a:p>
          <a:pPr rtl="0"/>
          <a:r>
            <a:rPr kumimoji="0" lang="tr-TR" sz="1600" u="none" strike="noStrike" cap="none" normalizeH="0" baseline="0" dirty="0" smtClean="0">
              <a:ln/>
              <a:effectLst/>
              <a:latin typeface="Corbel"/>
              <a:cs typeface="Corbel"/>
            </a:rPr>
            <a:t> Konsorsiyum / Kurulan Ortaklığın kalitesi (tamamlayıcılığı, dengesi </a:t>
          </a:r>
          <a:r>
            <a:rPr kumimoji="0" lang="tr-TR" sz="1600" u="none" strike="noStrike" cap="none" normalizeH="0" baseline="0" dirty="0" err="1" smtClean="0">
              <a:ln/>
              <a:effectLst/>
              <a:latin typeface="Corbel"/>
              <a:cs typeface="Corbel"/>
            </a:rPr>
            <a:t>üniv</a:t>
          </a:r>
          <a:r>
            <a:rPr kumimoji="0" lang="tr-TR" sz="1600" u="none" strike="noStrike" cap="none" normalizeH="0" baseline="0" dirty="0" smtClean="0">
              <a:ln/>
              <a:effectLst/>
              <a:latin typeface="Corbel"/>
              <a:cs typeface="Corbel"/>
            </a:rPr>
            <a:t> – sanayi)</a:t>
          </a:r>
        </a:p>
      </dgm:t>
    </dgm:pt>
    <dgm:pt modelId="{40BDFA83-7616-004F-A94C-2DBDF70808FC}" type="parTrans" cxnId="{95914C3D-EC7D-D247-B679-33025925B2E0}">
      <dgm:prSet/>
      <dgm:spPr/>
      <dgm:t>
        <a:bodyPr/>
        <a:lstStyle/>
        <a:p>
          <a:endParaRPr lang="en-US"/>
        </a:p>
      </dgm:t>
    </dgm:pt>
    <dgm:pt modelId="{FE066A17-3D70-0249-B2B5-17822D87B639}" type="sibTrans" cxnId="{95914C3D-EC7D-D247-B679-33025925B2E0}">
      <dgm:prSet/>
      <dgm:spPr/>
      <dgm:t>
        <a:bodyPr/>
        <a:lstStyle/>
        <a:p>
          <a:endParaRPr lang="en-US"/>
        </a:p>
      </dgm:t>
    </dgm:pt>
    <dgm:pt modelId="{541F07C6-304F-414A-BFA0-DF0A581D7A76}">
      <dgm:prSet custT="1"/>
      <dgm:spPr/>
      <dgm:t>
        <a:bodyPr/>
        <a:lstStyle/>
        <a:p>
          <a:pPr rtl="0"/>
          <a:r>
            <a:rPr kumimoji="0" lang="tr-TR" sz="1600" u="none" strike="noStrike" cap="none" normalizeH="0" baseline="0" dirty="0" smtClean="0">
              <a:ln/>
              <a:effectLst/>
              <a:latin typeface="Corbel"/>
              <a:cs typeface="Corbel"/>
            </a:rPr>
            <a:t>Kaynakların uygun dağılımı ve kullanımı (bütçe, insan kaynağı, ekipman)</a:t>
          </a:r>
        </a:p>
      </dgm:t>
    </dgm:pt>
    <dgm:pt modelId="{EC4EC8C0-6FA9-224F-B95F-C8B3ABA6FA4F}" type="parTrans" cxnId="{D958D10D-1A14-B845-9C9E-6838C4275B48}">
      <dgm:prSet/>
      <dgm:spPr/>
      <dgm:t>
        <a:bodyPr/>
        <a:lstStyle/>
        <a:p>
          <a:endParaRPr lang="en-US"/>
        </a:p>
      </dgm:t>
    </dgm:pt>
    <dgm:pt modelId="{638ADCCE-0B2D-5F4A-B6AC-0C9F294656FC}" type="sibTrans" cxnId="{D958D10D-1A14-B845-9C9E-6838C4275B48}">
      <dgm:prSet/>
      <dgm:spPr/>
      <dgm:t>
        <a:bodyPr/>
        <a:lstStyle/>
        <a:p>
          <a:endParaRPr lang="en-US"/>
        </a:p>
      </dgm:t>
    </dgm:pt>
    <dgm:pt modelId="{CD37168F-92DA-CC4A-9961-7E9C416F46E9}">
      <dgm:prSet/>
      <dgm:spPr/>
      <dgm:t>
        <a:bodyPr/>
        <a:lstStyle/>
        <a:p>
          <a:pPr rtl="0"/>
          <a:r>
            <a:rPr kumimoji="0" lang="tr-TR" u="none" strike="noStrike" cap="none" normalizeH="0" baseline="0" dirty="0" smtClean="0">
              <a:ln/>
              <a:effectLst/>
              <a:latin typeface="Corbel"/>
              <a:cs typeface="Corbel"/>
            </a:rPr>
            <a:t>Çalışma Programındaki hedef etkilere katkısı</a:t>
          </a:r>
        </a:p>
      </dgm:t>
    </dgm:pt>
    <dgm:pt modelId="{B917883F-35AE-7847-9946-FAD93C26659C}" type="parTrans" cxnId="{AD7BA6C8-1B60-1945-AA53-EC1B9006FCC7}">
      <dgm:prSet/>
      <dgm:spPr/>
      <dgm:t>
        <a:bodyPr/>
        <a:lstStyle/>
        <a:p>
          <a:endParaRPr lang="en-US"/>
        </a:p>
      </dgm:t>
    </dgm:pt>
    <dgm:pt modelId="{3FDCC15E-AC0D-4749-A7A2-4D3DFC78EA86}" type="sibTrans" cxnId="{AD7BA6C8-1B60-1945-AA53-EC1B9006FCC7}">
      <dgm:prSet/>
      <dgm:spPr/>
      <dgm:t>
        <a:bodyPr/>
        <a:lstStyle/>
        <a:p>
          <a:endParaRPr lang="en-US"/>
        </a:p>
      </dgm:t>
    </dgm:pt>
    <dgm:pt modelId="{B71502C9-1E0E-2449-B59C-2627CE318810}">
      <dgm:prSet/>
      <dgm:spPr/>
      <dgm:t>
        <a:bodyPr/>
        <a:lstStyle/>
        <a:p>
          <a:pPr rtl="0"/>
          <a:r>
            <a:rPr kumimoji="0" lang="tr-TR" u="none" strike="noStrike" cap="none" normalizeH="0" baseline="0" dirty="0" smtClean="0">
              <a:ln/>
              <a:effectLst/>
              <a:latin typeface="Corbel"/>
              <a:cs typeface="Corbel"/>
            </a:rPr>
            <a:t>Fikri Mülkiyet Hakları </a:t>
          </a:r>
        </a:p>
      </dgm:t>
    </dgm:pt>
    <dgm:pt modelId="{CCF306DA-E3FB-CA4D-86FF-A70FF82D4EB8}" type="parTrans" cxnId="{BB1DC590-7A90-1348-9995-253E1CC0C03F}">
      <dgm:prSet/>
      <dgm:spPr/>
      <dgm:t>
        <a:bodyPr/>
        <a:lstStyle/>
        <a:p>
          <a:endParaRPr lang="en-US"/>
        </a:p>
      </dgm:t>
    </dgm:pt>
    <dgm:pt modelId="{EF612840-6C62-BF4E-8D6B-B465FA7A73EE}" type="sibTrans" cxnId="{BB1DC590-7A90-1348-9995-253E1CC0C03F}">
      <dgm:prSet/>
      <dgm:spPr/>
      <dgm:t>
        <a:bodyPr/>
        <a:lstStyle/>
        <a:p>
          <a:endParaRPr lang="en-US"/>
        </a:p>
      </dgm:t>
    </dgm:pt>
    <dgm:pt modelId="{9DFB481B-0E01-0B4C-A3E8-2DF9FDFFC81B}">
      <dgm:prSet/>
      <dgm:spPr/>
      <dgm:t>
        <a:bodyPr/>
        <a:lstStyle/>
        <a:p>
          <a:pPr rtl="0"/>
          <a:r>
            <a:rPr kumimoji="0" lang="tr-TR" u="none" strike="noStrike" cap="none" normalizeH="0" baseline="0" dirty="0" smtClean="0">
              <a:ln/>
              <a:effectLst/>
              <a:latin typeface="Corbel"/>
              <a:cs typeface="Corbel"/>
            </a:rPr>
            <a:t>Proje sonuçlarının yayılımı/dağılımı</a:t>
          </a:r>
          <a:endParaRPr kumimoji="0" lang="tr-TR" b="0" i="0" u="none" strike="noStrike" cap="none" normalizeH="0" baseline="0" dirty="0" smtClean="0">
            <a:ln/>
            <a:effectLst/>
            <a:latin typeface="Corbel"/>
            <a:cs typeface="Corbel"/>
          </a:endParaRPr>
        </a:p>
      </dgm:t>
    </dgm:pt>
    <dgm:pt modelId="{8D2E6C1E-BD85-F74F-8BED-794700430F04}" type="parTrans" cxnId="{704886D9-10EF-0242-AEE0-CB36285A4923}">
      <dgm:prSet/>
      <dgm:spPr/>
      <dgm:t>
        <a:bodyPr/>
        <a:lstStyle/>
        <a:p>
          <a:endParaRPr lang="en-US"/>
        </a:p>
      </dgm:t>
    </dgm:pt>
    <dgm:pt modelId="{962D1C24-0671-4F4E-AEAB-C80579E463F3}" type="sibTrans" cxnId="{704886D9-10EF-0242-AEE0-CB36285A4923}">
      <dgm:prSet/>
      <dgm:spPr/>
      <dgm:t>
        <a:bodyPr/>
        <a:lstStyle/>
        <a:p>
          <a:endParaRPr lang="en-US"/>
        </a:p>
      </dgm:t>
    </dgm:pt>
    <dgm:pt modelId="{C15157F6-C8C5-4AAD-A6DB-E8D9860A39D8}">
      <dgm:prSet custT="1"/>
      <dgm:spPr/>
      <dgm:t>
        <a:bodyPr/>
        <a:lstStyle/>
        <a:p>
          <a:r>
            <a:rPr lang="tr-TR" sz="1600" dirty="0" smtClean="0">
              <a:effectLst/>
              <a:latin typeface="Corbel" pitchFamily="34" charset="0"/>
            </a:rPr>
            <a:t>Yenilikçi yönleri </a:t>
          </a:r>
        </a:p>
      </dgm:t>
    </dgm:pt>
    <dgm:pt modelId="{12685ADD-4C23-4832-85CA-C4B9B4CE9886}" type="parTrans" cxnId="{7CC690FE-3741-460D-B139-3FAAC2BEC1BA}">
      <dgm:prSet/>
      <dgm:spPr/>
      <dgm:t>
        <a:bodyPr/>
        <a:lstStyle/>
        <a:p>
          <a:endParaRPr lang="tr-TR"/>
        </a:p>
      </dgm:t>
    </dgm:pt>
    <dgm:pt modelId="{FB83791A-1749-4D96-B169-4B2AD933EC68}" type="sibTrans" cxnId="{7CC690FE-3741-460D-B139-3FAAC2BEC1BA}">
      <dgm:prSet/>
      <dgm:spPr/>
      <dgm:t>
        <a:bodyPr/>
        <a:lstStyle/>
        <a:p>
          <a:endParaRPr lang="tr-TR"/>
        </a:p>
      </dgm:t>
    </dgm:pt>
    <dgm:pt modelId="{DAE87034-AE25-46CD-84EB-EFCB1C88CBB3}">
      <dgm:prSet custT="1"/>
      <dgm:spPr/>
      <dgm:t>
        <a:bodyPr/>
        <a:lstStyle/>
        <a:p>
          <a:r>
            <a:rPr lang="tr-TR" sz="1600" dirty="0" smtClean="0">
              <a:effectLst/>
              <a:latin typeface="Corbel" pitchFamily="34" charset="0"/>
            </a:rPr>
            <a:t>Araştırmanın kredibilitesi</a:t>
          </a:r>
        </a:p>
      </dgm:t>
    </dgm:pt>
    <dgm:pt modelId="{FBA7BEFF-D4CE-4AC2-B99F-06C1C1DCAA30}" type="parTrans" cxnId="{2129387E-B7AD-47D9-9874-227F6DDBCD9C}">
      <dgm:prSet/>
      <dgm:spPr/>
      <dgm:t>
        <a:bodyPr/>
        <a:lstStyle/>
        <a:p>
          <a:endParaRPr lang="tr-TR"/>
        </a:p>
      </dgm:t>
    </dgm:pt>
    <dgm:pt modelId="{CEF2E4F4-A0F6-47E9-A37D-4DBC1608CE85}" type="sibTrans" cxnId="{2129387E-B7AD-47D9-9874-227F6DDBCD9C}">
      <dgm:prSet/>
      <dgm:spPr/>
      <dgm:t>
        <a:bodyPr/>
        <a:lstStyle/>
        <a:p>
          <a:endParaRPr lang="tr-TR"/>
        </a:p>
      </dgm:t>
    </dgm:pt>
    <dgm:pt modelId="{5F0B86C4-5B60-C04B-BEEE-4737193F97C5}" type="pres">
      <dgm:prSet presAssocID="{AAE9DD84-D351-E44D-A6DB-FE835ADB2B2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11B58D-027A-7A46-93F9-0F0281C848E2}" type="pres">
      <dgm:prSet presAssocID="{96EA2DE2-32CA-934F-BA85-4BD8AE6806E2}" presName="linNode" presStyleCnt="0"/>
      <dgm:spPr/>
    </dgm:pt>
    <dgm:pt modelId="{882D775C-DA0B-8C49-9899-C104E07B05DE}" type="pres">
      <dgm:prSet presAssocID="{96EA2DE2-32CA-934F-BA85-4BD8AE6806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0AF83A-BEDF-0949-A5B2-0C8E88D29B05}" type="pres">
      <dgm:prSet presAssocID="{96EA2DE2-32CA-934F-BA85-4BD8AE6806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CA452-EE5E-024D-979A-A378B414AE39}" type="pres">
      <dgm:prSet presAssocID="{4FB8F13F-864E-6C49-B7EC-5C07C341F7FE}" presName="sp" presStyleCnt="0"/>
      <dgm:spPr/>
    </dgm:pt>
    <dgm:pt modelId="{028513A6-9016-5043-AAD9-349CE75B979F}" type="pres">
      <dgm:prSet presAssocID="{50F06DCB-4E4E-004F-9AFC-D2F16866AECC}" presName="linNode" presStyleCnt="0"/>
      <dgm:spPr/>
    </dgm:pt>
    <dgm:pt modelId="{CA67EB3B-B969-0F4E-9B87-567C6EC31B90}" type="pres">
      <dgm:prSet presAssocID="{50F06DCB-4E4E-004F-9AFC-D2F16866AEC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515E5-AEAE-8947-B431-79694C3F38C7}" type="pres">
      <dgm:prSet presAssocID="{50F06DCB-4E4E-004F-9AFC-D2F16866AEC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12052C-BB66-1147-A980-42F4242DBA43}" type="pres">
      <dgm:prSet presAssocID="{6D1E979C-E0DF-404C-B5DF-1450F9C6F100}" presName="sp" presStyleCnt="0"/>
      <dgm:spPr/>
    </dgm:pt>
    <dgm:pt modelId="{8AAE465D-E8F1-F249-AA79-C987AB4CACB2}" type="pres">
      <dgm:prSet presAssocID="{77C27EDF-4786-5D4E-BDB4-8B57B7023E1F}" presName="linNode" presStyleCnt="0"/>
      <dgm:spPr/>
    </dgm:pt>
    <dgm:pt modelId="{6669FB30-C8DF-BA4F-94A4-BC9DB6DFE60A}" type="pres">
      <dgm:prSet presAssocID="{77C27EDF-4786-5D4E-BDB4-8B57B7023E1F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1BFC19-D217-C544-B3BD-4AB448164C87}" type="pres">
      <dgm:prSet presAssocID="{77C27EDF-4786-5D4E-BDB4-8B57B7023E1F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2ADF6F-D28C-4B28-B419-06BF1EBD70BD}" type="presOf" srcId="{C66F525B-4B27-7141-ACE7-317CB8F8EB28}" destId="{214515E5-AEAE-8947-B431-79694C3F38C7}" srcOrd="0" destOrd="0" presId="urn:microsoft.com/office/officeart/2005/8/layout/vList5"/>
    <dgm:cxn modelId="{2129387E-B7AD-47D9-9874-227F6DDBCD9C}" srcId="{96EA2DE2-32CA-934F-BA85-4BD8AE6806E2}" destId="{DAE87034-AE25-46CD-84EB-EFCB1C88CBB3}" srcOrd="2" destOrd="0" parTransId="{FBA7BEFF-D4CE-4AC2-B99F-06C1C1DCAA30}" sibTransId="{CEF2E4F4-A0F6-47E9-A37D-4DBC1608CE85}"/>
    <dgm:cxn modelId="{BB1DC590-7A90-1348-9995-253E1CC0C03F}" srcId="{77C27EDF-4786-5D4E-BDB4-8B57B7023E1F}" destId="{B71502C9-1E0E-2449-B59C-2627CE318810}" srcOrd="2" destOrd="0" parTransId="{CCF306DA-E3FB-CA4D-86FF-A70FF82D4EB8}" sibTransId="{EF612840-6C62-BF4E-8D6B-B465FA7A73EE}"/>
    <dgm:cxn modelId="{AD7BA6C8-1B60-1945-AA53-EC1B9006FCC7}" srcId="{77C27EDF-4786-5D4E-BDB4-8B57B7023E1F}" destId="{CD37168F-92DA-CC4A-9961-7E9C416F46E9}" srcOrd="1" destOrd="0" parTransId="{B917883F-35AE-7847-9946-FAD93C26659C}" sibTransId="{3FDCC15E-AC0D-4749-A7A2-4D3DFC78EA86}"/>
    <dgm:cxn modelId="{92187D84-297D-4CD3-9FC7-ADFCF3FE0956}" type="presOf" srcId="{AAE9DD84-D351-E44D-A6DB-FE835ADB2B2F}" destId="{5F0B86C4-5B60-C04B-BEEE-4737193F97C5}" srcOrd="0" destOrd="0" presId="urn:microsoft.com/office/officeart/2005/8/layout/vList5"/>
    <dgm:cxn modelId="{6D3822D8-C2BC-47CC-A467-A749689FE120}" type="presOf" srcId="{1F1A87E8-272B-2741-B4BC-69A7E0507C2A}" destId="{8A1BFC19-D217-C544-B3BD-4AB448164C87}" srcOrd="0" destOrd="0" presId="urn:microsoft.com/office/officeart/2005/8/layout/vList5"/>
    <dgm:cxn modelId="{E951769F-1F4D-4725-A0FD-9B8D7CBA80FC}" type="presOf" srcId="{DAE87034-AE25-46CD-84EB-EFCB1C88CBB3}" destId="{F30AF83A-BEDF-0949-A5B2-0C8E88D29B05}" srcOrd="0" destOrd="2" presId="urn:microsoft.com/office/officeart/2005/8/layout/vList5"/>
    <dgm:cxn modelId="{D958D10D-1A14-B845-9C9E-6838C4275B48}" srcId="{50F06DCB-4E4E-004F-9AFC-D2F16866AECC}" destId="{541F07C6-304F-414A-BFA0-DF0A581D7A76}" srcOrd="3" destOrd="0" parTransId="{EC4EC8C0-6FA9-224F-B95F-C8B3ABA6FA4F}" sibTransId="{638ADCCE-0B2D-5F4A-B6AC-0C9F294656FC}"/>
    <dgm:cxn modelId="{81468860-822B-9143-AA64-8CADA013538C}" srcId="{50F06DCB-4E4E-004F-9AFC-D2F16866AECC}" destId="{C66F525B-4B27-7141-ACE7-317CB8F8EB28}" srcOrd="0" destOrd="0" parTransId="{A46C899A-9BCE-B246-A09C-C96B681C397C}" sibTransId="{19F56CAD-E431-5144-A5BE-0FB796AF4DA7}"/>
    <dgm:cxn modelId="{694BA6A0-8D75-8342-A932-EECFCB081341}" srcId="{50F06DCB-4E4E-004F-9AFC-D2F16866AECC}" destId="{09D71459-B953-444F-BF02-1B03304F2640}" srcOrd="1" destOrd="0" parTransId="{E5E4A9C9-B008-8846-B7D0-4770B6F60D99}" sibTransId="{D1A6EE5C-C70F-9144-8B3D-2D4CBFA33C96}"/>
    <dgm:cxn modelId="{456B9C45-3EE8-D443-AEE7-F9EBE4CBEBDC}" srcId="{AAE9DD84-D351-E44D-A6DB-FE835ADB2B2F}" destId="{77C27EDF-4786-5D4E-BDB4-8B57B7023E1F}" srcOrd="2" destOrd="0" parTransId="{FE5C3DB3-A802-5941-87FD-E85C93740038}" sibTransId="{F6C6C5C0-118D-7C4B-96F9-3457BF7D0277}"/>
    <dgm:cxn modelId="{C58F8EE9-822A-4310-9EA1-1BFDD1B09968}" type="presOf" srcId="{306BBBF0-8533-5546-BDE8-BD0402F4F902}" destId="{214515E5-AEAE-8947-B431-79694C3F38C7}" srcOrd="0" destOrd="2" presId="urn:microsoft.com/office/officeart/2005/8/layout/vList5"/>
    <dgm:cxn modelId="{7B514480-085E-5E4E-903D-7CBC9336A2AB}" srcId="{96EA2DE2-32CA-934F-BA85-4BD8AE6806E2}" destId="{6DD06BD5-EDD5-1245-A870-4E2307C2123C}" srcOrd="0" destOrd="0" parTransId="{A5EB077C-EF46-4746-91C6-AA186A4E4D83}" sibTransId="{A7E3F72F-ADBC-A642-BC11-113B1C951981}"/>
    <dgm:cxn modelId="{55F58CAE-23AD-44D8-BD84-6EA9960622A0}" type="presOf" srcId="{50F06DCB-4E4E-004F-9AFC-D2F16866AECC}" destId="{CA67EB3B-B969-0F4E-9B87-567C6EC31B90}" srcOrd="0" destOrd="0" presId="urn:microsoft.com/office/officeart/2005/8/layout/vList5"/>
    <dgm:cxn modelId="{7CC690FE-3741-460D-B139-3FAAC2BEC1BA}" srcId="{96EA2DE2-32CA-934F-BA85-4BD8AE6806E2}" destId="{C15157F6-C8C5-4AAD-A6DB-E8D9860A39D8}" srcOrd="1" destOrd="0" parTransId="{12685ADD-4C23-4832-85CA-C4B9B4CE9886}" sibTransId="{FB83791A-1749-4D96-B169-4B2AD933EC68}"/>
    <dgm:cxn modelId="{95914C3D-EC7D-D247-B679-33025925B2E0}" srcId="{50F06DCB-4E4E-004F-9AFC-D2F16866AECC}" destId="{306BBBF0-8533-5546-BDE8-BD0402F4F902}" srcOrd="2" destOrd="0" parTransId="{40BDFA83-7616-004F-A94C-2DBDF70808FC}" sibTransId="{FE066A17-3D70-0249-B2B5-17822D87B639}"/>
    <dgm:cxn modelId="{704886D9-10EF-0242-AEE0-CB36285A4923}" srcId="{77C27EDF-4786-5D4E-BDB4-8B57B7023E1F}" destId="{9DFB481B-0E01-0B4C-A3E8-2DF9FDFFC81B}" srcOrd="3" destOrd="0" parTransId="{8D2E6C1E-BD85-F74F-8BED-794700430F04}" sibTransId="{962D1C24-0671-4F4E-AEAB-C80579E463F3}"/>
    <dgm:cxn modelId="{889C8F5B-7BBE-4173-A5A4-0484790F23DB}" type="presOf" srcId="{C15157F6-C8C5-4AAD-A6DB-E8D9860A39D8}" destId="{F30AF83A-BEDF-0949-A5B2-0C8E88D29B05}" srcOrd="0" destOrd="1" presId="urn:microsoft.com/office/officeart/2005/8/layout/vList5"/>
    <dgm:cxn modelId="{48965608-8A83-4F6E-BFFB-51D5A7A44497}" type="presOf" srcId="{96EA2DE2-32CA-934F-BA85-4BD8AE6806E2}" destId="{882D775C-DA0B-8C49-9899-C104E07B05DE}" srcOrd="0" destOrd="0" presId="urn:microsoft.com/office/officeart/2005/8/layout/vList5"/>
    <dgm:cxn modelId="{8B254F24-9CF9-4FFB-BA6F-60D3F5F30F79}" type="presOf" srcId="{CD37168F-92DA-CC4A-9961-7E9C416F46E9}" destId="{8A1BFC19-D217-C544-B3BD-4AB448164C87}" srcOrd="0" destOrd="1" presId="urn:microsoft.com/office/officeart/2005/8/layout/vList5"/>
    <dgm:cxn modelId="{2583FD60-C542-4220-8273-8166F165649F}" type="presOf" srcId="{9DFB481B-0E01-0B4C-A3E8-2DF9FDFFC81B}" destId="{8A1BFC19-D217-C544-B3BD-4AB448164C87}" srcOrd="0" destOrd="3" presId="urn:microsoft.com/office/officeart/2005/8/layout/vList5"/>
    <dgm:cxn modelId="{CD4CFE1F-363B-4AD3-9589-A3BEA59355A8}" type="presOf" srcId="{B71502C9-1E0E-2449-B59C-2627CE318810}" destId="{8A1BFC19-D217-C544-B3BD-4AB448164C87}" srcOrd="0" destOrd="2" presId="urn:microsoft.com/office/officeart/2005/8/layout/vList5"/>
    <dgm:cxn modelId="{176C132B-7806-A04B-BF89-46516E343364}" srcId="{77C27EDF-4786-5D4E-BDB4-8B57B7023E1F}" destId="{1F1A87E8-272B-2741-B4BC-69A7E0507C2A}" srcOrd="0" destOrd="0" parTransId="{4C359A73-1BEB-634A-A24A-82E5F1E66E14}" sibTransId="{CE3F0D96-7156-F14D-A17E-9483D816F707}"/>
    <dgm:cxn modelId="{FF8908D5-9B0B-4098-BECD-51C7E6842FCE}" type="presOf" srcId="{541F07C6-304F-414A-BFA0-DF0A581D7A76}" destId="{214515E5-AEAE-8947-B431-79694C3F38C7}" srcOrd="0" destOrd="3" presId="urn:microsoft.com/office/officeart/2005/8/layout/vList5"/>
    <dgm:cxn modelId="{59FEB2B1-3E47-1F44-8D78-E8D8CE1D2590}" srcId="{AAE9DD84-D351-E44D-A6DB-FE835ADB2B2F}" destId="{96EA2DE2-32CA-934F-BA85-4BD8AE6806E2}" srcOrd="0" destOrd="0" parTransId="{834DBF3F-6C63-5D42-8B1F-3D2642EC2898}" sibTransId="{4FB8F13F-864E-6C49-B7EC-5C07C341F7FE}"/>
    <dgm:cxn modelId="{BC37C4FD-1BCF-44EC-8297-9D0CC6C35049}" type="presOf" srcId="{09D71459-B953-444F-BF02-1B03304F2640}" destId="{214515E5-AEAE-8947-B431-79694C3F38C7}" srcOrd="0" destOrd="1" presId="urn:microsoft.com/office/officeart/2005/8/layout/vList5"/>
    <dgm:cxn modelId="{A5ED7C8F-A838-44BF-B8ED-CBF3804108B6}" type="presOf" srcId="{77C27EDF-4786-5D4E-BDB4-8B57B7023E1F}" destId="{6669FB30-C8DF-BA4F-94A4-BC9DB6DFE60A}" srcOrd="0" destOrd="0" presId="urn:microsoft.com/office/officeart/2005/8/layout/vList5"/>
    <dgm:cxn modelId="{5EC252DF-3310-B149-8392-1DF177E8721A}" srcId="{AAE9DD84-D351-E44D-A6DB-FE835ADB2B2F}" destId="{50F06DCB-4E4E-004F-9AFC-D2F16866AECC}" srcOrd="1" destOrd="0" parTransId="{686C6494-8359-2647-A655-8B82A24972CA}" sibTransId="{6D1E979C-E0DF-404C-B5DF-1450F9C6F100}"/>
    <dgm:cxn modelId="{7A8CA7BD-1FF4-487F-869C-80C50670AB2B}" type="presOf" srcId="{6DD06BD5-EDD5-1245-A870-4E2307C2123C}" destId="{F30AF83A-BEDF-0949-A5B2-0C8E88D29B05}" srcOrd="0" destOrd="0" presId="urn:microsoft.com/office/officeart/2005/8/layout/vList5"/>
    <dgm:cxn modelId="{C416354E-73AD-46D0-A26C-6DB08AA6F404}" type="presParOf" srcId="{5F0B86C4-5B60-C04B-BEEE-4737193F97C5}" destId="{D411B58D-027A-7A46-93F9-0F0281C848E2}" srcOrd="0" destOrd="0" presId="urn:microsoft.com/office/officeart/2005/8/layout/vList5"/>
    <dgm:cxn modelId="{7BE7C952-A598-4447-B7EA-3F5FC51DED88}" type="presParOf" srcId="{D411B58D-027A-7A46-93F9-0F0281C848E2}" destId="{882D775C-DA0B-8C49-9899-C104E07B05DE}" srcOrd="0" destOrd="0" presId="urn:microsoft.com/office/officeart/2005/8/layout/vList5"/>
    <dgm:cxn modelId="{196365D4-9EE9-47C9-9530-0954EF711BBE}" type="presParOf" srcId="{D411B58D-027A-7A46-93F9-0F0281C848E2}" destId="{F30AF83A-BEDF-0949-A5B2-0C8E88D29B05}" srcOrd="1" destOrd="0" presId="urn:microsoft.com/office/officeart/2005/8/layout/vList5"/>
    <dgm:cxn modelId="{71DE2E95-F32B-49C0-806A-83B606EE6996}" type="presParOf" srcId="{5F0B86C4-5B60-C04B-BEEE-4737193F97C5}" destId="{BE2CA452-EE5E-024D-979A-A378B414AE39}" srcOrd="1" destOrd="0" presId="urn:microsoft.com/office/officeart/2005/8/layout/vList5"/>
    <dgm:cxn modelId="{0CF991AC-3938-4470-AF6B-8C2D4BB90DB0}" type="presParOf" srcId="{5F0B86C4-5B60-C04B-BEEE-4737193F97C5}" destId="{028513A6-9016-5043-AAD9-349CE75B979F}" srcOrd="2" destOrd="0" presId="urn:microsoft.com/office/officeart/2005/8/layout/vList5"/>
    <dgm:cxn modelId="{DFACC346-0843-4D2C-B367-684D5AF93469}" type="presParOf" srcId="{028513A6-9016-5043-AAD9-349CE75B979F}" destId="{CA67EB3B-B969-0F4E-9B87-567C6EC31B90}" srcOrd="0" destOrd="0" presId="urn:microsoft.com/office/officeart/2005/8/layout/vList5"/>
    <dgm:cxn modelId="{F445AF69-65B9-431C-9B72-23AE287C781F}" type="presParOf" srcId="{028513A6-9016-5043-AAD9-349CE75B979F}" destId="{214515E5-AEAE-8947-B431-79694C3F38C7}" srcOrd="1" destOrd="0" presId="urn:microsoft.com/office/officeart/2005/8/layout/vList5"/>
    <dgm:cxn modelId="{404CE751-0A54-40AC-9CF6-D9558D001F69}" type="presParOf" srcId="{5F0B86C4-5B60-C04B-BEEE-4737193F97C5}" destId="{6212052C-BB66-1147-A980-42F4242DBA43}" srcOrd="3" destOrd="0" presId="urn:microsoft.com/office/officeart/2005/8/layout/vList5"/>
    <dgm:cxn modelId="{9951818F-EC55-44A6-A8EF-14307E7A62D7}" type="presParOf" srcId="{5F0B86C4-5B60-C04B-BEEE-4737193F97C5}" destId="{8AAE465D-E8F1-F249-AA79-C987AB4CACB2}" srcOrd="4" destOrd="0" presId="urn:microsoft.com/office/officeart/2005/8/layout/vList5"/>
    <dgm:cxn modelId="{FDF99330-2F4D-46A9-B2D3-2D76B3BC5544}" type="presParOf" srcId="{8AAE465D-E8F1-F249-AA79-C987AB4CACB2}" destId="{6669FB30-C8DF-BA4F-94A4-BC9DB6DFE60A}" srcOrd="0" destOrd="0" presId="urn:microsoft.com/office/officeart/2005/8/layout/vList5"/>
    <dgm:cxn modelId="{C1B74D8D-12BD-4B41-9448-BB9F53E4ADD6}" type="presParOf" srcId="{8AAE465D-E8F1-F249-AA79-C987AB4CACB2}" destId="{8A1BFC19-D217-C544-B3BD-4AB448164C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B59C2-DA99-439F-BC13-57978C074C85}">
      <dsp:nvSpPr>
        <dsp:cNvPr id="0" name=""/>
        <dsp:cNvSpPr/>
      </dsp:nvSpPr>
      <dsp:spPr>
        <a:xfrm>
          <a:off x="-5482057" y="-839799"/>
          <a:ext cx="6530757" cy="6530757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90AF5-FCC4-4576-9F6E-D897AB0FF51B}">
      <dsp:nvSpPr>
        <dsp:cNvPr id="0" name=""/>
        <dsp:cNvSpPr/>
      </dsp:nvSpPr>
      <dsp:spPr>
        <a:xfrm>
          <a:off x="340308" y="220533"/>
          <a:ext cx="6363680" cy="44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4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Sağlığın, refahın ve hastalığın anlaşılması</a:t>
          </a:r>
          <a:endParaRPr lang="tr-TR" sz="2300" kern="1200" dirty="0"/>
        </a:p>
      </dsp:txBody>
      <dsp:txXfrm>
        <a:off x="340308" y="220533"/>
        <a:ext cx="6363680" cy="440873"/>
      </dsp:txXfrm>
    </dsp:sp>
    <dsp:sp modelId="{002DCEF6-04A1-4D5B-A49B-3BF6560FE653}">
      <dsp:nvSpPr>
        <dsp:cNvPr id="0" name=""/>
        <dsp:cNvSpPr/>
      </dsp:nvSpPr>
      <dsp:spPr>
        <a:xfrm>
          <a:off x="64762" y="165424"/>
          <a:ext cx="551091" cy="551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88490-EBD2-4091-8C93-092E1BADEF9F}">
      <dsp:nvSpPr>
        <dsp:cNvPr id="0" name=""/>
        <dsp:cNvSpPr/>
      </dsp:nvSpPr>
      <dsp:spPr>
        <a:xfrm>
          <a:off x="739559" y="882231"/>
          <a:ext cx="5964429" cy="44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4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Hastalıkların önlenmesi</a:t>
          </a:r>
          <a:endParaRPr lang="tr-TR" sz="2300" kern="1200" dirty="0"/>
        </a:p>
      </dsp:txBody>
      <dsp:txXfrm>
        <a:off x="739559" y="882231"/>
        <a:ext cx="5964429" cy="440873"/>
      </dsp:txXfrm>
    </dsp:sp>
    <dsp:sp modelId="{C22B2D16-B95B-4BAE-AEAF-9028241F84E4}">
      <dsp:nvSpPr>
        <dsp:cNvPr id="0" name=""/>
        <dsp:cNvSpPr/>
      </dsp:nvSpPr>
      <dsp:spPr>
        <a:xfrm>
          <a:off x="464013" y="827122"/>
          <a:ext cx="551091" cy="551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1C50A-C4A6-4FC5-BA08-B0AA93EFDCEB}">
      <dsp:nvSpPr>
        <dsp:cNvPr id="0" name=""/>
        <dsp:cNvSpPr/>
      </dsp:nvSpPr>
      <dsp:spPr>
        <a:xfrm>
          <a:off x="958346" y="1543444"/>
          <a:ext cx="5745642" cy="44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4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Hastalık tedavisi ve yönetimi</a:t>
          </a:r>
          <a:endParaRPr lang="tr-TR" sz="2300" kern="1200" dirty="0"/>
        </a:p>
      </dsp:txBody>
      <dsp:txXfrm>
        <a:off x="958346" y="1543444"/>
        <a:ext cx="5745642" cy="440873"/>
      </dsp:txXfrm>
    </dsp:sp>
    <dsp:sp modelId="{59A768C4-A224-43BF-A2EA-586D922E819E}">
      <dsp:nvSpPr>
        <dsp:cNvPr id="0" name=""/>
        <dsp:cNvSpPr/>
      </dsp:nvSpPr>
      <dsp:spPr>
        <a:xfrm>
          <a:off x="682800" y="1488335"/>
          <a:ext cx="551091" cy="551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CF5A1-EF3D-42DC-8968-AF2D52CE8C85}">
      <dsp:nvSpPr>
        <dsp:cNvPr id="0" name=""/>
        <dsp:cNvSpPr/>
      </dsp:nvSpPr>
      <dsp:spPr>
        <a:xfrm>
          <a:off x="1028203" y="2205142"/>
          <a:ext cx="5675785" cy="44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4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Aktif yaşlanma</a:t>
          </a:r>
          <a:endParaRPr lang="tr-TR" sz="2300" kern="1200" dirty="0"/>
        </a:p>
      </dsp:txBody>
      <dsp:txXfrm>
        <a:off x="1028203" y="2205142"/>
        <a:ext cx="5675785" cy="440873"/>
      </dsp:txXfrm>
    </dsp:sp>
    <dsp:sp modelId="{290B8EB6-CE9D-4705-B652-1F81D3CABD6E}">
      <dsp:nvSpPr>
        <dsp:cNvPr id="0" name=""/>
        <dsp:cNvSpPr/>
      </dsp:nvSpPr>
      <dsp:spPr>
        <a:xfrm>
          <a:off x="752657" y="2150033"/>
          <a:ext cx="551091" cy="551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359B22-4503-4B7F-9CB8-F2F2BC94E6B6}">
      <dsp:nvSpPr>
        <dsp:cNvPr id="0" name=""/>
        <dsp:cNvSpPr/>
      </dsp:nvSpPr>
      <dsp:spPr>
        <a:xfrm>
          <a:off x="958346" y="2866840"/>
          <a:ext cx="5745642" cy="44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4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Sağlığın öz yönetimi</a:t>
          </a:r>
          <a:endParaRPr lang="tr-TR" sz="2300" kern="1200" dirty="0"/>
        </a:p>
      </dsp:txBody>
      <dsp:txXfrm>
        <a:off x="958346" y="2866840"/>
        <a:ext cx="5745642" cy="440873"/>
      </dsp:txXfrm>
    </dsp:sp>
    <dsp:sp modelId="{FF6D27D3-C25D-4267-A9DD-51A080440E4C}">
      <dsp:nvSpPr>
        <dsp:cNvPr id="0" name=""/>
        <dsp:cNvSpPr/>
      </dsp:nvSpPr>
      <dsp:spPr>
        <a:xfrm>
          <a:off x="682800" y="2811731"/>
          <a:ext cx="551091" cy="551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9AFB04-E3BA-4273-80DD-92DA298B96E5}">
      <dsp:nvSpPr>
        <dsp:cNvPr id="0" name=""/>
        <dsp:cNvSpPr/>
      </dsp:nvSpPr>
      <dsp:spPr>
        <a:xfrm>
          <a:off x="739559" y="3528053"/>
          <a:ext cx="5964429" cy="44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4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err="1" smtClean="0"/>
            <a:t>Method</a:t>
          </a:r>
          <a:r>
            <a:rPr lang="tr-TR" sz="2300" kern="1200" dirty="0" smtClean="0"/>
            <a:t> ve veri kullanımı</a:t>
          </a:r>
          <a:endParaRPr lang="tr-TR" sz="2300" kern="1200" dirty="0"/>
        </a:p>
      </dsp:txBody>
      <dsp:txXfrm>
        <a:off x="739559" y="3528053"/>
        <a:ext cx="5964429" cy="440873"/>
      </dsp:txXfrm>
    </dsp:sp>
    <dsp:sp modelId="{2FC5DC10-6CBD-468C-AAFA-3E13574A5947}">
      <dsp:nvSpPr>
        <dsp:cNvPr id="0" name=""/>
        <dsp:cNvSpPr/>
      </dsp:nvSpPr>
      <dsp:spPr>
        <a:xfrm>
          <a:off x="464013" y="3472944"/>
          <a:ext cx="551091" cy="551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B0CFB4-1D61-48A9-A3C1-B91AF8FB3DEF}">
      <dsp:nvSpPr>
        <dsp:cNvPr id="0" name=""/>
        <dsp:cNvSpPr/>
      </dsp:nvSpPr>
      <dsp:spPr>
        <a:xfrm>
          <a:off x="340308" y="4189751"/>
          <a:ext cx="6363680" cy="44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4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Entegre sağlık hizmetleri</a:t>
          </a:r>
          <a:endParaRPr lang="tr-TR" sz="2300" kern="1200" dirty="0"/>
        </a:p>
      </dsp:txBody>
      <dsp:txXfrm>
        <a:off x="340308" y="4189751"/>
        <a:ext cx="6363680" cy="440873"/>
      </dsp:txXfrm>
    </dsp:sp>
    <dsp:sp modelId="{0855189E-64CE-4CD7-A782-DC2920D16908}">
      <dsp:nvSpPr>
        <dsp:cNvPr id="0" name=""/>
        <dsp:cNvSpPr/>
      </dsp:nvSpPr>
      <dsp:spPr>
        <a:xfrm>
          <a:off x="72009" y="4300067"/>
          <a:ext cx="551091" cy="551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B59C2-DA99-439F-BC13-57978C074C85}">
      <dsp:nvSpPr>
        <dsp:cNvPr id="0" name=""/>
        <dsp:cNvSpPr/>
      </dsp:nvSpPr>
      <dsp:spPr>
        <a:xfrm>
          <a:off x="-6625473" y="-1013194"/>
          <a:ext cx="7885661" cy="7885661"/>
        </a:xfrm>
        <a:prstGeom prst="blockArc">
          <a:avLst>
            <a:gd name="adj1" fmla="val 18900000"/>
            <a:gd name="adj2" fmla="val 2700000"/>
            <a:gd name="adj3" fmla="val 27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D4B4E-C356-4B23-B147-E62511859E48}">
      <dsp:nvSpPr>
        <dsp:cNvPr id="0" name=""/>
        <dsp:cNvSpPr/>
      </dsp:nvSpPr>
      <dsp:spPr>
        <a:xfrm>
          <a:off x="659414" y="450460"/>
          <a:ext cx="6025796" cy="901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5479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Sürdürülebilir Tarım ve Ormancılık: </a:t>
          </a:r>
          <a:r>
            <a:rPr lang="tr-TR" sz="1600" kern="1200" dirty="0" smtClean="0"/>
            <a:t>Doğal kaynaklar ve ekosistemleri koruyarak yeterli oranda gıda, yem, </a:t>
          </a:r>
          <a:r>
            <a:rPr lang="tr-TR" sz="1600" kern="1200" dirty="0" err="1" smtClean="0"/>
            <a:t>biyokütle</a:t>
          </a:r>
          <a:r>
            <a:rPr lang="tr-TR" sz="1600" kern="1200" dirty="0" smtClean="0"/>
            <a:t> ve diğer ham maddelerin tedarik edilebilmesi</a:t>
          </a:r>
          <a:endParaRPr lang="tr-TR" sz="1600" kern="1200" dirty="0"/>
        </a:p>
      </dsp:txBody>
      <dsp:txXfrm>
        <a:off x="659414" y="450460"/>
        <a:ext cx="6025796" cy="901390"/>
      </dsp:txXfrm>
    </dsp:sp>
    <dsp:sp modelId="{C22B2D16-B95B-4BAE-AEAF-9028241F84E4}">
      <dsp:nvSpPr>
        <dsp:cNvPr id="0" name=""/>
        <dsp:cNvSpPr/>
      </dsp:nvSpPr>
      <dsp:spPr>
        <a:xfrm>
          <a:off x="96045" y="98648"/>
          <a:ext cx="1126738" cy="1126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88CBF-B255-40E3-98D5-727C11DD8341}">
      <dsp:nvSpPr>
        <dsp:cNvPr id="0" name=""/>
        <dsp:cNvSpPr/>
      </dsp:nvSpPr>
      <dsp:spPr>
        <a:xfrm>
          <a:off x="1176202" y="1802780"/>
          <a:ext cx="5509008" cy="901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5479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Güvenli ve sağlıklı beslenme için sürdürülebilir ve rekabetçi tarım-gıda sektörünün oluşturulması: </a:t>
          </a:r>
          <a:r>
            <a:rPr lang="tr-TR" sz="1600" kern="1200" dirty="0" smtClean="0"/>
            <a:t>tüm tüketiciler için daha sağlıklı gıdalar, bilinçli tüketici tercihleri</a:t>
          </a:r>
          <a:endParaRPr lang="tr-TR" sz="1600" b="1" kern="1200" dirty="0" smtClean="0"/>
        </a:p>
      </dsp:txBody>
      <dsp:txXfrm>
        <a:off x="1176202" y="1802780"/>
        <a:ext cx="5509008" cy="901390"/>
      </dsp:txXfrm>
    </dsp:sp>
    <dsp:sp modelId="{A1F7D91B-D29B-439D-9EE5-AFA7E5240526}">
      <dsp:nvSpPr>
        <dsp:cNvPr id="0" name=""/>
        <dsp:cNvSpPr/>
      </dsp:nvSpPr>
      <dsp:spPr>
        <a:xfrm>
          <a:off x="612833" y="1516825"/>
          <a:ext cx="1126738" cy="1126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A8DE4-2ABF-4FDA-8C46-3C412500A83A}">
      <dsp:nvSpPr>
        <dsp:cNvPr id="0" name=""/>
        <dsp:cNvSpPr/>
      </dsp:nvSpPr>
      <dsp:spPr>
        <a:xfrm>
          <a:off x="1176202" y="3155100"/>
          <a:ext cx="5509008" cy="901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5479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Sucul canlıların potansiyelinin ortaya çıkarılması: </a:t>
          </a:r>
          <a:r>
            <a:rPr lang="tr-TR" sz="1600" kern="1200" dirty="0" smtClean="0"/>
            <a:t>Okyanus ve denizlerden en büyük faydayı sağlayabilmek için sucul canlıların kullanılması (gıda </a:t>
          </a:r>
          <a:r>
            <a:rPr lang="tr-TR" sz="1600" kern="1200" dirty="0" err="1" smtClean="0"/>
            <a:t>tedariği</a:t>
          </a:r>
          <a:r>
            <a:rPr lang="tr-TR" sz="1600" kern="1200" dirty="0" smtClean="0"/>
            <a:t>, balıkçılık ve </a:t>
          </a:r>
          <a:r>
            <a:rPr lang="tr-TR" sz="1600" kern="1200" dirty="0" err="1" smtClean="0"/>
            <a:t>aquakültür</a:t>
          </a:r>
          <a:r>
            <a:rPr lang="tr-TR" sz="1600" kern="1200" dirty="0" smtClean="0"/>
            <a:t>)</a:t>
          </a:r>
          <a:endParaRPr lang="tr-TR" sz="1600" kern="1200" dirty="0"/>
        </a:p>
      </dsp:txBody>
      <dsp:txXfrm>
        <a:off x="1176202" y="3155100"/>
        <a:ext cx="5509008" cy="901390"/>
      </dsp:txXfrm>
    </dsp:sp>
    <dsp:sp modelId="{59A768C4-A224-43BF-A2EA-586D922E819E}">
      <dsp:nvSpPr>
        <dsp:cNvPr id="0" name=""/>
        <dsp:cNvSpPr/>
      </dsp:nvSpPr>
      <dsp:spPr>
        <a:xfrm>
          <a:off x="612833" y="2934969"/>
          <a:ext cx="1126738" cy="1126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09DC16-3188-4603-BA94-FA8BCA0B985D}">
      <dsp:nvSpPr>
        <dsp:cNvPr id="0" name=""/>
        <dsp:cNvSpPr/>
      </dsp:nvSpPr>
      <dsp:spPr>
        <a:xfrm>
          <a:off x="659414" y="4507420"/>
          <a:ext cx="6025796" cy="9013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5479" tIns="40640" rIns="40640" bIns="4064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b="1" kern="1200" dirty="0" smtClean="0"/>
            <a:t>Sürdürülebilir ve rekabetçi </a:t>
          </a:r>
          <a:r>
            <a:rPr lang="tr-TR" sz="1600" b="1" kern="1200" dirty="0" err="1" smtClean="0"/>
            <a:t>biyo</a:t>
          </a:r>
          <a:r>
            <a:rPr lang="tr-TR" sz="1600" b="1" kern="1200" dirty="0" smtClean="0"/>
            <a:t>-tabanlı sanayiler: </a:t>
          </a:r>
          <a:r>
            <a:rPr lang="tr-TR" sz="1600" kern="1200" dirty="0" smtClean="0"/>
            <a:t>Geleneksel işleme ve ürün üretme tekniklerini kullanan endüstrilerin sürdürülebilir, kaynak verimli ve rekabetçi </a:t>
          </a:r>
          <a:r>
            <a:rPr lang="tr-TR" sz="1600" kern="1200" dirty="0" err="1" smtClean="0"/>
            <a:t>biyo</a:t>
          </a:r>
          <a:r>
            <a:rPr lang="tr-TR" sz="1600" kern="1200" dirty="0" smtClean="0"/>
            <a:t>-tabanlı sanayiye dönüştürülmesi, </a:t>
          </a:r>
          <a:r>
            <a:rPr lang="tr-TR" sz="1600" kern="1200" dirty="0" err="1" smtClean="0"/>
            <a:t>biyorafineriler</a:t>
          </a:r>
          <a:endParaRPr lang="tr-TR" sz="1600" kern="1200" dirty="0"/>
        </a:p>
      </dsp:txBody>
      <dsp:txXfrm>
        <a:off x="659414" y="4507420"/>
        <a:ext cx="6025796" cy="901390"/>
      </dsp:txXfrm>
    </dsp:sp>
    <dsp:sp modelId="{290B8EB6-CE9D-4705-B652-1F81D3CABD6E}">
      <dsp:nvSpPr>
        <dsp:cNvPr id="0" name=""/>
        <dsp:cNvSpPr/>
      </dsp:nvSpPr>
      <dsp:spPr>
        <a:xfrm>
          <a:off x="96045" y="4378105"/>
          <a:ext cx="1126738" cy="11267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B59C2-DA99-439F-BC13-57978C074C85}">
      <dsp:nvSpPr>
        <dsp:cNvPr id="0" name=""/>
        <dsp:cNvSpPr/>
      </dsp:nvSpPr>
      <dsp:spPr>
        <a:xfrm>
          <a:off x="-5482057" y="-839799"/>
          <a:ext cx="6530757" cy="6530757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90AF5-FCC4-4576-9F6E-D897AB0FF51B}">
      <dsp:nvSpPr>
        <dsp:cNvPr id="0" name=""/>
        <dsp:cNvSpPr/>
      </dsp:nvSpPr>
      <dsp:spPr>
        <a:xfrm>
          <a:off x="340308" y="220533"/>
          <a:ext cx="6363680" cy="44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4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u="sng" kern="1200" dirty="0" smtClean="0">
              <a:solidFill>
                <a:srgbClr val="000000"/>
              </a:solidFill>
            </a:rPr>
            <a:t>Amaç</a:t>
          </a:r>
          <a:endParaRPr lang="tr-TR" sz="2300" b="1" u="sng" kern="1200" dirty="0">
            <a:solidFill>
              <a:srgbClr val="000000"/>
            </a:solidFill>
          </a:endParaRPr>
        </a:p>
      </dsp:txBody>
      <dsp:txXfrm>
        <a:off x="340308" y="220533"/>
        <a:ext cx="6363680" cy="440873"/>
      </dsp:txXfrm>
    </dsp:sp>
    <dsp:sp modelId="{002DCEF6-04A1-4D5B-A49B-3BF6560FE653}">
      <dsp:nvSpPr>
        <dsp:cNvPr id="0" name=""/>
        <dsp:cNvSpPr/>
      </dsp:nvSpPr>
      <dsp:spPr>
        <a:xfrm>
          <a:off x="64762" y="165424"/>
          <a:ext cx="551091" cy="551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88490-EBD2-4091-8C93-092E1BADEF9F}">
      <dsp:nvSpPr>
        <dsp:cNvPr id="0" name=""/>
        <dsp:cNvSpPr/>
      </dsp:nvSpPr>
      <dsp:spPr>
        <a:xfrm>
          <a:off x="739559" y="882231"/>
          <a:ext cx="5964429" cy="44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4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Corbel" pitchFamily="34" charset="0"/>
            </a:rPr>
            <a:t>Güvenilir, düşük maliyetli, kamuoyu tarafından kabul görmüş, sürdürülebilir ve rekabetçi enerji sistemlerine geçiş yapmak</a:t>
          </a:r>
          <a:endParaRPr lang="tr-TR" sz="1400" b="1" kern="1200" dirty="0"/>
        </a:p>
      </dsp:txBody>
      <dsp:txXfrm>
        <a:off x="739559" y="882231"/>
        <a:ext cx="5964429" cy="440873"/>
      </dsp:txXfrm>
    </dsp:sp>
    <dsp:sp modelId="{C22B2D16-B95B-4BAE-AEAF-9028241F84E4}">
      <dsp:nvSpPr>
        <dsp:cNvPr id="0" name=""/>
        <dsp:cNvSpPr/>
      </dsp:nvSpPr>
      <dsp:spPr>
        <a:xfrm>
          <a:off x="464013" y="827122"/>
          <a:ext cx="551091" cy="551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1C50A-C4A6-4FC5-BA08-B0AA93EFDCEB}">
      <dsp:nvSpPr>
        <dsp:cNvPr id="0" name=""/>
        <dsp:cNvSpPr/>
      </dsp:nvSpPr>
      <dsp:spPr>
        <a:xfrm>
          <a:off x="958346" y="1484914"/>
          <a:ext cx="5745642" cy="5579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4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b="1" kern="1200" dirty="0" smtClean="0">
              <a:latin typeface="Corbel" pitchFamily="34" charset="0"/>
            </a:rPr>
            <a:t>Fosil yakıtlara olan bağımlılığın azaltılması ile sınırlı kaynaklara erişim, artan enerji ihtiyacı ve iklim değişikliği gibi sorunlarla mücadele etmek</a:t>
          </a:r>
          <a:endParaRPr lang="tr-TR" sz="1400" b="1" kern="1200" dirty="0"/>
        </a:p>
      </dsp:txBody>
      <dsp:txXfrm>
        <a:off x="958346" y="1484914"/>
        <a:ext cx="5745642" cy="557934"/>
      </dsp:txXfrm>
    </dsp:sp>
    <dsp:sp modelId="{59A768C4-A224-43BF-A2EA-586D922E819E}">
      <dsp:nvSpPr>
        <dsp:cNvPr id="0" name=""/>
        <dsp:cNvSpPr/>
      </dsp:nvSpPr>
      <dsp:spPr>
        <a:xfrm>
          <a:off x="682800" y="1488335"/>
          <a:ext cx="551091" cy="551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ECF5A1-EF3D-42DC-8968-AF2D52CE8C85}">
      <dsp:nvSpPr>
        <dsp:cNvPr id="0" name=""/>
        <dsp:cNvSpPr/>
      </dsp:nvSpPr>
      <dsp:spPr>
        <a:xfrm>
          <a:off x="1080136" y="2220031"/>
          <a:ext cx="5675785" cy="44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43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b="1" u="sng" kern="1200" dirty="0" smtClean="0">
              <a:solidFill>
                <a:srgbClr val="000000"/>
              </a:solidFill>
            </a:rPr>
            <a:t>Desteklenen Etkinlikler</a:t>
          </a:r>
          <a:endParaRPr lang="tr-TR" sz="2300" b="1" u="sng" kern="1200" dirty="0">
            <a:solidFill>
              <a:srgbClr val="000000"/>
            </a:solidFill>
          </a:endParaRPr>
        </a:p>
      </dsp:txBody>
      <dsp:txXfrm>
        <a:off x="1080136" y="2220031"/>
        <a:ext cx="5675785" cy="440873"/>
      </dsp:txXfrm>
    </dsp:sp>
    <dsp:sp modelId="{290B8EB6-CE9D-4705-B652-1F81D3CABD6E}">
      <dsp:nvSpPr>
        <dsp:cNvPr id="0" name=""/>
        <dsp:cNvSpPr/>
      </dsp:nvSpPr>
      <dsp:spPr>
        <a:xfrm>
          <a:off x="752657" y="2150033"/>
          <a:ext cx="551091" cy="551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0C5DC4-78A2-4CEA-88F0-EB7B06268D86}">
      <dsp:nvSpPr>
        <dsp:cNvPr id="0" name=""/>
        <dsp:cNvSpPr/>
      </dsp:nvSpPr>
      <dsp:spPr>
        <a:xfrm>
          <a:off x="958346" y="2866840"/>
          <a:ext cx="5745642" cy="44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Enerji Verimliliği</a:t>
          </a:r>
          <a:endParaRPr lang="en-US" sz="2000" kern="1200" dirty="0"/>
        </a:p>
      </dsp:txBody>
      <dsp:txXfrm>
        <a:off x="958346" y="2866840"/>
        <a:ext cx="5745642" cy="440873"/>
      </dsp:txXfrm>
    </dsp:sp>
    <dsp:sp modelId="{ECA11273-3D83-4D92-8B5D-B2493B947F7C}">
      <dsp:nvSpPr>
        <dsp:cNvPr id="0" name=""/>
        <dsp:cNvSpPr/>
      </dsp:nvSpPr>
      <dsp:spPr>
        <a:xfrm>
          <a:off x="682800" y="2811731"/>
          <a:ext cx="551091" cy="551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618641-D6F6-473C-83E6-A79280C708A9}">
      <dsp:nvSpPr>
        <dsp:cNvPr id="0" name=""/>
        <dsp:cNvSpPr/>
      </dsp:nvSpPr>
      <dsp:spPr>
        <a:xfrm>
          <a:off x="739559" y="3528053"/>
          <a:ext cx="5964429" cy="44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Rekabetçi Düşük-Karbonlu Enerji</a:t>
          </a:r>
          <a:endParaRPr lang="en-US" sz="2000" kern="1200" dirty="0"/>
        </a:p>
      </dsp:txBody>
      <dsp:txXfrm>
        <a:off x="739559" y="3528053"/>
        <a:ext cx="5964429" cy="440873"/>
      </dsp:txXfrm>
    </dsp:sp>
    <dsp:sp modelId="{19FB4222-B16C-4856-96EE-52CCCE68786B}">
      <dsp:nvSpPr>
        <dsp:cNvPr id="0" name=""/>
        <dsp:cNvSpPr/>
      </dsp:nvSpPr>
      <dsp:spPr>
        <a:xfrm>
          <a:off x="464013" y="3472944"/>
          <a:ext cx="551091" cy="551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799F15-5806-40DA-81BC-60D1B3FADF8A}">
      <dsp:nvSpPr>
        <dsp:cNvPr id="0" name=""/>
        <dsp:cNvSpPr/>
      </dsp:nvSpPr>
      <dsp:spPr>
        <a:xfrm>
          <a:off x="288062" y="4203088"/>
          <a:ext cx="6363680" cy="4408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943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Akıllı Şehirler ve Toplumlar</a:t>
          </a:r>
          <a:endParaRPr lang="tr-TR" sz="2000" kern="1200" dirty="0"/>
        </a:p>
      </dsp:txBody>
      <dsp:txXfrm>
        <a:off x="288062" y="4203088"/>
        <a:ext cx="6363680" cy="440873"/>
      </dsp:txXfrm>
    </dsp:sp>
    <dsp:sp modelId="{FF6D27D3-C25D-4267-A9DD-51A080440E4C}">
      <dsp:nvSpPr>
        <dsp:cNvPr id="0" name=""/>
        <dsp:cNvSpPr/>
      </dsp:nvSpPr>
      <dsp:spPr>
        <a:xfrm>
          <a:off x="64762" y="4134642"/>
          <a:ext cx="551091" cy="55109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B59C2-DA99-439F-BC13-57978C074C85}">
      <dsp:nvSpPr>
        <dsp:cNvPr id="0" name=""/>
        <dsp:cNvSpPr/>
      </dsp:nvSpPr>
      <dsp:spPr>
        <a:xfrm>
          <a:off x="-5484913" y="-839799"/>
          <a:ext cx="6530757" cy="6530757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690AF5-FCC4-4576-9F6E-D897AB0FF51B}">
      <dsp:nvSpPr>
        <dsp:cNvPr id="0" name=""/>
        <dsp:cNvSpPr/>
      </dsp:nvSpPr>
      <dsp:spPr>
        <a:xfrm>
          <a:off x="547508" y="372957"/>
          <a:ext cx="6153625" cy="74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37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Corbel" panose="020B0503020204020204" pitchFamily="34" charset="0"/>
            </a:rPr>
            <a:t>Kaynak Verimli Ulaşım</a:t>
          </a:r>
          <a:endParaRPr lang="tr-TR" sz="2800" kern="1200" dirty="0">
            <a:latin typeface="Corbel" panose="020B0503020204020204" pitchFamily="34" charset="0"/>
          </a:endParaRPr>
        </a:p>
      </dsp:txBody>
      <dsp:txXfrm>
        <a:off x="547508" y="372957"/>
        <a:ext cx="6153625" cy="746302"/>
      </dsp:txXfrm>
    </dsp:sp>
    <dsp:sp modelId="{002DCEF6-04A1-4D5B-A49B-3BF6560FE653}">
      <dsp:nvSpPr>
        <dsp:cNvPr id="0" name=""/>
        <dsp:cNvSpPr/>
      </dsp:nvSpPr>
      <dsp:spPr>
        <a:xfrm>
          <a:off x="81069" y="279669"/>
          <a:ext cx="932877" cy="9328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88490-EBD2-4091-8C93-092E1BADEF9F}">
      <dsp:nvSpPr>
        <dsp:cNvPr id="0" name=""/>
        <dsp:cNvSpPr/>
      </dsp:nvSpPr>
      <dsp:spPr>
        <a:xfrm>
          <a:off x="975380" y="1492604"/>
          <a:ext cx="5725752" cy="74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37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Corbel" panose="020B0503020204020204" pitchFamily="34" charset="0"/>
            </a:rPr>
            <a:t>Daha İyi Ulaşım</a:t>
          </a:r>
          <a:endParaRPr lang="tr-TR" sz="2800" kern="1200" dirty="0">
            <a:latin typeface="Corbel" panose="020B0503020204020204" pitchFamily="34" charset="0"/>
          </a:endParaRPr>
        </a:p>
      </dsp:txBody>
      <dsp:txXfrm>
        <a:off x="975380" y="1492604"/>
        <a:ext cx="5725752" cy="746302"/>
      </dsp:txXfrm>
    </dsp:sp>
    <dsp:sp modelId="{C22B2D16-B95B-4BAE-AEAF-9028241F84E4}">
      <dsp:nvSpPr>
        <dsp:cNvPr id="0" name=""/>
        <dsp:cNvSpPr/>
      </dsp:nvSpPr>
      <dsp:spPr>
        <a:xfrm>
          <a:off x="508941" y="1399316"/>
          <a:ext cx="932877" cy="93287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31C50A-C4A6-4FC5-BA08-B0AA93EFDCEB}">
      <dsp:nvSpPr>
        <dsp:cNvPr id="0" name=""/>
        <dsp:cNvSpPr/>
      </dsp:nvSpPr>
      <dsp:spPr>
        <a:xfrm>
          <a:off x="975380" y="2612252"/>
          <a:ext cx="5725752" cy="74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37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>
              <a:latin typeface="Corbel" panose="020B0503020204020204" pitchFamily="34" charset="0"/>
            </a:rPr>
            <a:t>Küresel Liderlik</a:t>
          </a:r>
          <a:endParaRPr lang="tr-TR" sz="2800" kern="1200" dirty="0">
            <a:latin typeface="Corbel" panose="020B0503020204020204" pitchFamily="34" charset="0"/>
          </a:endParaRPr>
        </a:p>
      </dsp:txBody>
      <dsp:txXfrm>
        <a:off x="975380" y="2612252"/>
        <a:ext cx="5725752" cy="746302"/>
      </dsp:txXfrm>
    </dsp:sp>
    <dsp:sp modelId="{59A768C4-A224-43BF-A2EA-586D922E819E}">
      <dsp:nvSpPr>
        <dsp:cNvPr id="0" name=""/>
        <dsp:cNvSpPr/>
      </dsp:nvSpPr>
      <dsp:spPr>
        <a:xfrm>
          <a:off x="508941" y="2518964"/>
          <a:ext cx="932877" cy="93287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B5C001-82BE-4978-89E9-74063669695A}">
      <dsp:nvSpPr>
        <dsp:cNvPr id="0" name=""/>
        <dsp:cNvSpPr/>
      </dsp:nvSpPr>
      <dsp:spPr>
        <a:xfrm>
          <a:off x="547508" y="3731899"/>
          <a:ext cx="6153625" cy="7463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2377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>
              <a:latin typeface="Corbel" panose="020B0503020204020204" pitchFamily="34" charset="0"/>
            </a:rPr>
            <a:t>Sosyo</a:t>
          </a:r>
          <a:r>
            <a:rPr lang="tr-TR" sz="2800" kern="1200" dirty="0" smtClean="0">
              <a:latin typeface="Corbel" panose="020B0503020204020204" pitchFamily="34" charset="0"/>
            </a:rPr>
            <a:t>-ekonomik Ulaşım</a:t>
          </a:r>
          <a:endParaRPr lang="tr-TR" sz="2800" kern="1200" dirty="0">
            <a:latin typeface="Corbel" panose="020B0503020204020204" pitchFamily="34" charset="0"/>
          </a:endParaRPr>
        </a:p>
      </dsp:txBody>
      <dsp:txXfrm>
        <a:off x="547508" y="3731899"/>
        <a:ext cx="6153625" cy="746302"/>
      </dsp:txXfrm>
    </dsp:sp>
    <dsp:sp modelId="{DD4A4A50-76B6-4CB9-9114-07EE996A7909}">
      <dsp:nvSpPr>
        <dsp:cNvPr id="0" name=""/>
        <dsp:cNvSpPr/>
      </dsp:nvSpPr>
      <dsp:spPr>
        <a:xfrm>
          <a:off x="81069" y="3638611"/>
          <a:ext cx="932877" cy="93287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8B52A-39D5-4D48-8A1E-1EA46B9AD2AA}">
      <dsp:nvSpPr>
        <dsp:cNvPr id="0" name=""/>
        <dsp:cNvSpPr/>
      </dsp:nvSpPr>
      <dsp:spPr>
        <a:xfrm>
          <a:off x="0" y="1402156"/>
          <a:ext cx="2251023" cy="302041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smtClean="0">
              <a:latin typeface="Corbel" pitchFamily="34" charset="0"/>
            </a:rPr>
            <a:t> AB Çerçeve Programları’nda desteklenecek proje konularını gösteren ihale benzeri süreç</a:t>
          </a:r>
          <a:endParaRPr lang="tr-TR" sz="1800" b="1" kern="1200" dirty="0">
            <a:latin typeface="Corbel" pitchFamily="34" charset="0"/>
          </a:endParaRPr>
        </a:p>
      </dsp:txBody>
      <dsp:txXfrm>
        <a:off x="65930" y="1468086"/>
        <a:ext cx="2119163" cy="2888556"/>
      </dsp:txXfrm>
    </dsp:sp>
    <dsp:sp modelId="{7BC01DA0-F5F1-44CD-BF85-10EE9A5D0C08}">
      <dsp:nvSpPr>
        <dsp:cNvPr id="0" name=""/>
        <dsp:cNvSpPr/>
      </dsp:nvSpPr>
      <dsp:spPr>
        <a:xfrm>
          <a:off x="2499465" y="2633237"/>
          <a:ext cx="526696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latin typeface="Corbel" pitchFamily="34" charset="0"/>
          </a:endParaRPr>
        </a:p>
      </dsp:txBody>
      <dsp:txXfrm>
        <a:off x="2499465" y="2744888"/>
        <a:ext cx="368687" cy="334951"/>
      </dsp:txXfrm>
    </dsp:sp>
    <dsp:sp modelId="{7DECD825-D18A-4406-B126-1419CE1C01E7}">
      <dsp:nvSpPr>
        <dsp:cNvPr id="0" name=""/>
        <dsp:cNvSpPr/>
      </dsp:nvSpPr>
      <dsp:spPr>
        <a:xfrm>
          <a:off x="3244791" y="1402156"/>
          <a:ext cx="2251023" cy="3020416"/>
        </a:xfrm>
        <a:prstGeom prst="roundRect">
          <a:avLst>
            <a:gd name="adj" fmla="val 10000"/>
          </a:avLst>
        </a:prstGeom>
        <a:solidFill>
          <a:schemeClr val="accent2">
            <a:hueOff val="2340760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orbel" pitchFamily="34" charset="0"/>
            </a:rPr>
            <a:t>U2020 çağrılarında desteklenecek olan </a:t>
          </a:r>
          <a:r>
            <a:rPr lang="tr-TR" sz="1800" b="1" u="sng" kern="1200" dirty="0" smtClean="0">
              <a:latin typeface="Corbel" pitchFamily="34" charset="0"/>
            </a:rPr>
            <a:t>proje konuları</a:t>
          </a:r>
          <a:r>
            <a:rPr lang="tr-TR" sz="1800" b="1" kern="1200" dirty="0" smtClean="0">
              <a:latin typeface="Corbel" pitchFamily="34" charset="0"/>
            </a:rPr>
            <a:t>, Avrupa Komisyonu, programa üye ülkeler ve AB bünyesinde faaliyet gösteren kuruluşların görüşleri doğrultusunda</a:t>
          </a:r>
          <a:endParaRPr lang="tr-TR" sz="1800" b="1" kern="1200" dirty="0">
            <a:latin typeface="Corbel" pitchFamily="34" charset="0"/>
          </a:endParaRPr>
        </a:p>
      </dsp:txBody>
      <dsp:txXfrm>
        <a:off x="3310721" y="1468086"/>
        <a:ext cx="2119163" cy="2888556"/>
      </dsp:txXfrm>
    </dsp:sp>
    <dsp:sp modelId="{E8D13DE7-7105-4216-9DC6-193E403BE7F0}">
      <dsp:nvSpPr>
        <dsp:cNvPr id="0" name=""/>
        <dsp:cNvSpPr/>
      </dsp:nvSpPr>
      <dsp:spPr>
        <a:xfrm rot="21572734">
          <a:off x="5701336" y="2620952"/>
          <a:ext cx="435733" cy="5582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>
            <a:latin typeface="Corbel" pitchFamily="34" charset="0"/>
          </a:endParaRPr>
        </a:p>
      </dsp:txBody>
      <dsp:txXfrm>
        <a:off x="5701338" y="2733121"/>
        <a:ext cx="305013" cy="334951"/>
      </dsp:txXfrm>
    </dsp:sp>
    <dsp:sp modelId="{83C87DCC-9CC4-46A3-9459-26B7B20639E0}">
      <dsp:nvSpPr>
        <dsp:cNvPr id="0" name=""/>
        <dsp:cNvSpPr/>
      </dsp:nvSpPr>
      <dsp:spPr>
        <a:xfrm>
          <a:off x="6317928" y="1377781"/>
          <a:ext cx="2251023" cy="3020416"/>
        </a:xfrm>
        <a:prstGeom prst="roundRect">
          <a:avLst>
            <a:gd name="adj" fmla="val 10000"/>
          </a:avLst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 smtClean="0">
              <a:latin typeface="Corbel" pitchFamily="34" charset="0"/>
            </a:rPr>
            <a:t>U2020 çağrı süreciyle ilgili bütün idari, finansal ve hukuki işlemler Avrupa Komisyonu tarafından gerçekleştirilir.</a:t>
          </a:r>
          <a:endParaRPr lang="tr-TR" sz="1800" b="1" kern="1200" dirty="0">
            <a:latin typeface="Corbel" pitchFamily="34" charset="0"/>
          </a:endParaRPr>
        </a:p>
      </dsp:txBody>
      <dsp:txXfrm>
        <a:off x="6383858" y="1443711"/>
        <a:ext cx="2119163" cy="28885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D427C-E5EE-4DD0-8862-C2B3B1B6A1D9}">
      <dsp:nvSpPr>
        <dsp:cNvPr id="0" name=""/>
        <dsp:cNvSpPr/>
      </dsp:nvSpPr>
      <dsp:spPr>
        <a:xfrm>
          <a:off x="40141" y="57111"/>
          <a:ext cx="8105032" cy="173276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3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latin typeface="Corbel" pitchFamily="34" charset="0"/>
            </a:rPr>
            <a:t>Çağrı Dokümanlarının yayınlanması</a:t>
          </a:r>
          <a:endParaRPr lang="tr-TR" sz="2200" b="1" kern="1200" dirty="0">
            <a:latin typeface="Corbel" pitchFamily="34" charset="0"/>
          </a:endParaRPr>
        </a:p>
      </dsp:txBody>
      <dsp:txXfrm>
        <a:off x="40141" y="490302"/>
        <a:ext cx="7671841" cy="866381"/>
      </dsp:txXfrm>
    </dsp:sp>
    <dsp:sp modelId="{2F44CBA3-7884-4FAE-826C-A4B92DFF51A3}">
      <dsp:nvSpPr>
        <dsp:cNvPr id="0" name=""/>
        <dsp:cNvSpPr/>
      </dsp:nvSpPr>
      <dsp:spPr>
        <a:xfrm>
          <a:off x="43788" y="1396194"/>
          <a:ext cx="1868210" cy="25220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smtClean="0">
              <a:latin typeface="Corbel" pitchFamily="34" charset="0"/>
            </a:rPr>
            <a:t>Çalışma Programı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smtClean="0">
              <a:latin typeface="Corbel" pitchFamily="34" charset="0"/>
            </a:rPr>
            <a:t>Başvuru Kılavuzu 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0" kern="1200" dirty="0" smtClean="0">
              <a:latin typeface="Corbel" pitchFamily="34" charset="0"/>
            </a:rPr>
            <a:t>Finansal Konular Kılavuzu </a:t>
          </a:r>
          <a:endParaRPr lang="tr-TR" sz="2000" b="0" kern="1200" dirty="0">
            <a:latin typeface="Corbel" pitchFamily="34" charset="0"/>
          </a:endParaRPr>
        </a:p>
      </dsp:txBody>
      <dsp:txXfrm>
        <a:off x="43788" y="1396194"/>
        <a:ext cx="1868210" cy="2522070"/>
      </dsp:txXfrm>
    </dsp:sp>
    <dsp:sp modelId="{22BCB442-0356-43F3-821B-5D4EFFC00304}">
      <dsp:nvSpPr>
        <dsp:cNvPr id="0" name=""/>
        <dsp:cNvSpPr/>
      </dsp:nvSpPr>
      <dsp:spPr>
        <a:xfrm>
          <a:off x="1855679" y="813567"/>
          <a:ext cx="6351829" cy="1429121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7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3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latin typeface="Corbel" pitchFamily="34" charset="0"/>
            </a:rPr>
            <a:t>Proje Yazma Süreci</a:t>
          </a:r>
          <a:endParaRPr lang="tr-TR" sz="2200" b="1" kern="1200" dirty="0">
            <a:latin typeface="Corbel" pitchFamily="34" charset="0"/>
          </a:endParaRPr>
        </a:p>
      </dsp:txBody>
      <dsp:txXfrm>
        <a:off x="1855679" y="1170847"/>
        <a:ext cx="5994549" cy="714561"/>
      </dsp:txXfrm>
    </dsp:sp>
    <dsp:sp modelId="{ADD3A5BB-57A9-4DAC-8756-3091B80AEAB7}">
      <dsp:nvSpPr>
        <dsp:cNvPr id="0" name=""/>
        <dsp:cNvSpPr/>
      </dsp:nvSpPr>
      <dsp:spPr>
        <a:xfrm>
          <a:off x="1911998" y="1824354"/>
          <a:ext cx="1868210" cy="23964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560507"/>
              <a:satOff val="-1946"/>
              <a:lumOff val="4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 smtClean="0">
              <a:latin typeface="Corbel" pitchFamily="34" charset="0"/>
            </a:rPr>
            <a:t>Avrupa Komisyonu sistemine kayıt(PIC numarası alımı)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 smtClean="0">
              <a:latin typeface="Corbel" pitchFamily="34" charset="0"/>
            </a:rPr>
            <a:t>Kurumun GPF formlarını sistem üzerinde doldurması </a:t>
          </a:r>
        </a:p>
      </dsp:txBody>
      <dsp:txXfrm>
        <a:off x="1911998" y="1824354"/>
        <a:ext cx="1868210" cy="2396487"/>
      </dsp:txXfrm>
    </dsp:sp>
    <dsp:sp modelId="{33A3B5EC-0FD9-458A-B496-7895FF74BF62}">
      <dsp:nvSpPr>
        <dsp:cNvPr id="0" name=""/>
        <dsp:cNvSpPr/>
      </dsp:nvSpPr>
      <dsp:spPr>
        <a:xfrm>
          <a:off x="3746832" y="1267449"/>
          <a:ext cx="4368612" cy="143731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3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latin typeface="Corbel" pitchFamily="34" charset="0"/>
            </a:rPr>
            <a:t>Çağrı Kapanış (Projenin sunulması)</a:t>
          </a:r>
          <a:endParaRPr lang="tr-TR" sz="2200" b="1" kern="1200" dirty="0">
            <a:latin typeface="Corbel" pitchFamily="34" charset="0"/>
          </a:endParaRPr>
        </a:p>
      </dsp:txBody>
      <dsp:txXfrm>
        <a:off x="3746832" y="1626777"/>
        <a:ext cx="4009285" cy="718655"/>
      </dsp:txXfrm>
    </dsp:sp>
    <dsp:sp modelId="{A55BE076-68C8-447A-A074-D56D8D6B3D30}">
      <dsp:nvSpPr>
        <dsp:cNvPr id="0" name=""/>
        <dsp:cNvSpPr/>
      </dsp:nvSpPr>
      <dsp:spPr>
        <a:xfrm>
          <a:off x="3780208" y="2317873"/>
          <a:ext cx="1868210" cy="221004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0" kern="1200" dirty="0" smtClean="0">
              <a:latin typeface="Corbel" pitchFamily="34" charset="0"/>
            </a:rPr>
            <a:t>EPSS sistemi üzerinden projenin proje koordinatörü veya  bireysel araştırmacı </a:t>
          </a:r>
          <a:r>
            <a:rPr lang="tr-TR" sz="1800" b="0" kern="1200" smtClean="0">
              <a:latin typeface="Corbel" pitchFamily="34" charset="0"/>
            </a:rPr>
            <a:t>tarafından sunulması</a:t>
          </a:r>
          <a:endParaRPr lang="tr-TR" sz="1800" b="0" kern="1200" dirty="0" smtClean="0">
            <a:latin typeface="Corbel" pitchFamily="34" charset="0"/>
          </a:endParaRPr>
        </a:p>
      </dsp:txBody>
      <dsp:txXfrm>
        <a:off x="3780208" y="2317873"/>
        <a:ext cx="1868210" cy="2210041"/>
      </dsp:txXfrm>
    </dsp:sp>
    <dsp:sp modelId="{BA8B29FF-C646-4EAA-A4E5-E8E17DA80CD4}">
      <dsp:nvSpPr>
        <dsp:cNvPr id="0" name=""/>
        <dsp:cNvSpPr/>
      </dsp:nvSpPr>
      <dsp:spPr>
        <a:xfrm>
          <a:off x="5637966" y="1796973"/>
          <a:ext cx="2500402" cy="1179970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1873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b="1" kern="1200" dirty="0" smtClean="0">
              <a:latin typeface="Corbel" pitchFamily="34" charset="0"/>
            </a:rPr>
            <a:t>Değerlendirme</a:t>
          </a:r>
          <a:endParaRPr lang="tr-TR" sz="2200" b="1" kern="1200" dirty="0">
            <a:latin typeface="Corbel" pitchFamily="34" charset="0"/>
          </a:endParaRPr>
        </a:p>
      </dsp:txBody>
      <dsp:txXfrm>
        <a:off x="5637966" y="2091966"/>
        <a:ext cx="2205410" cy="589985"/>
      </dsp:txXfrm>
    </dsp:sp>
    <dsp:sp modelId="{58470CF9-5283-4AA1-A31C-B22E7079B8B5}">
      <dsp:nvSpPr>
        <dsp:cNvPr id="0" name=""/>
        <dsp:cNvSpPr/>
      </dsp:nvSpPr>
      <dsp:spPr>
        <a:xfrm>
          <a:off x="5648418" y="2745487"/>
          <a:ext cx="1885230" cy="21662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20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latin typeface="Corbel" pitchFamily="34" charset="0"/>
            </a:rPr>
            <a:t>Bağımsız hakemler tarafından projeler değerlendirilir.</a:t>
          </a:r>
          <a:endParaRPr lang="tr-TR" sz="1800" b="1" kern="1200" dirty="0">
            <a:latin typeface="Corbel" pitchFamily="34" charset="0"/>
          </a:endParaRPr>
        </a:p>
      </dsp:txBody>
      <dsp:txXfrm>
        <a:off x="5648418" y="2745487"/>
        <a:ext cx="1885230" cy="21662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6BA05-AB95-42A0-A8AB-FD693F7AF0EC}">
      <dsp:nvSpPr>
        <dsp:cNvPr id="0" name=""/>
        <dsp:cNvSpPr/>
      </dsp:nvSpPr>
      <dsp:spPr>
        <a:xfrm>
          <a:off x="60619" y="193395"/>
          <a:ext cx="3914415" cy="777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/>
            <a:t>Proje </a:t>
          </a:r>
          <a:r>
            <a:rPr lang="tr-TR" sz="2700" b="1" kern="1200" dirty="0" smtClean="0">
              <a:latin typeface="Corbel" pitchFamily="34" charset="0"/>
            </a:rPr>
            <a:t>Koordinatörü</a:t>
          </a:r>
          <a:endParaRPr lang="tr-TR" sz="2700" b="1" kern="1200" dirty="0">
            <a:latin typeface="Corbel" pitchFamily="34" charset="0"/>
          </a:endParaRPr>
        </a:p>
      </dsp:txBody>
      <dsp:txXfrm>
        <a:off x="60619" y="193395"/>
        <a:ext cx="3914415" cy="777600"/>
      </dsp:txXfrm>
    </dsp:sp>
    <dsp:sp modelId="{BE4ED9C5-D5A7-449B-81A0-F992D0C48415}">
      <dsp:nvSpPr>
        <dsp:cNvPr id="0" name=""/>
        <dsp:cNvSpPr/>
      </dsp:nvSpPr>
      <dsp:spPr>
        <a:xfrm>
          <a:off x="51190" y="1003646"/>
          <a:ext cx="3917929" cy="4387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tr-TR" sz="2700" b="1" kern="1200" dirty="0" smtClean="0">
              <a:latin typeface="Corbel" pitchFamily="34" charset="0"/>
            </a:rPr>
            <a:t>Proje fikri</a:t>
          </a:r>
          <a:endParaRPr lang="tr-TR" sz="2700" b="1" kern="1200" dirty="0">
            <a:latin typeface="Corbel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tr-TR" sz="2700" b="1" kern="1200" dirty="0" smtClean="0">
              <a:latin typeface="Corbel" pitchFamily="34" charset="0"/>
            </a:rPr>
            <a:t>Projenin planlanması</a:t>
          </a:r>
          <a:endParaRPr lang="tr-TR" sz="2700" b="1" kern="1200" dirty="0">
            <a:latin typeface="Corbel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da-DK" sz="2700" b="1" kern="1200" dirty="0" smtClean="0">
              <a:latin typeface="Corbel" pitchFamily="34" charset="0"/>
            </a:rPr>
            <a:t>ÇP proje</a:t>
          </a:r>
          <a:r>
            <a:rPr lang="tr-TR" sz="2700" b="1" kern="1200" dirty="0" smtClean="0">
              <a:latin typeface="Corbel" pitchFamily="34" charset="0"/>
            </a:rPr>
            <a:t> </a:t>
          </a:r>
          <a:r>
            <a:rPr lang="da-DK" sz="2700" b="1" kern="1200" dirty="0" smtClean="0">
              <a:latin typeface="Corbel" pitchFamily="34" charset="0"/>
            </a:rPr>
            <a:t>deneyimi</a:t>
          </a:r>
          <a:endParaRPr lang="tr-TR" sz="2700" b="1" kern="1200" dirty="0">
            <a:latin typeface="Corbel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tr-TR" sz="2700" b="1" kern="1200" dirty="0" smtClean="0">
              <a:latin typeface="Corbel" pitchFamily="34" charset="0"/>
            </a:rPr>
            <a:t>İlgili araştırma alanında bilimsel yetkinlik</a:t>
          </a:r>
          <a:endParaRPr lang="tr-TR" sz="2700" b="1" kern="1200" dirty="0">
            <a:latin typeface="Corbel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tr-TR" sz="2700" b="1" kern="1200" dirty="0" smtClean="0">
              <a:latin typeface="Corbel" pitchFamily="34" charset="0"/>
            </a:rPr>
            <a:t>Proje ekibini oluşturma</a:t>
          </a:r>
          <a:endParaRPr lang="tr-TR" sz="2700" b="1" kern="1200" dirty="0">
            <a:latin typeface="Corbel" pitchFamily="34" charset="0"/>
          </a:endParaRPr>
        </a:p>
      </dsp:txBody>
      <dsp:txXfrm>
        <a:off x="51190" y="1003646"/>
        <a:ext cx="3917929" cy="4387155"/>
      </dsp:txXfrm>
    </dsp:sp>
    <dsp:sp modelId="{9E486CAA-9D7C-4235-8DAB-8425C2EB8BB3}">
      <dsp:nvSpPr>
        <dsp:cNvPr id="0" name=""/>
        <dsp:cNvSpPr/>
      </dsp:nvSpPr>
      <dsp:spPr>
        <a:xfrm>
          <a:off x="4394171" y="171668"/>
          <a:ext cx="3379594" cy="9951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b="1" kern="1200" dirty="0" smtClean="0">
              <a:latin typeface="Corbel" pitchFamily="34" charset="0"/>
            </a:rPr>
            <a:t>Proje</a:t>
          </a:r>
          <a:r>
            <a:rPr lang="tr-TR" sz="2700" b="1" kern="1200" dirty="0" smtClean="0"/>
            <a:t> Ortağı</a:t>
          </a:r>
          <a:endParaRPr lang="tr-TR" sz="2700" b="1" kern="1200" dirty="0"/>
        </a:p>
      </dsp:txBody>
      <dsp:txXfrm>
        <a:off x="4394171" y="171668"/>
        <a:ext cx="3379594" cy="995110"/>
      </dsp:txXfrm>
    </dsp:sp>
    <dsp:sp modelId="{4843682F-2B86-4149-AFD0-C6B2E0DD1CF2}">
      <dsp:nvSpPr>
        <dsp:cNvPr id="0" name=""/>
        <dsp:cNvSpPr/>
      </dsp:nvSpPr>
      <dsp:spPr>
        <a:xfrm>
          <a:off x="4394171" y="1058023"/>
          <a:ext cx="3379594" cy="438715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tr-TR" sz="2700" b="1" kern="1200" dirty="0" smtClean="0">
              <a:latin typeface="Corbel" pitchFamily="34" charset="0"/>
            </a:rPr>
            <a:t>Proje fikri</a:t>
          </a:r>
          <a:endParaRPr lang="tr-TR" sz="2700" b="1" kern="1200" dirty="0">
            <a:latin typeface="Corbel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tr-TR" sz="2700" b="1" kern="1200" dirty="0" smtClean="0">
              <a:latin typeface="Corbel" pitchFamily="34" charset="0"/>
            </a:rPr>
            <a:t>İlgili araştırma alanında bilimsel katkı sağlama</a:t>
          </a:r>
          <a:endParaRPr lang="tr-TR" sz="2700" b="1" kern="1200" dirty="0">
            <a:latin typeface="Corbel" pitchFamily="34" charset="0"/>
          </a:endParaRP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ts val="1200"/>
            </a:spcAft>
            <a:buChar char="••"/>
          </a:pPr>
          <a:r>
            <a:rPr lang="tr-TR" sz="2700" b="1" kern="1200" dirty="0" smtClean="0">
              <a:latin typeface="Corbel" pitchFamily="34" charset="0"/>
            </a:rPr>
            <a:t>Projenin iş paketlerinde görev alma</a:t>
          </a:r>
          <a:endParaRPr lang="tr-TR" sz="2700" b="1" kern="1200" dirty="0">
            <a:latin typeface="Corbel" pitchFamily="34" charset="0"/>
          </a:endParaRPr>
        </a:p>
      </dsp:txBody>
      <dsp:txXfrm>
        <a:off x="4394171" y="1058023"/>
        <a:ext cx="3379594" cy="43871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0AF83A-BEDF-0949-A5B2-0C8E88D29B05}">
      <dsp:nvSpPr>
        <dsp:cNvPr id="0" name=""/>
        <dsp:cNvSpPr/>
      </dsp:nvSpPr>
      <dsp:spPr>
        <a:xfrm rot="5400000">
          <a:off x="5245972" y="-1898671"/>
          <a:ext cx="1455622" cy="56223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600" u="none" strike="noStrike" kern="1200" cap="none" normalizeH="0" baseline="0" dirty="0" smtClean="0">
              <a:ln/>
              <a:effectLst/>
              <a:latin typeface="Corbel"/>
              <a:cs typeface="Corbel"/>
            </a:rPr>
            <a:t> </a:t>
          </a:r>
          <a:r>
            <a:rPr lang="tr-TR" sz="1600" kern="1200" dirty="0" smtClean="0">
              <a:effectLst/>
              <a:latin typeface="Corbel" pitchFamily="34" charset="0"/>
            </a:rPr>
            <a:t>Projenin bilimsel kalitesi </a:t>
          </a:r>
          <a:endParaRPr lang="en-US" sz="1600" kern="1200" dirty="0">
            <a:latin typeface="Corbel"/>
            <a:cs typeface="Corbel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effectLst/>
              <a:latin typeface="Corbel" pitchFamily="34" charset="0"/>
            </a:rPr>
            <a:t>Yenilikçi yönleri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1600" kern="1200" dirty="0" smtClean="0">
              <a:effectLst/>
              <a:latin typeface="Corbel" pitchFamily="34" charset="0"/>
            </a:rPr>
            <a:t>Araştırmanın kredibilitesi</a:t>
          </a:r>
        </a:p>
      </dsp:txBody>
      <dsp:txXfrm rot="-5400000">
        <a:off x="3162591" y="255768"/>
        <a:ext cx="5551326" cy="1313506"/>
      </dsp:txXfrm>
    </dsp:sp>
    <dsp:sp modelId="{882D775C-DA0B-8C49-9899-C104E07B05DE}">
      <dsp:nvSpPr>
        <dsp:cNvPr id="0" name=""/>
        <dsp:cNvSpPr/>
      </dsp:nvSpPr>
      <dsp:spPr>
        <a:xfrm>
          <a:off x="0" y="2756"/>
          <a:ext cx="3162591" cy="181952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1. MÜKEMMELİYET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“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Excellence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”</a:t>
          </a:r>
          <a:endParaRPr lang="en-US" sz="20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orbel"/>
            <a:cs typeface="Corbel"/>
          </a:endParaRPr>
        </a:p>
      </dsp:txBody>
      <dsp:txXfrm>
        <a:off x="88822" y="91578"/>
        <a:ext cx="2984947" cy="1641883"/>
      </dsp:txXfrm>
    </dsp:sp>
    <dsp:sp modelId="{214515E5-AEAE-8947-B431-79694C3F38C7}">
      <dsp:nvSpPr>
        <dsp:cNvPr id="0" name=""/>
        <dsp:cNvSpPr/>
      </dsp:nvSpPr>
      <dsp:spPr>
        <a:xfrm rot="5400000">
          <a:off x="5245972" y="11832"/>
          <a:ext cx="1455622" cy="5622384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600" u="none" strike="noStrike" kern="1200" cap="none" normalizeH="0" baseline="0" dirty="0" smtClean="0">
              <a:ln/>
              <a:effectLst/>
              <a:latin typeface="Corbel"/>
              <a:cs typeface="Corbel"/>
            </a:rPr>
            <a:t>Yönetim yapısı</a:t>
          </a:r>
          <a:endParaRPr lang="en-US" sz="1600" kern="1200" dirty="0">
            <a:latin typeface="Corbel"/>
            <a:cs typeface="Corbel"/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600" u="none" strike="noStrike" kern="1200" cap="none" normalizeH="0" baseline="0" dirty="0" smtClean="0">
              <a:ln/>
              <a:effectLst/>
              <a:latin typeface="Corbel"/>
              <a:cs typeface="Corbel"/>
            </a:rPr>
            <a:t>Bireysel katılımcıların kalitesi ve deneyimleri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600" u="none" strike="noStrike" kern="1200" cap="none" normalizeH="0" baseline="0" dirty="0" smtClean="0">
              <a:ln/>
              <a:effectLst/>
              <a:latin typeface="Corbel"/>
              <a:cs typeface="Corbel"/>
            </a:rPr>
            <a:t> Konsorsiyum / Kurulan Ortaklığın kalitesi (tamamlayıcılığı, dengesi </a:t>
          </a:r>
          <a:r>
            <a:rPr kumimoji="0" lang="tr-TR" sz="1600" u="none" strike="noStrike" kern="1200" cap="none" normalizeH="0" baseline="0" dirty="0" err="1" smtClean="0">
              <a:ln/>
              <a:effectLst/>
              <a:latin typeface="Corbel"/>
              <a:cs typeface="Corbel"/>
            </a:rPr>
            <a:t>üniv</a:t>
          </a:r>
          <a:r>
            <a:rPr kumimoji="0" lang="tr-TR" sz="1600" u="none" strike="noStrike" kern="1200" cap="none" normalizeH="0" baseline="0" dirty="0" smtClean="0">
              <a:ln/>
              <a:effectLst/>
              <a:latin typeface="Corbel"/>
              <a:cs typeface="Corbel"/>
            </a:rPr>
            <a:t> – sanayi)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600" u="none" strike="noStrike" kern="1200" cap="none" normalizeH="0" baseline="0" dirty="0" smtClean="0">
              <a:ln/>
              <a:effectLst/>
              <a:latin typeface="Corbel"/>
              <a:cs typeface="Corbel"/>
            </a:rPr>
            <a:t>Kaynakların uygun dağılımı ve kullanımı (bütçe, insan kaynağı, ekipman)</a:t>
          </a:r>
        </a:p>
      </dsp:txBody>
      <dsp:txXfrm rot="-5400000">
        <a:off x="3162591" y="2166271"/>
        <a:ext cx="5551326" cy="1313506"/>
      </dsp:txXfrm>
    </dsp:sp>
    <dsp:sp modelId="{CA67EB3B-B969-0F4E-9B87-567C6EC31B90}">
      <dsp:nvSpPr>
        <dsp:cNvPr id="0" name=""/>
        <dsp:cNvSpPr/>
      </dsp:nvSpPr>
      <dsp:spPr>
        <a:xfrm>
          <a:off x="0" y="1913261"/>
          <a:ext cx="3162591" cy="1819527"/>
        </a:xfrm>
        <a:prstGeom prst="roundRect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6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2. UYGULAMA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“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Quality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and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efficiency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of 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the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implementation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and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the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management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” </a:t>
          </a:r>
          <a:endParaRPr lang="en-US" sz="20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orbel"/>
            <a:cs typeface="Corbel"/>
          </a:endParaRPr>
        </a:p>
      </dsp:txBody>
      <dsp:txXfrm>
        <a:off x="88822" y="2002083"/>
        <a:ext cx="2984947" cy="1641883"/>
      </dsp:txXfrm>
    </dsp:sp>
    <dsp:sp modelId="{8A1BFC19-D217-C544-B3BD-4AB448164C87}">
      <dsp:nvSpPr>
        <dsp:cNvPr id="0" name=""/>
        <dsp:cNvSpPr/>
      </dsp:nvSpPr>
      <dsp:spPr>
        <a:xfrm rot="5400000">
          <a:off x="5245972" y="1922336"/>
          <a:ext cx="1455622" cy="5622384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900" u="none" strike="noStrike" kern="1200" cap="none" normalizeH="0" baseline="0" dirty="0" smtClean="0">
              <a:ln/>
              <a:effectLst/>
              <a:latin typeface="Corbel"/>
              <a:cs typeface="Corbel"/>
            </a:rPr>
            <a:t> Projenin katma değeri </a:t>
          </a:r>
          <a:endParaRPr lang="en-US" sz="1900" kern="1200" dirty="0">
            <a:latin typeface="Corbel"/>
            <a:cs typeface="Corbel"/>
          </a:endParaRP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900" u="none" strike="noStrike" kern="1200" cap="none" normalizeH="0" baseline="0" dirty="0" smtClean="0">
              <a:ln/>
              <a:effectLst/>
              <a:latin typeface="Corbel"/>
              <a:cs typeface="Corbel"/>
            </a:rPr>
            <a:t>Çalışma Programındaki hedef etkilere katkısı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900" u="none" strike="noStrike" kern="1200" cap="none" normalizeH="0" baseline="0" dirty="0" smtClean="0">
              <a:ln/>
              <a:effectLst/>
              <a:latin typeface="Corbel"/>
              <a:cs typeface="Corbel"/>
            </a:rPr>
            <a:t>Fikri Mülkiyet Hakları 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900" u="none" strike="noStrike" kern="1200" cap="none" normalizeH="0" baseline="0" dirty="0" smtClean="0">
              <a:ln/>
              <a:effectLst/>
              <a:latin typeface="Corbel"/>
              <a:cs typeface="Corbel"/>
            </a:rPr>
            <a:t>Proje sonuçlarının yayılımı/dağılımı</a:t>
          </a:r>
          <a:endParaRPr kumimoji="0" lang="tr-TR" sz="1900" b="0" i="0" u="none" strike="noStrike" kern="1200" cap="none" normalizeH="0" baseline="0" dirty="0" smtClean="0">
            <a:ln/>
            <a:effectLst/>
            <a:latin typeface="Corbel"/>
            <a:cs typeface="Corbel"/>
          </a:endParaRPr>
        </a:p>
      </dsp:txBody>
      <dsp:txXfrm rot="-5400000">
        <a:off x="3162591" y="4076775"/>
        <a:ext cx="5551326" cy="1313506"/>
      </dsp:txXfrm>
    </dsp:sp>
    <dsp:sp modelId="{6669FB30-C8DF-BA4F-94A4-BC9DB6DFE60A}">
      <dsp:nvSpPr>
        <dsp:cNvPr id="0" name=""/>
        <dsp:cNvSpPr/>
      </dsp:nvSpPr>
      <dsp:spPr>
        <a:xfrm>
          <a:off x="0" y="3823765"/>
          <a:ext cx="3162591" cy="1819527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1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3. ETKİ                            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“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Potential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impact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through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the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development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, 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dissemination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and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use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of 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project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 </a:t>
          </a:r>
          <a:r>
            <a:rPr kumimoji="0" lang="tr-TR" sz="2000" u="none" strike="noStrike" kern="1200" cap="none" normalizeH="0" baseline="0" dirty="0" err="1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results</a:t>
          </a:r>
          <a:r>
            <a:rPr kumimoji="0" lang="tr-TR" sz="2000" u="none" strike="noStrike" kern="1200" cap="none" normalizeH="0" baseline="0" dirty="0" smtClean="0"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rPr>
            <a:t>”</a:t>
          </a:r>
          <a:endParaRPr lang="en-US" sz="2000" kern="1200" dirty="0"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latin typeface="Corbel"/>
            <a:cs typeface="Corbel"/>
          </a:endParaRPr>
        </a:p>
      </dsp:txBody>
      <dsp:txXfrm>
        <a:off x="88822" y="3912587"/>
        <a:ext cx="2984947" cy="1641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EABB6692-4C35-4328-9F42-1A0FF35B71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19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1B695B43-E931-45AA-8276-B3149F617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340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BE307-0CFF-4195-B5AD-847C84F466F4}" type="slidenum">
              <a:rPr lang="tr-TR"/>
              <a:pPr/>
              <a:t>1</a:t>
            </a:fld>
            <a:endParaRPr lang="tr-T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FE5BE-A00A-4C5A-A67A-89925AEE4EFE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7698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18C582-0BE3-47C2-A50E-232C21CA69FE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63183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10E7E3-6C89-41E8-94E0-376C3CE65EF4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921703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6C319-8F2D-4DC8-91F3-708F2A26A261}" type="slidenum">
              <a:rPr lang="en-GB" smtClean="0">
                <a:latin typeface="Arial" pitchFamily="34" charset="0"/>
              </a:rPr>
              <a:pPr/>
              <a:t>42</a:t>
            </a:fld>
            <a:endParaRPr lang="en-GB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61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87,5</a:t>
            </a:r>
            <a:r>
              <a:rPr lang="tr-TR" baseline="0" dirty="0" smtClean="0"/>
              <a:t> = (100 + (100*0,25 (</a:t>
            </a:r>
            <a:r>
              <a:rPr lang="tr-TR" baseline="0" dirty="0" err="1" smtClean="0"/>
              <a:t>indirect</a:t>
            </a:r>
            <a:r>
              <a:rPr lang="tr-TR" baseline="0" dirty="0" smtClean="0"/>
              <a:t> </a:t>
            </a:r>
            <a:r>
              <a:rPr lang="tr-TR" baseline="0" dirty="0" err="1" smtClean="0"/>
              <a:t>cost</a:t>
            </a:r>
            <a:r>
              <a:rPr lang="tr-TR" baseline="0" dirty="0" smtClean="0"/>
              <a:t>)))*0,70 </a:t>
            </a:r>
            <a:r>
              <a:rPr lang="tr-TR" baseline="0" dirty="0" err="1" smtClean="0"/>
              <a:t>fonlama</a:t>
            </a:r>
            <a:r>
              <a:rPr lang="tr-TR" baseline="0" dirty="0" smtClean="0"/>
              <a:t> yenilik hibeleri için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BBE307-0CFF-4195-B5AD-847C84F466F4}" type="slidenum">
              <a:rPr lang="tr-TR"/>
              <a:pPr/>
              <a:t>2</a:t>
            </a:fld>
            <a:endParaRPr lang="tr-TR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tr-TR" dirty="0" smtClean="0">
                <a:latin typeface="Arial" pitchFamily="34" charset="0"/>
              </a:rPr>
              <a:t>Toplam bütçeye EURATOM Programı dahil değildir.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804763" indent="-309524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238098" indent="-24762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733337" indent="-24762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228576" indent="-24762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723815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219054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714293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4209532" indent="-2476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B0542B1-ED0F-4662-AC19-56661A52643A}" type="slidenum">
              <a:rPr lang="en-US">
                <a:solidFill>
                  <a:srgbClr val="000000"/>
                </a:solidFill>
                <a:latin typeface="Arial" pitchFamily="34" charset="0"/>
              </a:rPr>
              <a:pPr/>
              <a:t>8</a:t>
            </a:fld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45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smtClean="0">
              <a:latin typeface="Arial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048E7-B726-45D7-B4B9-845063AB75CE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25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695B43-E931-45AA-8276-B3149F617CB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46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PPP public private partnership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4EBCAF-F441-41CC-830A-2BE32899AE04}" type="slidenum">
              <a:rPr lang="tr-TR" smtClean="0">
                <a:solidFill>
                  <a:prstClr val="black"/>
                </a:solidFill>
              </a:rPr>
              <a:pPr/>
              <a:t>21</a:t>
            </a:fld>
            <a:endParaRPr lang="tr-T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10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FE5BE-A00A-4C5A-A67A-89925AEE4EFE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5116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FE5BE-A00A-4C5A-A67A-89925AEE4EFE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66394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FE5BE-A00A-4C5A-A67A-89925AEE4EFE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136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2 Resim" descr="Arka F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fld id="{B57545B9-15C2-4BBA-AC69-0CCFC2F6169D}" type="datetime1">
              <a:rPr lang="en-US" smtClean="0"/>
              <a:pPr>
                <a:defRPr/>
              </a:pPr>
              <a:t>3.08.16</a:t>
            </a:fld>
            <a:endParaRPr lang="en-US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fld id="{6C0D0AA5-8DC1-405E-856B-302326E5F4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59518D70-5F9A-443B-9E43-A822F5A98BAA}" type="datetime1">
              <a:rPr lang="en-US"/>
              <a:pPr>
                <a:defRPr/>
              </a:pPr>
              <a:t>3.08.16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F77A-48FD-4F3F-B3DF-E500004BC1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06336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AF2246A8-00A8-4CB6-9EA5-786A45710C63}" type="datetime1">
              <a:rPr lang="en-US"/>
              <a:pPr>
                <a:defRPr/>
              </a:pPr>
              <a:t>3.08.16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3018-7A38-44A9-9FAA-4207FB24EC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348238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83B7B07-2E88-4139-9460-51DC0971BFCD}" type="datetime1">
              <a:rPr lang="en-US"/>
              <a:pPr>
                <a:defRPr/>
              </a:pPr>
              <a:t>3.08.16</a:t>
            </a:fld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A2CCE-2805-4590-813D-491CAD10C3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460146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600" b="1"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3200">
                <a:latin typeface="Futura Bk BT" pitchFamily="34" charset="0"/>
              </a:defRPr>
            </a:lvl1pPr>
            <a:lvl2pPr>
              <a:defRPr sz="2800">
                <a:latin typeface="Futura Bk BT" pitchFamily="34" charset="0"/>
              </a:defRPr>
            </a:lvl2pPr>
            <a:lvl3pPr>
              <a:defRPr sz="2400">
                <a:latin typeface="Futura Bk BT" pitchFamily="34" charset="0"/>
              </a:defRPr>
            </a:lvl3pPr>
            <a:lvl4pPr>
              <a:defRPr sz="2000">
                <a:latin typeface="Futura Bk BT" pitchFamily="34" charset="0"/>
              </a:defRPr>
            </a:lvl4pPr>
            <a:lvl5pPr>
              <a:defRPr sz="2000">
                <a:latin typeface="Futura Bk BT" pitchFamily="34" charset="0"/>
              </a:defRPr>
            </a:lvl5pPr>
          </a:lstStyle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fld id="{B78FCE7D-4E37-4E79-938E-72F9C1A7614F}" type="datetime1">
              <a:rPr lang="en-US" smtClean="0"/>
              <a:pPr>
                <a:defRPr/>
              </a:pPr>
              <a:t>3.08.16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804C-5215-43B7-9B0D-AE65D4AABD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67544" y="1052736"/>
            <a:ext cx="4028256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42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895AD673-4DBB-4EDB-B02C-D656B1C837CF}" type="datetime1">
              <a:rPr lang="en-US" smtClean="0"/>
              <a:pPr>
                <a:defRPr/>
              </a:pPr>
              <a:t>3.08.16</a:t>
            </a:fld>
            <a:endParaRPr lang="en-US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F77A-48FD-4F3F-B3DF-E500004BC14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7544" y="1124745"/>
            <a:ext cx="4029844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4029844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124745"/>
            <a:ext cx="4041775" cy="792088"/>
          </a:xfrm>
        </p:spPr>
        <p:txBody>
          <a:bodyPr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988840"/>
            <a:ext cx="4041775" cy="413732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014734F7-F551-4B72-824F-522A0D71A3C7}" type="datetime1">
              <a:rPr lang="en-US" smtClean="0"/>
              <a:pPr>
                <a:defRPr/>
              </a:pPr>
              <a:t>3.08.16</a:t>
            </a:fld>
            <a:endParaRPr lang="en-US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23018-7A38-44A9-9FAA-4207FB24EC1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975309E4-6EF1-4043-BAA5-FE6B4419B9C6}" type="datetime1">
              <a:rPr lang="en-US" smtClean="0"/>
              <a:pPr>
                <a:defRPr/>
              </a:pPr>
              <a:t>3.08.16</a:t>
            </a:fld>
            <a:endParaRPr lang="en-US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A2CCE-2805-4590-813D-491CAD10C30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F9AD7C0-8C53-44ED-8F01-012B65BF25F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:\Users\suuser\Documents\SUNUM\TANITIM\logo\sunum_ppt orne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8375"/>
            <a:ext cx="91503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-4495800" y="-1219200"/>
            <a:ext cx="76200" cy="460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43938" y="6492875"/>
            <a:ext cx="500062" cy="3651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01A939B-09AF-4C7B-9F76-EF4B2F2F221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4688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2 Resim" descr="Arka F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800" b="1">
                <a:solidFill>
                  <a:schemeClr val="accent2">
                    <a:lumMod val="50000"/>
                  </a:schemeClr>
                </a:solidFill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Futura Bk B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fld id="{F77148DF-968C-41A9-AA1F-B907B15995EB}" type="datetime1">
              <a:rPr lang="en-US"/>
              <a:pPr>
                <a:defRPr/>
              </a:pPr>
              <a:t>3.08.16</a:t>
            </a:fld>
            <a:endParaRPr lang="en-US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fld id="{6C0D0AA5-8DC1-405E-856B-302326E5F43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050041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0"/>
            <a:ext cx="7776864" cy="706090"/>
          </a:xfrm>
        </p:spPr>
        <p:txBody>
          <a:bodyPr>
            <a:normAutofit/>
          </a:bodyPr>
          <a:lstStyle>
            <a:lvl1pPr>
              <a:defRPr sz="3600" b="1">
                <a:latin typeface="Futura Bk BT" pitchFamily="34" charset="0"/>
              </a:defRPr>
            </a:lvl1pPr>
          </a:lstStyle>
          <a:p>
            <a:r>
              <a:rPr lang="tr-TR" noProof="0" smtClean="0"/>
              <a:t>Asıl başlık stili için tıklatın</a:t>
            </a:r>
            <a:endParaRPr lang="tr-TR" noProof="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14400" y="1052736"/>
            <a:ext cx="7715200" cy="5073427"/>
          </a:xfrm>
        </p:spPr>
        <p:txBody>
          <a:bodyPr>
            <a:normAutofit/>
          </a:bodyPr>
          <a:lstStyle>
            <a:lvl1pPr>
              <a:defRPr sz="3200">
                <a:latin typeface="Futura Bk BT" pitchFamily="34" charset="0"/>
              </a:defRPr>
            </a:lvl1pPr>
            <a:lvl2pPr>
              <a:defRPr sz="2800">
                <a:latin typeface="Futura Bk BT" pitchFamily="34" charset="0"/>
              </a:defRPr>
            </a:lvl2pPr>
            <a:lvl3pPr>
              <a:defRPr sz="2400">
                <a:latin typeface="Futura Bk BT" pitchFamily="34" charset="0"/>
              </a:defRPr>
            </a:lvl3pPr>
            <a:lvl4pPr>
              <a:defRPr sz="2000">
                <a:latin typeface="Futura Bk BT" pitchFamily="34" charset="0"/>
              </a:defRPr>
            </a:lvl4pPr>
            <a:lvl5pPr>
              <a:defRPr sz="2000">
                <a:latin typeface="Futura Bk BT" pitchFamily="34" charset="0"/>
              </a:defRPr>
            </a:lvl5pPr>
          </a:lstStyle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Futura Bk BT" pitchFamily="34" charset="0"/>
              </a:defRPr>
            </a:lvl1pPr>
          </a:lstStyle>
          <a:p>
            <a:pPr>
              <a:defRPr/>
            </a:pPr>
            <a:fld id="{9682E296-DF1C-43AF-A8BF-5AD09ECCACE6}" type="datetime1">
              <a:rPr lang="en-US"/>
              <a:pPr>
                <a:defRPr/>
              </a:pPr>
              <a:t>3.08.16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B804C-5215-43B7-9B0D-AE65D4AABDC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57520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jpe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8 Resim" descr="Arka Fon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 bwMode="auto">
          <a:xfrm>
            <a:off x="0" y="0"/>
            <a:ext cx="8147050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latin typeface="Times"/>
            </a:endParaRPr>
          </a:p>
        </p:txBody>
      </p:sp>
      <p:sp>
        <p:nvSpPr>
          <p:cNvPr id="1028" name="1 Başlık Yer Tutucusu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77771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9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714375" y="1052513"/>
            <a:ext cx="77152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fld id="{94413493-39DD-4A22-B405-E3428A5F87A6}" type="datetime1">
              <a:rPr lang="en-US" smtClean="0"/>
              <a:pPr>
                <a:defRPr/>
              </a:pPr>
              <a:t>3.08.16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fld id="{03C12C53-77E4-4FF1-B2F8-A9C092D050B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12 Grup"/>
          <p:cNvGrpSpPr>
            <a:grpSpLocks noChangeAspect="1"/>
          </p:cNvGrpSpPr>
          <p:nvPr/>
        </p:nvGrpSpPr>
        <p:grpSpPr bwMode="auto">
          <a:xfrm>
            <a:off x="8275638" y="44450"/>
            <a:ext cx="933450" cy="735013"/>
            <a:chOff x="-52904" y="96988"/>
            <a:chExt cx="971600" cy="765566"/>
          </a:xfrm>
        </p:grpSpPr>
        <p:pic>
          <p:nvPicPr>
            <p:cNvPr id="1036" name="4 İçerik Yer Tutucusu" descr="TUBITAK%20LOGO[1].bmp"/>
            <p:cNvPicPr preferRelativeResize="0">
              <a:picLocks noChangeAspect="1"/>
            </p:cNvPicPr>
            <p:nvPr userDrawn="1"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96988"/>
              <a:ext cx="617244" cy="636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1" name="14 Metin kutusu"/>
            <p:cNvSpPr txBox="1">
              <a:spLocks noChangeArrowheads="1"/>
            </p:cNvSpPr>
            <p:nvPr userDrawn="1"/>
          </p:nvSpPr>
          <p:spPr bwMode="auto">
            <a:xfrm>
              <a:off x="-52904" y="740196"/>
              <a:ext cx="971600" cy="1223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sz="800" b="1" smtClean="0">
                  <a:solidFill>
                    <a:srgbClr val="000000"/>
                  </a:solidFill>
                  <a:cs typeface="Arial" pitchFamily="34" charset="0"/>
                </a:rPr>
                <a:t>TÜBİTAK</a:t>
              </a:r>
              <a:endParaRPr lang="en-US" sz="800" b="1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3" name="22 Dikdörtgen"/>
          <p:cNvSpPr/>
          <p:nvPr/>
        </p:nvSpPr>
        <p:spPr bwMode="auto">
          <a:xfrm>
            <a:off x="8189913" y="0"/>
            <a:ext cx="36512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latin typeface="Times"/>
            </a:endParaRPr>
          </a:p>
        </p:txBody>
      </p:sp>
      <p:sp>
        <p:nvSpPr>
          <p:cNvPr id="17" name="16 Dikdörtgen"/>
          <p:cNvSpPr/>
          <p:nvPr/>
        </p:nvSpPr>
        <p:spPr bwMode="auto">
          <a:xfrm>
            <a:off x="8272463" y="0"/>
            <a:ext cx="36512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latin typeface="Time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4" r:id="rId1"/>
    <p:sldLayoutId id="2147484885" r:id="rId2"/>
    <p:sldLayoutId id="2147484886" r:id="rId3"/>
    <p:sldLayoutId id="2147484887" r:id="rId4"/>
    <p:sldLayoutId id="2147484888" r:id="rId5"/>
    <p:sldLayoutId id="2147484889" r:id="rId6"/>
    <p:sldLayoutId id="2147484896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Futura Bk B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18 Resim" descr="Arka Fon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Dikdörtgen"/>
          <p:cNvSpPr/>
          <p:nvPr/>
        </p:nvSpPr>
        <p:spPr bwMode="auto">
          <a:xfrm>
            <a:off x="0" y="0"/>
            <a:ext cx="8147050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latin typeface="Times"/>
            </a:endParaRPr>
          </a:p>
        </p:txBody>
      </p:sp>
      <p:sp>
        <p:nvSpPr>
          <p:cNvPr id="1028" name="1 Başlık Yer Tutucusu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77771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9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714375" y="1052513"/>
            <a:ext cx="771525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fld id="{AD79375A-E629-4A34-B7C4-5AC214928FE4}" type="datetime1">
              <a:rPr lang="en-US"/>
              <a:pPr>
                <a:defRPr/>
              </a:pPr>
              <a:t>3.08.16</a:t>
            </a:fld>
            <a:endParaRPr lang="en-US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r>
              <a:rPr lang="tr-TR"/>
              <a:t>Toplantı Adı, vb.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0000"/>
                </a:solidFill>
                <a:latin typeface="Futura Bk BT" pitchFamily="34" charset="0"/>
              </a:defRPr>
            </a:lvl1pPr>
          </a:lstStyle>
          <a:p>
            <a:pPr>
              <a:defRPr/>
            </a:pPr>
            <a:fld id="{03C12C53-77E4-4FF1-B2F8-A9C092D050B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12 Grup"/>
          <p:cNvGrpSpPr>
            <a:grpSpLocks noChangeAspect="1"/>
          </p:cNvGrpSpPr>
          <p:nvPr/>
        </p:nvGrpSpPr>
        <p:grpSpPr bwMode="auto">
          <a:xfrm>
            <a:off x="8275638" y="44450"/>
            <a:ext cx="933450" cy="735013"/>
            <a:chOff x="-52904" y="96988"/>
            <a:chExt cx="971600" cy="765566"/>
          </a:xfrm>
        </p:grpSpPr>
        <p:pic>
          <p:nvPicPr>
            <p:cNvPr id="1036" name="4 İçerik Yer Tutucusu" descr="TUBITAK%20LOGO[1].bmp"/>
            <p:cNvPicPr preferRelativeResize="0">
              <a:picLocks noChangeAspect="1"/>
            </p:cNvPicPr>
            <p:nvPr userDrawn="1"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504" y="96988"/>
              <a:ext cx="617244" cy="636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1" name="14 Metin kutusu"/>
            <p:cNvSpPr txBox="1">
              <a:spLocks noChangeArrowheads="1"/>
            </p:cNvSpPr>
            <p:nvPr userDrawn="1"/>
          </p:nvSpPr>
          <p:spPr bwMode="auto">
            <a:xfrm>
              <a:off x="-52904" y="740196"/>
              <a:ext cx="971600" cy="1223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tr-TR" sz="800" b="1" smtClean="0">
                  <a:solidFill>
                    <a:srgbClr val="000000"/>
                  </a:solidFill>
                  <a:cs typeface="Arial" pitchFamily="34" charset="0"/>
                </a:rPr>
                <a:t>TÜBİTAK</a:t>
              </a:r>
              <a:endParaRPr lang="en-US" sz="800" b="1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23" name="22 Dikdörtgen"/>
          <p:cNvSpPr/>
          <p:nvPr/>
        </p:nvSpPr>
        <p:spPr bwMode="auto">
          <a:xfrm>
            <a:off x="8189913" y="0"/>
            <a:ext cx="36512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latin typeface="Times"/>
            </a:endParaRPr>
          </a:p>
        </p:txBody>
      </p:sp>
      <p:sp>
        <p:nvSpPr>
          <p:cNvPr id="17" name="16 Dikdörtgen"/>
          <p:cNvSpPr/>
          <p:nvPr/>
        </p:nvSpPr>
        <p:spPr bwMode="auto">
          <a:xfrm>
            <a:off x="8272463" y="0"/>
            <a:ext cx="36512" cy="720725"/>
          </a:xfrm>
          <a:prstGeom prst="rect">
            <a:avLst/>
          </a:prstGeom>
          <a:gradFill>
            <a:gsLst>
              <a:gs pos="0">
                <a:schemeClr val="accent2">
                  <a:shade val="51000"/>
                  <a:satMod val="130000"/>
                </a:schemeClr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 sz="2400">
              <a:solidFill>
                <a:prstClr val="black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282039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  <p:sldLayoutId id="2147484892" r:id="rId2"/>
    <p:sldLayoutId id="2147484893" r:id="rId3"/>
    <p:sldLayoutId id="2147484894" r:id="rId4"/>
    <p:sldLayoutId id="214748489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Futura Bk BT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Futura Bk B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Futura Bk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hyperlink" Target="mailto:mersoz@selcuk.edu.tr" TargetMode="External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8.png"/><Relationship Id="rId6" Type="http://schemas.openxmlformats.org/officeDocument/2006/relationships/image" Target="../media/image5.png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gi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hyperlink" Target="http://www.fp7.org.tr/" TargetMode="External"/><Relationship Id="rId7" Type="http://schemas.openxmlformats.org/officeDocument/2006/relationships/hyperlink" Target="http://www.cost.esf.org/" TargetMode="External"/><Relationship Id="rId8" Type="http://schemas.openxmlformats.org/officeDocument/2006/relationships/hyperlink" Target="http://www.tubitak.gov.tr/home.do?sid=172" TargetMode="External"/><Relationship Id="rId9" Type="http://schemas.openxmlformats.org/officeDocument/2006/relationships/hyperlink" Target="http://ec.europa.eu/research/horizon2020/index_en.cfm" TargetMode="External"/><Relationship Id="rId10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40.jpe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42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4" Type="http://schemas.openxmlformats.org/officeDocument/2006/relationships/diagramLayout" Target="../diagrams/layout8.xml"/><Relationship Id="rId5" Type="http://schemas.openxmlformats.org/officeDocument/2006/relationships/diagramQuickStyle" Target="../diagrams/quickStyle8.xml"/><Relationship Id="rId6" Type="http://schemas.openxmlformats.org/officeDocument/2006/relationships/diagramColors" Target="../diagrams/colors8.xml"/><Relationship Id="rId7" Type="http://schemas.microsoft.com/office/2007/relationships/diagramDrawing" Target="../diagrams/drawing8.xml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961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74370" y="4373563"/>
            <a:ext cx="7906459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000" b="1" i="1" dirty="0" smtClean="0">
                <a:solidFill>
                  <a:schemeClr val="accent2"/>
                </a:solidFill>
              </a:rPr>
              <a:t>Selcuk University, Faculty of Science, Department of Chemistry</a:t>
            </a:r>
            <a:endParaRPr lang="tr-TR" sz="2000" b="1" i="1" dirty="0">
              <a:solidFill>
                <a:schemeClr val="accent2"/>
              </a:solidFill>
            </a:endParaRPr>
          </a:p>
          <a:p>
            <a:r>
              <a:rPr lang="tr-TR" sz="2000" b="1" i="1" dirty="0" smtClean="0">
                <a:solidFill>
                  <a:schemeClr val="accent2"/>
                </a:solidFill>
              </a:rPr>
              <a:t>Director of S.U. Advanced Technology Research  Center</a:t>
            </a:r>
          </a:p>
          <a:p>
            <a:r>
              <a:rPr lang="tr-TR" sz="2000" b="1" i="1" dirty="0" smtClean="0">
                <a:solidFill>
                  <a:schemeClr val="accent2"/>
                </a:solidFill>
              </a:rPr>
              <a:t>Konya, TURKEY</a:t>
            </a:r>
            <a:endParaRPr lang="tr-TR" sz="2000" b="1" i="1" dirty="0">
              <a:solidFill>
                <a:schemeClr val="accent2"/>
              </a:solidFill>
            </a:endParaRPr>
          </a:p>
          <a:p>
            <a:endParaRPr lang="tr-TR" b="1" i="1" dirty="0">
              <a:solidFill>
                <a:srgbClr val="CC0066"/>
              </a:solidFill>
            </a:endParaRPr>
          </a:p>
          <a:p>
            <a:r>
              <a:rPr lang="tr-TR" b="1" i="1" dirty="0" err="1" smtClean="0">
                <a:solidFill>
                  <a:srgbClr val="CC0066"/>
                </a:solidFill>
                <a:hlinkClick r:id="rId5"/>
              </a:rPr>
              <a:t>mersoz</a:t>
            </a:r>
            <a:r>
              <a:rPr lang="tr-TR" b="1" i="1" dirty="0" smtClean="0">
                <a:solidFill>
                  <a:srgbClr val="CC0066"/>
                </a:solidFill>
                <a:hlinkClick r:id="rId5"/>
              </a:rPr>
              <a:t>@</a:t>
            </a:r>
            <a:r>
              <a:rPr lang="tr-TR" b="1" i="1" dirty="0" err="1" smtClean="0">
                <a:solidFill>
                  <a:srgbClr val="CC0066"/>
                </a:solidFill>
                <a:hlinkClick r:id="rId5"/>
              </a:rPr>
              <a:t>selcuk</a:t>
            </a:r>
            <a:r>
              <a:rPr lang="tr-TR" b="1" i="1" dirty="0" smtClean="0">
                <a:solidFill>
                  <a:srgbClr val="CC0066"/>
                </a:solidFill>
                <a:hlinkClick r:id="rId5"/>
              </a:rPr>
              <a:t>.edu.tr</a:t>
            </a:r>
            <a:endParaRPr lang="tr-TR" b="1" i="1" dirty="0" smtClean="0">
              <a:solidFill>
                <a:srgbClr val="CC0066"/>
              </a:solidFill>
            </a:endParaRPr>
          </a:p>
          <a:p>
            <a:r>
              <a:rPr lang="tr-TR" b="1" i="1" dirty="0" err="1" smtClean="0">
                <a:solidFill>
                  <a:srgbClr val="CC0066"/>
                </a:solidFill>
              </a:rPr>
              <a:t>ersozm</a:t>
            </a:r>
            <a:r>
              <a:rPr lang="tr-TR" b="1" i="1" dirty="0" smtClean="0">
                <a:solidFill>
                  <a:srgbClr val="CC0066"/>
                </a:solidFill>
              </a:rPr>
              <a:t>@</a:t>
            </a:r>
            <a:r>
              <a:rPr lang="tr-TR" b="1" i="1" dirty="0" err="1" smtClean="0">
                <a:solidFill>
                  <a:srgbClr val="CC0066"/>
                </a:solidFill>
              </a:rPr>
              <a:t>gmail</a:t>
            </a:r>
            <a:r>
              <a:rPr lang="tr-TR" b="1" i="1" dirty="0" smtClean="0">
                <a:solidFill>
                  <a:srgbClr val="CC0066"/>
                </a:solidFill>
              </a:rPr>
              <a:t>.com</a:t>
            </a:r>
            <a:endParaRPr lang="tr-TR" b="1" i="1" dirty="0">
              <a:solidFill>
                <a:srgbClr val="CC0066"/>
              </a:solidFill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73074" y="1556792"/>
            <a:ext cx="81788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2020 Genel Bilgi ve Çağrılar</a:t>
            </a:r>
            <a:endParaRPr lang="tr-TR" sz="2800" b="1" dirty="0" smtClean="0">
              <a:solidFill>
                <a:srgbClr val="002060"/>
              </a:solidFill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684462" y="3651250"/>
            <a:ext cx="37560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tr-TR" sz="2400" b="1" dirty="0"/>
              <a:t>Prof. Dr. Mustafa ERSOZ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4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07640" y="1008112"/>
            <a:ext cx="8329674" cy="561975"/>
          </a:xfrm>
          <a:prstGeom prst="rect">
            <a:avLst/>
          </a:prstGeom>
        </p:spPr>
        <p:txBody>
          <a:bodyPr/>
          <a:lstStyle/>
          <a:p>
            <a:pPr lvl="0" defTabSz="457200" eaLnBrk="0" hangingPunct="0">
              <a:defRPr/>
            </a:pPr>
            <a:r>
              <a:rPr lang="en-US" sz="32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H2020 de </a:t>
            </a:r>
            <a:r>
              <a:rPr lang="en-US" sz="3200" b="1" dirty="0" err="1" smtClean="0">
                <a:solidFill>
                  <a:srgbClr val="3333CC"/>
                </a:solidFill>
                <a:ea typeface="+mj-ea"/>
                <a:cs typeface="Arial" pitchFamily="34" charset="0"/>
              </a:rPr>
              <a:t>Değer</a:t>
            </a:r>
            <a:r>
              <a:rPr lang="en-US" sz="32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ea typeface="+mj-ea"/>
                <a:cs typeface="Arial" pitchFamily="34" charset="0"/>
              </a:rPr>
              <a:t>Zincirleri</a:t>
            </a:r>
            <a:r>
              <a:rPr lang="en-US" sz="32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3" y="1844824"/>
            <a:ext cx="3309938" cy="487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9047" y="2564904"/>
            <a:ext cx="4927389" cy="410445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6210" y="-99392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7575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365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397" y="836712"/>
            <a:ext cx="9248558" cy="944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“</a:t>
            </a:r>
            <a:r>
              <a:rPr lang="en-US" sz="2800" b="1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Toplumsal</a:t>
            </a:r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Sorunlara</a:t>
            </a:r>
            <a:r>
              <a:rPr lang="en-US" sz="2800" b="1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Çözümler</a:t>
            </a:r>
            <a:r>
              <a:rPr lang="en-US" sz="2800" b="1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”  </a:t>
            </a:r>
            <a:r>
              <a:rPr lang="en-US" sz="2800" b="1" dirty="0" err="1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Mantığı</a:t>
            </a:r>
            <a:endParaRPr lang="tr-TR" sz="2800" b="1" dirty="0">
              <a:solidFill>
                <a:srgbClr val="3333C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650298" y="1939437"/>
            <a:ext cx="8229600" cy="452596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tr-TR" sz="2800" dirty="0">
                <a:solidFill>
                  <a:srgbClr val="222268"/>
                </a:solidFill>
                <a:latin typeface="Corbel" pitchFamily="34" charset="0"/>
              </a:rPr>
              <a:t>Toplumun ve vatandaşların kaygıları/AB politika hedefleri</a:t>
            </a:r>
          </a:p>
          <a:p>
            <a:endParaRPr lang="tr-TR" sz="2800" dirty="0">
              <a:solidFill>
                <a:srgbClr val="222268"/>
              </a:solidFill>
              <a:latin typeface="Corbel" pitchFamily="34" charset="0"/>
            </a:endParaRPr>
          </a:p>
          <a:p>
            <a:r>
              <a:rPr lang="tr-TR" sz="2800" dirty="0">
                <a:solidFill>
                  <a:srgbClr val="222268"/>
                </a:solidFill>
                <a:latin typeface="Corbel" pitchFamily="34" charset="0"/>
              </a:rPr>
              <a:t>Çığır açan buluşlar ancak çok disiplinli araştırmalardan doğabilir (sosyal ve beşeri bilimler dahil)</a:t>
            </a:r>
          </a:p>
          <a:p>
            <a:endParaRPr lang="tr-TR" sz="2800" dirty="0">
              <a:solidFill>
                <a:srgbClr val="222268"/>
              </a:solidFill>
              <a:latin typeface="Corbel" pitchFamily="34" charset="0"/>
            </a:endParaRPr>
          </a:p>
          <a:p>
            <a:r>
              <a:rPr lang="tr-TR" sz="2800" dirty="0">
                <a:solidFill>
                  <a:srgbClr val="222268"/>
                </a:solidFill>
                <a:latin typeface="Corbel" pitchFamily="34" charset="0"/>
              </a:rPr>
              <a:t>Sorunlara çözümler, araştırmadan pazara kadar tüm Ar-Ge ve yenilikçilik döngüsünü gerektirir</a:t>
            </a:r>
          </a:p>
          <a:p>
            <a:pPr lvl="1"/>
            <a:r>
              <a:rPr lang="tr-TR" sz="2400" dirty="0">
                <a:solidFill>
                  <a:srgbClr val="222268"/>
                </a:solidFill>
                <a:latin typeface="Corbel" pitchFamily="34" charset="0"/>
              </a:rPr>
              <a:t>Yenilikçi </a:t>
            </a:r>
            <a:r>
              <a:rPr lang="en-US" sz="2400" dirty="0" err="1" smtClean="0">
                <a:solidFill>
                  <a:srgbClr val="222268"/>
                </a:solidFill>
                <a:latin typeface="Corbel" pitchFamily="34" charset="0"/>
              </a:rPr>
              <a:t>ve</a:t>
            </a:r>
            <a:r>
              <a:rPr lang="en-US" sz="2400" dirty="0" smtClean="0">
                <a:solidFill>
                  <a:srgbClr val="222268"/>
                </a:solidFill>
                <a:latin typeface="Corbel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Corbel" pitchFamily="34" charset="0"/>
              </a:rPr>
              <a:t>katma</a:t>
            </a:r>
            <a:r>
              <a:rPr lang="en-US" sz="2400" dirty="0" smtClean="0">
                <a:solidFill>
                  <a:srgbClr val="222268"/>
                </a:solidFill>
                <a:latin typeface="Corbel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Corbel" pitchFamily="34" charset="0"/>
              </a:rPr>
              <a:t>değerli</a:t>
            </a:r>
            <a:r>
              <a:rPr lang="en-US" sz="2400" dirty="0" smtClean="0">
                <a:solidFill>
                  <a:srgbClr val="222268"/>
                </a:solidFill>
                <a:latin typeface="Corbel" pitchFamily="34" charset="0"/>
              </a:rPr>
              <a:t> </a:t>
            </a:r>
            <a:r>
              <a:rPr lang="tr-TR" sz="2400" dirty="0" smtClean="0">
                <a:solidFill>
                  <a:srgbClr val="222268"/>
                </a:solidFill>
                <a:latin typeface="Corbel" pitchFamily="34" charset="0"/>
              </a:rPr>
              <a:t>faaliyetlere </a:t>
            </a:r>
            <a:r>
              <a:rPr lang="tr-TR" sz="2400" dirty="0">
                <a:solidFill>
                  <a:srgbClr val="222268"/>
                </a:solidFill>
                <a:latin typeface="Corbel" pitchFamily="34" charset="0"/>
              </a:rPr>
              <a:t>vurgu (örn: </a:t>
            </a:r>
            <a:r>
              <a:rPr lang="tr-TR" sz="2400" b="1" dirty="0">
                <a:solidFill>
                  <a:srgbClr val="222268"/>
                </a:solidFill>
                <a:latin typeface="Corbel" pitchFamily="34" charset="0"/>
              </a:rPr>
              <a:t>pilot uygulamalar, </a:t>
            </a:r>
            <a:r>
              <a:rPr lang="tr-TR" sz="2400" b="1" dirty="0" smtClean="0">
                <a:solidFill>
                  <a:srgbClr val="222268"/>
                </a:solidFill>
                <a:latin typeface="Corbel" pitchFamily="34" charset="0"/>
              </a:rPr>
              <a:t>demo</a:t>
            </a:r>
            <a:r>
              <a:rPr lang="tr-TR" sz="2400" dirty="0" smtClean="0">
                <a:solidFill>
                  <a:srgbClr val="222268"/>
                </a:solidFill>
                <a:latin typeface="Corbel" pitchFamily="34" charset="0"/>
              </a:rPr>
              <a:t>vb..)</a:t>
            </a:r>
            <a:endParaRPr lang="tr-TR" sz="2400" dirty="0">
              <a:solidFill>
                <a:srgbClr val="222268"/>
              </a:solidFill>
              <a:latin typeface="Corbel" pitchFamily="34" charset="0"/>
            </a:endParaRPr>
          </a:p>
        </p:txBody>
      </p:sp>
      <p:sp>
        <p:nvSpPr>
          <p:cNvPr id="7" name="TextBox 65"/>
          <p:cNvSpPr txBox="1"/>
          <p:nvPr/>
        </p:nvSpPr>
        <p:spPr bwMode="auto">
          <a:xfrm rot="16200000" flipH="1">
            <a:off x="-2179171" y="3984912"/>
            <a:ext cx="4876802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schemeClr val="bg1"/>
                </a:solidFill>
                <a:latin typeface="Corbel" pitchFamily="34" charset="0"/>
              </a:rPr>
              <a:t>Toplumsal </a:t>
            </a:r>
            <a:r>
              <a:rPr lang="tr-TR" sz="2400" dirty="0" smtClean="0">
                <a:solidFill>
                  <a:schemeClr val="bg1"/>
                </a:solidFill>
                <a:latin typeface="Corbel" pitchFamily="34" charset="0"/>
              </a:rPr>
              <a:t>Sorunlara </a:t>
            </a:r>
            <a:r>
              <a:rPr lang="tr-TR" sz="2400" dirty="0">
                <a:solidFill>
                  <a:schemeClr val="bg1"/>
                </a:solidFill>
                <a:latin typeface="Corbel" pitchFamily="34" charset="0"/>
              </a:rPr>
              <a:t>Çözümler</a:t>
            </a:r>
            <a:endParaRPr lang="en-US" sz="2400" b="1" dirty="0">
              <a:solidFill>
                <a:schemeClr val="bg1"/>
              </a:solidFill>
              <a:latin typeface="Corbe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65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7302" y="648072"/>
            <a:ext cx="9252520" cy="561975"/>
          </a:xfrm>
          <a:prstGeom prst="rect">
            <a:avLst/>
          </a:prstGeom>
        </p:spPr>
        <p:txBody>
          <a:bodyPr/>
          <a:lstStyle/>
          <a:p>
            <a:pPr lvl="0" defTabSz="457200" eaLnBrk="0" hangingPunct="0">
              <a:defRPr/>
            </a:pPr>
            <a:r>
              <a:rPr lang="en-US" sz="2800" b="1" dirty="0" err="1" smtClean="0">
                <a:solidFill>
                  <a:srgbClr val="3333CC"/>
                </a:solidFill>
                <a:ea typeface="+mj-ea"/>
                <a:cs typeface="Arial" pitchFamily="34" charset="0"/>
              </a:rPr>
              <a:t>Temel</a:t>
            </a:r>
            <a:r>
              <a:rPr lang="en-US" sz="28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ea typeface="+mj-ea"/>
                <a:cs typeface="Arial" pitchFamily="34" charset="0"/>
              </a:rPr>
              <a:t>Teknolojiler</a:t>
            </a:r>
            <a:r>
              <a:rPr lang="en-US" sz="28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ea typeface="+mj-ea"/>
                <a:cs typeface="Arial" pitchFamily="34" charset="0"/>
              </a:rPr>
              <a:t>ve</a:t>
            </a:r>
            <a:r>
              <a:rPr lang="en-US" sz="28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ea typeface="+mj-ea"/>
                <a:cs typeface="Arial" pitchFamily="34" charset="0"/>
              </a:rPr>
              <a:t>Teknoloji</a:t>
            </a:r>
            <a:r>
              <a:rPr lang="en-US" sz="28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ea typeface="+mj-ea"/>
                <a:cs typeface="Arial" pitchFamily="34" charset="0"/>
              </a:rPr>
              <a:t>Hazırlık</a:t>
            </a:r>
            <a:r>
              <a:rPr lang="en-US" sz="28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3333CC"/>
                </a:solidFill>
                <a:ea typeface="+mj-ea"/>
                <a:cs typeface="Arial" pitchFamily="34" charset="0"/>
              </a:rPr>
              <a:t>Seviyeleri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8966" y="1210047"/>
            <a:ext cx="9505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a typeface="+mj-ea"/>
                <a:cs typeface="Arial" pitchFamily="34" charset="0"/>
              </a:rPr>
              <a:t>Key Enabling Technologies (KET</a:t>
            </a:r>
            <a:r>
              <a:rPr lang="en-US" sz="2400" b="1" dirty="0" smtClean="0">
                <a:solidFill>
                  <a:srgbClr val="00B050"/>
                </a:solidFill>
                <a:ea typeface="+mj-ea"/>
                <a:cs typeface="Arial" pitchFamily="34" charset="0"/>
              </a:rPr>
              <a:t>)</a:t>
            </a:r>
          </a:p>
          <a:p>
            <a:pPr algn="ctr"/>
            <a:r>
              <a:rPr lang="en-US" sz="2400" b="1" dirty="0" smtClean="0">
                <a:solidFill>
                  <a:srgbClr val="00B050"/>
                </a:solidFill>
                <a:ea typeface="+mj-ea"/>
                <a:cs typeface="Arial" pitchFamily="34" charset="0"/>
              </a:rPr>
              <a:t>Technology </a:t>
            </a:r>
            <a:r>
              <a:rPr lang="en-US" sz="2400" b="1" dirty="0">
                <a:solidFill>
                  <a:srgbClr val="00B050"/>
                </a:solidFill>
                <a:ea typeface="+mj-ea"/>
                <a:cs typeface="Arial" pitchFamily="34" charset="0"/>
              </a:rPr>
              <a:t>Readiness Levels  (TRLs)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35752" y="2204864"/>
            <a:ext cx="8507288" cy="381294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Çeşitli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KET’lerin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tümleştirilmesi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H2020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alıcı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unsuru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ayrılan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bütçelerin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%30’u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tümleştirme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projeleri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sosyal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uygulamalar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Sadece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bileşen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veya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teknoloji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değil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iki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KET’nin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katma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değerli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birleştirilmesi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Eylemler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arasında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TRL’de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(5-8) pilot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üretim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demo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projeleri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önemli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tutuyor</a:t>
            </a:r>
            <a:endParaRPr lang="en-US" sz="2400" dirty="0">
              <a:solidFill>
                <a:srgbClr val="2222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düşük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TRL’li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eylemler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değer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zinciri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içinde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yenileşimle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daha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yüksek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TRL’e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ulaşmak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amaçlıyor</a:t>
            </a:r>
            <a:endParaRPr lang="en-US" sz="2400" dirty="0" smtClean="0">
              <a:solidFill>
                <a:srgbClr val="2222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tekliflerinde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iş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planı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bölümünün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önemi</a:t>
            </a:r>
            <a:r>
              <a:rPr lang="en-US" sz="2400" dirty="0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2222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artıyor</a:t>
            </a:r>
            <a:endParaRPr lang="en-US" sz="2400" dirty="0">
              <a:solidFill>
                <a:srgbClr val="22226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1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27" y="988841"/>
            <a:ext cx="8827773" cy="585876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95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7632848" cy="55091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35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2861" b="23798"/>
          <a:stretch/>
        </p:blipFill>
        <p:spPr>
          <a:xfrm>
            <a:off x="722153" y="1776061"/>
            <a:ext cx="6986622" cy="50405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10518" r="3684" b="51354"/>
          <a:stretch/>
        </p:blipFill>
        <p:spPr bwMode="auto">
          <a:xfrm>
            <a:off x="0" y="3525351"/>
            <a:ext cx="907045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77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403648" y="25262"/>
            <a:ext cx="8329674" cy="561975"/>
          </a:xfrm>
          <a:prstGeom prst="rect">
            <a:avLst/>
          </a:prstGeom>
        </p:spPr>
        <p:txBody>
          <a:bodyPr/>
          <a:lstStyle/>
          <a:p>
            <a:pPr lvl="0" defTabSz="457200" eaLnBrk="0" hangingPunct="0">
              <a:defRPr/>
            </a:pPr>
            <a:r>
              <a:rPr lang="en-US" sz="2800" b="1" dirty="0" err="1" smtClean="0">
                <a:solidFill>
                  <a:srgbClr val="3333CC"/>
                </a:solidFill>
                <a:ea typeface="+mj-ea"/>
                <a:cs typeface="Arial" pitchFamily="34" charset="0"/>
              </a:rPr>
              <a:t>Araştırma</a:t>
            </a:r>
            <a:r>
              <a:rPr lang="en-US" sz="28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3333CC"/>
                </a:solidFill>
                <a:ea typeface="+mj-ea"/>
                <a:cs typeface="Arial" pitchFamily="34" charset="0"/>
              </a:rPr>
              <a:t>Projeleri</a:t>
            </a:r>
            <a:r>
              <a:rPr lang="en-US" sz="28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79512" y="739155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Research and Innovation Action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Uygulamalı</a:t>
            </a:r>
            <a:r>
              <a:rPr lang="en-US" sz="20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araştırma</a:t>
            </a:r>
            <a:r>
              <a:rPr lang="en-US" sz="20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ve</a:t>
            </a:r>
            <a:r>
              <a:rPr lang="en-US" sz="20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yenilik</a:t>
            </a:r>
            <a:r>
              <a:rPr lang="en-US" sz="20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TRL 3-5 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%100 </a:t>
            </a:r>
            <a:r>
              <a:rPr lang="en-US" sz="20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fonlama</a:t>
            </a:r>
            <a:endParaRPr lang="en-US" sz="2000" dirty="0" smtClean="0">
              <a:solidFill>
                <a:srgbClr val="3333CC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n-US" sz="2000" dirty="0" smtClean="0">
              <a:solidFill>
                <a:srgbClr val="3333CC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Innovation Action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Odaklı</a:t>
            </a:r>
            <a:r>
              <a:rPr lang="en-US" sz="20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uygulama</a:t>
            </a:r>
            <a:r>
              <a:rPr lang="en-US" sz="20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ve</a:t>
            </a:r>
            <a:r>
              <a:rPr lang="en-US" sz="20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katma</a:t>
            </a:r>
            <a:r>
              <a:rPr lang="en-US" sz="20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değer</a:t>
            </a:r>
            <a:r>
              <a:rPr lang="en-US" sz="20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en-US" sz="20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prototip</a:t>
            </a:r>
            <a:r>
              <a:rPr lang="en-US" sz="20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TRL 4-6 (7)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0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%100 </a:t>
            </a:r>
            <a:r>
              <a:rPr lang="en-US" sz="20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fonlama</a:t>
            </a:r>
            <a:endParaRPr lang="en-US" sz="2000" dirty="0">
              <a:solidFill>
                <a:srgbClr val="3333CC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2400" dirty="0">
              <a:solidFill>
                <a:srgbClr val="3333C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10518" r="3684" b="51354"/>
          <a:stretch/>
        </p:blipFill>
        <p:spPr bwMode="auto">
          <a:xfrm>
            <a:off x="179512" y="4669713"/>
            <a:ext cx="8352928" cy="218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7784" y="4276294"/>
            <a:ext cx="637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254061"/>
                </a:solidFill>
              </a:rPr>
              <a:t>RIA </a:t>
            </a:r>
            <a:endParaRPr lang="tr-TR" b="1" dirty="0">
              <a:solidFill>
                <a:srgbClr val="25406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4020705"/>
            <a:ext cx="47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IA </a:t>
            </a:r>
            <a:endParaRPr lang="tr-TR" b="1" dirty="0">
              <a:solidFill>
                <a:srgbClr val="00B05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379336" y="4662410"/>
            <a:ext cx="2109029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65523" y="4472636"/>
            <a:ext cx="2448272" cy="368"/>
          </a:xfrm>
          <a:prstGeom prst="straightConnector1">
            <a:avLst/>
          </a:prstGeom>
          <a:ln w="5715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12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187624" y="256553"/>
            <a:ext cx="8329674" cy="561975"/>
          </a:xfrm>
          <a:prstGeom prst="rect">
            <a:avLst/>
          </a:prstGeom>
        </p:spPr>
        <p:txBody>
          <a:bodyPr/>
          <a:lstStyle/>
          <a:p>
            <a:pPr lvl="0" defTabSz="457200" eaLnBrk="0" hangingPunct="0">
              <a:defRPr/>
            </a:pPr>
            <a:r>
              <a:rPr lang="en-US" sz="28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Demo </a:t>
            </a:r>
            <a:r>
              <a:rPr lang="en-US" sz="2800" b="1" dirty="0" err="1" smtClean="0">
                <a:solidFill>
                  <a:srgbClr val="3333CC"/>
                </a:solidFill>
                <a:ea typeface="+mj-ea"/>
                <a:cs typeface="Arial" pitchFamily="34" charset="0"/>
              </a:rPr>
              <a:t>ve</a:t>
            </a:r>
            <a:r>
              <a:rPr lang="en-US" sz="28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 Pilot </a:t>
            </a:r>
            <a:r>
              <a:rPr lang="en-US" sz="2800" b="1" dirty="0" err="1" smtClean="0">
                <a:solidFill>
                  <a:srgbClr val="3333CC"/>
                </a:solidFill>
                <a:ea typeface="+mj-ea"/>
                <a:cs typeface="Arial" pitchFamily="34" charset="0"/>
              </a:rPr>
              <a:t>Projeleri</a:t>
            </a:r>
            <a:r>
              <a:rPr lang="en-US" sz="28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59873" y="980728"/>
            <a:ext cx="8856984" cy="396044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b="1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Demonstration </a:t>
            </a:r>
            <a:r>
              <a:rPr lang="en-US" sz="2200" b="1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or </a:t>
            </a:r>
            <a:r>
              <a:rPr lang="en-US" sz="2200" b="1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pilot </a:t>
            </a:r>
            <a:r>
              <a:rPr lang="en-US" sz="2200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aims to validate the technical and economic viability of a new or improved technology, product, process, service or solution in an operational 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environment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Büyük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ölçekli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araştırma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ve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demo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projeleri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ve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pazara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hazırlık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etkinlikleri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H2020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nin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en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önemli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bileşeni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Doğrudan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masrafların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70%’i 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kadar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fonlama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en-US" sz="2200" dirty="0">
              <a:solidFill>
                <a:srgbClr val="3333CC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Demo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projeleri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çağrılarda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açık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olarak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belirtiliyor</a:t>
            </a:r>
            <a:r>
              <a:rPr lang="en-US" sz="2200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endParaRPr lang="en-US" sz="2200" dirty="0">
              <a:solidFill>
                <a:srgbClr val="3333CC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600" dirty="0" smtClean="0">
                <a:solidFill>
                  <a:srgbClr val="222268"/>
                </a:solidFill>
                <a:latin typeface="Arial" pitchFamily="34" charset="0"/>
                <a:ea typeface="+mj-ea"/>
                <a:cs typeface="Arial" pitchFamily="34" charset="0"/>
              </a:rPr>
              <a:t>Each </a:t>
            </a:r>
            <a:r>
              <a:rPr lang="en-GB" sz="1600" dirty="0">
                <a:solidFill>
                  <a:srgbClr val="222268"/>
                </a:solidFill>
                <a:latin typeface="Arial" pitchFamily="34" charset="0"/>
                <a:ea typeface="+mj-ea"/>
                <a:cs typeface="Arial" pitchFamily="34" charset="0"/>
              </a:rPr>
              <a:t>action should build a dedicated 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innovation value chain </a:t>
            </a:r>
            <a:r>
              <a:rPr lang="en-GB" sz="1600" dirty="0">
                <a:solidFill>
                  <a:srgbClr val="222268"/>
                </a:solidFill>
                <a:latin typeface="Arial" pitchFamily="34" charset="0"/>
                <a:ea typeface="+mj-ea"/>
                <a:cs typeface="Arial" pitchFamily="34" charset="0"/>
              </a:rPr>
              <a:t>(preferably covering the full value chain). Proposals should contain </a:t>
            </a:r>
            <a:r>
              <a:rPr lang="en-US" sz="16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prototype development and demonstration</a:t>
            </a:r>
            <a:r>
              <a:rPr lang="en-US" sz="1600" b="1" dirty="0">
                <a:solidFill>
                  <a:srgbClr val="222268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222268"/>
                </a:solidFill>
                <a:latin typeface="Arial" pitchFamily="34" charset="0"/>
                <a:ea typeface="+mj-ea"/>
                <a:cs typeface="Arial" pitchFamily="34" charset="0"/>
              </a:rPr>
              <a:t>and may include 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small scale pilot manufacturing</a:t>
            </a:r>
            <a:r>
              <a:rPr lang="en-GB" sz="1600" dirty="0">
                <a:solidFill>
                  <a:srgbClr val="222268"/>
                </a:solidFill>
                <a:latin typeface="Arial" pitchFamily="34" charset="0"/>
                <a:ea typeface="+mj-ea"/>
                <a:cs typeface="Arial" pitchFamily="34" charset="0"/>
              </a:rPr>
              <a:t>. </a:t>
            </a:r>
            <a:r>
              <a:rPr lang="en-GB" sz="1600" b="1" dirty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End-of-life/disposal and recyclability </a:t>
            </a:r>
            <a:r>
              <a:rPr lang="en-GB" sz="1600" dirty="0">
                <a:solidFill>
                  <a:srgbClr val="222268"/>
                </a:solidFill>
                <a:latin typeface="Arial" pitchFamily="34" charset="0"/>
                <a:ea typeface="+mj-ea"/>
                <a:cs typeface="Arial" pitchFamily="34" charset="0"/>
              </a:rPr>
              <a:t>issues should also be addressed</a:t>
            </a:r>
            <a:r>
              <a:rPr lang="en-GB" sz="1600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  <a:endParaRPr lang="en-US" sz="1600" dirty="0">
              <a:solidFill>
                <a:srgbClr val="3333C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" t="10518" r="3684" b="51354"/>
          <a:stretch/>
        </p:blipFill>
        <p:spPr bwMode="auto">
          <a:xfrm>
            <a:off x="179512" y="4669713"/>
            <a:ext cx="8352928" cy="218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3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115616" y="6896"/>
            <a:ext cx="7777162" cy="706438"/>
          </a:xfrm>
        </p:spPr>
        <p:txBody>
          <a:bodyPr/>
          <a:lstStyle/>
          <a:p>
            <a:r>
              <a:rPr lang="en-GB" sz="2400" dirty="0" smtClean="0">
                <a:solidFill>
                  <a:srgbClr val="0070C0"/>
                </a:solidFill>
                <a:latin typeface="Corbel" pitchFamily="34" charset="0"/>
              </a:rPr>
              <a:t> </a:t>
            </a:r>
            <a:r>
              <a:rPr lang="tr-TR" sz="2400" dirty="0" smtClean="0">
                <a:solidFill>
                  <a:srgbClr val="0070C0"/>
                </a:solidFill>
                <a:latin typeface="Corbel" pitchFamily="34" charset="0"/>
              </a:rPr>
              <a:t>«Bilimsel Mükemmeliyet»</a:t>
            </a:r>
            <a:endParaRPr lang="en-GB" sz="2400" dirty="0" smtClean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001713" y="1087438"/>
            <a:ext cx="7805737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1600" kern="0" dirty="0">
                <a:solidFill>
                  <a:srgbClr val="3399FF"/>
                </a:solidFill>
                <a:latin typeface="Calibri"/>
              </a:rPr>
              <a:t>	</a:t>
            </a:r>
            <a:endParaRPr lang="en-GB" sz="2000" kern="0" dirty="0">
              <a:solidFill>
                <a:prstClr val="black"/>
              </a:solidFill>
              <a:latin typeface="Calibri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n-GB" sz="2000" kern="0" dirty="0">
                <a:solidFill>
                  <a:srgbClr val="3399FF"/>
                </a:solidFill>
                <a:latin typeface="Calibri"/>
              </a:rPr>
              <a:t>	</a:t>
            </a:r>
            <a:endParaRPr lang="en-GB" sz="2400" kern="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18</a:t>
            </a:fld>
            <a:endParaRPr lang="tr-T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748582"/>
              </p:ext>
            </p:extLst>
          </p:nvPr>
        </p:nvGraphicFramePr>
        <p:xfrm>
          <a:off x="762000" y="915988"/>
          <a:ext cx="7131050" cy="52292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34779"/>
                <a:gridCol w="1696271"/>
              </a:tblGrid>
              <a:tr h="988620">
                <a:tc>
                  <a:txBody>
                    <a:bodyPr/>
                    <a:lstStyle/>
                    <a:p>
                      <a:r>
                        <a:rPr lang="tr-TR" sz="2400" baseline="0" dirty="0" smtClean="0"/>
                        <a:t>Programın Toplam Bütçesi</a:t>
                      </a:r>
                      <a:r>
                        <a:rPr lang="en-GB" sz="2400" baseline="0" dirty="0" smtClean="0"/>
                        <a:t> (</a:t>
                      </a:r>
                      <a:r>
                        <a:rPr lang="tr-TR" sz="2400" baseline="0" dirty="0" smtClean="0"/>
                        <a:t>milyar </a:t>
                      </a:r>
                      <a:r>
                        <a:rPr lang="en-GB" sz="2400" baseline="0" dirty="0" smtClean="0"/>
                        <a:t>€)</a:t>
                      </a:r>
                      <a:endParaRPr lang="en-GB" sz="2400" dirty="0" smtClean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84418" marR="8441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22,53</a:t>
                      </a:r>
                      <a:endParaRPr lang="en-US" sz="2000" dirty="0">
                        <a:solidFill>
                          <a:schemeClr val="tx1"/>
                        </a:solidFill>
                        <a:latin typeface="Corbel" pitchFamily="34" charset="0"/>
                      </a:endParaRPr>
                    </a:p>
                  </a:txBody>
                  <a:tcPr marL="84418" marR="84418" marT="45717" marB="45717" anchor="ctr"/>
                </a:tc>
              </a:tr>
              <a:tr h="1005871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Avrupa Araştırma</a:t>
                      </a:r>
                      <a:r>
                        <a:rPr lang="tr-TR" sz="2000" b="1" baseline="0" dirty="0" smtClean="0"/>
                        <a:t> Konseyi (ERC)</a:t>
                      </a:r>
                      <a:r>
                        <a:rPr lang="en-GB" sz="2000" b="1" dirty="0" smtClean="0"/>
                        <a:t>: </a:t>
                      </a:r>
                    </a:p>
                    <a:p>
                      <a:r>
                        <a:rPr lang="en-GB" sz="2000" dirty="0" smtClean="0"/>
                        <a:t>‘</a:t>
                      </a:r>
                      <a:r>
                        <a:rPr lang="tr-TR" sz="2000" dirty="0" smtClean="0"/>
                        <a:t>En iyi Bireysel</a:t>
                      </a:r>
                      <a:r>
                        <a:rPr lang="tr-TR" sz="2000" baseline="0" dirty="0" smtClean="0"/>
                        <a:t> takımlar tarafından yürütülen öncül araştırma’</a:t>
                      </a:r>
                      <a:endParaRPr lang="en-US" sz="2000" dirty="0">
                        <a:latin typeface="Corbel" pitchFamily="34" charset="0"/>
                      </a:endParaRPr>
                    </a:p>
                  </a:txBody>
                  <a:tcPr marL="84418" marR="84418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 smtClean="0"/>
                    </a:p>
                    <a:p>
                      <a:pPr algn="ctr"/>
                      <a:r>
                        <a:rPr lang="tr-TR" sz="2000" dirty="0" smtClean="0"/>
                        <a:t>12,07</a:t>
                      </a:r>
                      <a:endParaRPr lang="en-US" sz="2000" dirty="0">
                        <a:latin typeface="Corbel" pitchFamily="34" charset="0"/>
                      </a:endParaRPr>
                    </a:p>
                  </a:txBody>
                  <a:tcPr marL="84418" marR="84418" marT="45717" marB="45717" anchor="ctr"/>
                </a:tc>
              </a:tr>
              <a:tr h="1123057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Yeni ve Gelişen Teknolojiler</a:t>
                      </a:r>
                      <a:r>
                        <a:rPr lang="en-GB" sz="2000" b="1" dirty="0" smtClean="0"/>
                        <a:t>:</a:t>
                      </a:r>
                    </a:p>
                    <a:p>
                      <a:r>
                        <a:rPr lang="en-GB" sz="2000" dirty="0" smtClean="0"/>
                        <a:t>‘</a:t>
                      </a:r>
                      <a:r>
                        <a:rPr lang="tr-TR" sz="2000" dirty="0" smtClean="0"/>
                        <a:t>Farklı</a:t>
                      </a:r>
                      <a:r>
                        <a:rPr lang="tr-TR" sz="2000" baseline="0" dirty="0" smtClean="0"/>
                        <a:t> yenilik alanları oluşturmak için araştırmada işbirliği’</a:t>
                      </a:r>
                      <a:endParaRPr lang="en-US" sz="2000" b="0" dirty="0">
                        <a:latin typeface="Corbel" pitchFamily="34" charset="0"/>
                      </a:endParaRPr>
                    </a:p>
                  </a:txBody>
                  <a:tcPr marL="84418" marR="8441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 </a:t>
                      </a:r>
                      <a:r>
                        <a:rPr lang="tr-TR" sz="2000" dirty="0" smtClean="0"/>
                        <a:t>2,49</a:t>
                      </a:r>
                      <a:endParaRPr lang="en-GB" sz="2000" dirty="0" smtClean="0"/>
                    </a:p>
                  </a:txBody>
                  <a:tcPr marL="84418" marR="84418" marT="45717" marB="45717" anchor="ctr"/>
                </a:tc>
              </a:tr>
              <a:tr h="98862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Marie Curie </a:t>
                      </a:r>
                      <a:r>
                        <a:rPr lang="tr-TR" sz="2000" b="1" dirty="0" smtClean="0"/>
                        <a:t>Faaliyetleri</a:t>
                      </a:r>
                      <a:r>
                        <a:rPr lang="en-GB" sz="2000" b="1" dirty="0" smtClean="0"/>
                        <a:t>:</a:t>
                      </a:r>
                    </a:p>
                    <a:p>
                      <a:r>
                        <a:rPr lang="en-GB" sz="2000" dirty="0" smtClean="0"/>
                        <a:t>‘</a:t>
                      </a:r>
                      <a:r>
                        <a:rPr lang="tr-TR" sz="2000" dirty="0" smtClean="0"/>
                        <a:t>Eğitim ve kariyer geliştirme</a:t>
                      </a:r>
                      <a:r>
                        <a:rPr lang="tr-TR" sz="2000" baseline="0" dirty="0" smtClean="0"/>
                        <a:t> fırsatları’</a:t>
                      </a:r>
                      <a:endParaRPr lang="en-US" sz="2000" b="0" dirty="0">
                        <a:latin typeface="Corbel" pitchFamily="34" charset="0"/>
                      </a:endParaRPr>
                    </a:p>
                  </a:txBody>
                  <a:tcPr marL="84418" marR="84418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 smtClean="0"/>
                    </a:p>
                    <a:p>
                      <a:pPr algn="ctr"/>
                      <a:r>
                        <a:rPr lang="tr-TR" sz="2000" dirty="0" smtClean="0"/>
                        <a:t>5,68</a:t>
                      </a:r>
                      <a:endParaRPr lang="en-US" sz="2000" dirty="0">
                        <a:latin typeface="Corbel" pitchFamily="34" charset="0"/>
                      </a:endParaRPr>
                    </a:p>
                  </a:txBody>
                  <a:tcPr marL="84418" marR="84418" marT="45717" marB="45717" anchor="ctr"/>
                </a:tc>
              </a:tr>
              <a:tr h="1123057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Araştırma</a:t>
                      </a:r>
                      <a:r>
                        <a:rPr lang="tr-TR" sz="2000" b="1" baseline="0" dirty="0" smtClean="0"/>
                        <a:t> Altyapıları (</a:t>
                      </a:r>
                      <a:r>
                        <a:rPr lang="en-GB" sz="2000" b="1" dirty="0" smtClean="0"/>
                        <a:t>e-</a:t>
                      </a:r>
                      <a:r>
                        <a:rPr lang="tr-TR" sz="2000" b="1" dirty="0" smtClean="0"/>
                        <a:t>altyapılar</a:t>
                      </a:r>
                      <a:r>
                        <a:rPr lang="tr-TR" sz="2000" b="1" baseline="0" dirty="0" smtClean="0"/>
                        <a:t> dahil</a:t>
                      </a:r>
                      <a:r>
                        <a:rPr lang="en-GB" sz="2000" b="1" dirty="0" smtClean="0"/>
                        <a:t>):</a:t>
                      </a:r>
                    </a:p>
                    <a:p>
                      <a:r>
                        <a:rPr lang="en-GB" sz="2000" dirty="0" smtClean="0"/>
                        <a:t>‘</a:t>
                      </a:r>
                      <a:r>
                        <a:rPr lang="tr-TR" sz="2000" dirty="0" smtClean="0"/>
                        <a:t>Birinci</a:t>
                      </a:r>
                      <a:r>
                        <a:rPr lang="tr-TR" sz="2000" baseline="0" dirty="0" smtClean="0"/>
                        <a:t> kalite imkanlara erişim’</a:t>
                      </a:r>
                      <a:endParaRPr lang="en-US" sz="2000" b="0" dirty="0">
                        <a:latin typeface="Corbel" pitchFamily="34" charset="0"/>
                      </a:endParaRPr>
                    </a:p>
                  </a:txBody>
                  <a:tcPr marL="84418" marR="84418" marT="45717" marB="45717" anchor="ctr"/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 smtClean="0"/>
                    </a:p>
                    <a:p>
                      <a:pPr algn="ctr"/>
                      <a:r>
                        <a:rPr lang="tr-TR" sz="2000" dirty="0" smtClean="0"/>
                        <a:t>2,29</a:t>
                      </a:r>
                    </a:p>
                  </a:txBody>
                  <a:tcPr marL="84418" marR="84418" marT="45717" marB="45717" anchor="ctr"/>
                </a:tc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9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395" y="0"/>
            <a:ext cx="7776864" cy="706090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rgbClr val="0070C0"/>
                </a:solidFill>
                <a:latin typeface="Corbel" pitchFamily="34" charset="0"/>
              </a:rPr>
              <a:t>Marie </a:t>
            </a:r>
            <a:r>
              <a:rPr lang="tr-TR" sz="2800" dirty="0" err="1">
                <a:solidFill>
                  <a:srgbClr val="0070C0"/>
                </a:solidFill>
                <a:latin typeface="Corbel" pitchFamily="34" charset="0"/>
              </a:rPr>
              <a:t>Skłodowska</a:t>
            </a:r>
            <a:r>
              <a:rPr lang="tr-TR" sz="2800" dirty="0">
                <a:solidFill>
                  <a:srgbClr val="0070C0"/>
                </a:solidFill>
                <a:latin typeface="Corbel" pitchFamily="34" charset="0"/>
              </a:rPr>
              <a:t> </a:t>
            </a:r>
            <a:r>
              <a:rPr lang="tr-TR" sz="2800" dirty="0" smtClean="0">
                <a:solidFill>
                  <a:srgbClr val="0070C0"/>
                </a:solidFill>
                <a:latin typeface="Corbel" pitchFamily="34" charset="0"/>
              </a:rPr>
              <a:t>Programı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552" y="980728"/>
            <a:ext cx="2212177" cy="54726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9792" y="1052736"/>
            <a:ext cx="6444208" cy="703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1800" y="2132856"/>
            <a:ext cx="4968552" cy="5531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1800" y="3140968"/>
            <a:ext cx="6192688" cy="6374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71800" y="4149080"/>
            <a:ext cx="5975648" cy="11593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43808" y="5589240"/>
            <a:ext cx="3816424" cy="6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576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931" y="-5360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854" y="44386"/>
            <a:ext cx="748029" cy="662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02" y="103614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138"/>
            <a:ext cx="9236201" cy="689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044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7136" y="58613"/>
            <a:ext cx="7776864" cy="70609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Bilgi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 ve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İletişim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Teknolojileri</a:t>
            </a:r>
            <a:r>
              <a:rPr lang="en-US" sz="2800" dirty="0" smtClean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rbel" pitchFamily="34" charset="0"/>
              </a:rPr>
              <a:t> (ICT) </a:t>
            </a:r>
            <a:endParaRPr lang="en-US" sz="2800" dirty="0"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20</a:t>
            </a:fld>
            <a:endParaRPr lang="tr-TR"/>
          </a:p>
        </p:txBody>
      </p:sp>
      <p:sp>
        <p:nvSpPr>
          <p:cNvPr id="63" name="TextBox 65"/>
          <p:cNvSpPr txBox="1"/>
          <p:nvPr/>
        </p:nvSpPr>
        <p:spPr bwMode="auto">
          <a:xfrm rot="16200000" flipH="1">
            <a:off x="-2822513" y="3587218"/>
            <a:ext cx="6106694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prstClr val="white"/>
                </a:solidFill>
                <a:latin typeface="Corbel" pitchFamily="34" charset="0"/>
              </a:rPr>
              <a:t>Endüstriyel Liderlik ve Rekabetçilik</a:t>
            </a:r>
            <a:endParaRPr lang="en-US" sz="2400" b="1" dirty="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64" name="Metin kutusu 9"/>
          <p:cNvSpPr txBox="1"/>
          <p:nvPr/>
        </p:nvSpPr>
        <p:spPr>
          <a:xfrm>
            <a:off x="467544" y="764704"/>
            <a:ext cx="7848000" cy="369332"/>
          </a:xfrm>
          <a:prstGeom prst="rect">
            <a:avLst/>
          </a:prstGeom>
          <a:solidFill>
            <a:schemeClr val="accent3">
              <a:alpha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prstClr val="white"/>
                </a:solidFill>
                <a:latin typeface="Corbel" pitchFamily="34" charset="0"/>
              </a:rPr>
              <a:t>2016-2017 yıllarında çağrıya çıkacak konular</a:t>
            </a:r>
            <a:endParaRPr lang="tr-TR" b="1" dirty="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69" name="68 Dikdörtgen"/>
          <p:cNvSpPr/>
          <p:nvPr/>
        </p:nvSpPr>
        <p:spPr>
          <a:xfrm>
            <a:off x="467544" y="1124745"/>
            <a:ext cx="784887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Yeni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Nesil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Bileşenler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ve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Sistemler</a:t>
            </a:r>
            <a:endParaRPr lang="tr-TR" sz="2400" dirty="0" smtClean="0">
              <a:solidFill>
                <a:prstClr val="black"/>
              </a:solidFill>
              <a:latin typeface="Corbel"/>
              <a:cs typeface="Corbel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İleri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tr-TR" sz="2400" dirty="0" smtClean="0">
                <a:solidFill>
                  <a:prstClr val="black"/>
                </a:solidFill>
                <a:latin typeface="Corbel"/>
                <a:cs typeface="Corbel"/>
              </a:rPr>
              <a:t>ve Bulut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Hesaplama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tr-TR" sz="2400" dirty="0" smtClean="0">
                <a:solidFill>
                  <a:prstClr val="black"/>
                </a:solidFill>
                <a:latin typeface="Corbel"/>
                <a:cs typeface="Corbel"/>
              </a:rPr>
              <a:t>(Programlama)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Geleceğin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İnterneti</a:t>
            </a:r>
            <a:r>
              <a:rPr lang="tr-TR" sz="2400" dirty="0" smtClean="0">
                <a:solidFill>
                  <a:prstClr val="black"/>
                </a:solidFill>
                <a:latin typeface="Corbel"/>
                <a:cs typeface="Corbel"/>
              </a:rPr>
              <a:t> (5G)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İçerik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Teknolojileri ve Bilgi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Yönetimi</a:t>
            </a:r>
            <a:r>
              <a:rPr lang="tr-TR" sz="2400" dirty="0" smtClean="0">
                <a:solidFill>
                  <a:prstClr val="black"/>
                </a:solidFill>
                <a:latin typeface="Corbel"/>
                <a:cs typeface="Corbel"/>
              </a:rPr>
              <a:t> (</a:t>
            </a:r>
            <a:r>
              <a:rPr lang="tr-TR" sz="2400" dirty="0" err="1" smtClean="0">
                <a:solidFill>
                  <a:prstClr val="black"/>
                </a:solidFill>
                <a:latin typeface="Corbel"/>
                <a:cs typeface="Corbel"/>
              </a:rPr>
              <a:t>Big</a:t>
            </a:r>
            <a:r>
              <a:rPr lang="tr-TR" sz="2400" dirty="0" smtClean="0">
                <a:solidFill>
                  <a:prstClr val="black"/>
                </a:solidFill>
                <a:latin typeface="Corbel"/>
                <a:cs typeface="Corbel"/>
              </a:rPr>
              <a:t> DATA)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Robot</a:t>
            </a:r>
            <a:r>
              <a:rPr lang="tr-TR" sz="2400" dirty="0" err="1" smtClean="0">
                <a:solidFill>
                  <a:prstClr val="black"/>
                </a:solidFill>
                <a:latin typeface="Corbel"/>
                <a:cs typeface="Corbel"/>
              </a:rPr>
              <a:t>ik</a:t>
            </a:r>
            <a:r>
              <a:rPr lang="tr-TR" sz="2400" dirty="0" smtClean="0">
                <a:solidFill>
                  <a:prstClr val="black"/>
                </a:solidFill>
                <a:latin typeface="Corbel"/>
                <a:cs typeface="Corbel"/>
              </a:rPr>
              <a:t> ve Otonom Sistemler</a:t>
            </a:r>
          </a:p>
          <a:p>
            <a:pPr marL="355600" indent="-3556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Mikro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ve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Nano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Elektronik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Teknolojileri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ve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Fotonik</a:t>
            </a:r>
            <a:endParaRPr lang="tr-TR" sz="2400" dirty="0" smtClean="0">
              <a:solidFill>
                <a:prstClr val="black"/>
              </a:solidFill>
              <a:latin typeface="Corbel"/>
              <a:cs typeface="Corbel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İmalat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Teknolojileri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Geleceğin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Fabrikaları</a:t>
            </a:r>
            <a:endParaRPr lang="tr-TR" sz="2400" dirty="0" smtClean="0">
              <a:solidFill>
                <a:prstClr val="black"/>
              </a:solidFill>
              <a:latin typeface="Corbel"/>
              <a:cs typeface="Corbel"/>
            </a:endParaRPr>
          </a:p>
          <a:p>
            <a:pPr marL="355600" indent="-355600">
              <a:buFont typeface="Arial" pitchFamily="34" charset="0"/>
              <a:buChar char="•"/>
            </a:pP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Yatay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aksiyonlar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tr-TR" sz="2400" dirty="0" smtClean="0">
                <a:solidFill>
                  <a:prstClr val="black"/>
                </a:solidFill>
                <a:latin typeface="Corbel"/>
                <a:cs typeface="Corbel"/>
              </a:rPr>
              <a:t>: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Açık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Yenilik,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Nesnelerin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Interneti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Siber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Güvenlik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,</a:t>
            </a:r>
            <a:endParaRPr lang="tr-TR" sz="2400" dirty="0" smtClean="0">
              <a:solidFill>
                <a:prstClr val="black"/>
              </a:solidFill>
              <a:latin typeface="Corbel"/>
              <a:cs typeface="Corbel"/>
            </a:endParaRPr>
          </a:p>
          <a:p>
            <a:pPr marL="355600" indent="-355600"/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Bilgi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Güvenliği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İnsan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Odaklı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Dijital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Çağ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,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Uluslararası</a:t>
            </a:r>
            <a:r>
              <a:rPr lang="en-US" sz="2400" dirty="0" smtClean="0">
                <a:solidFill>
                  <a:prstClr val="black"/>
                </a:solidFill>
                <a:latin typeface="Corbel"/>
                <a:cs typeface="Corbel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Corbel"/>
                <a:cs typeface="Corbel"/>
              </a:rPr>
              <a:t>İşbirliği</a:t>
            </a:r>
            <a:endParaRPr lang="tr-TR" sz="2400" dirty="0" smtClean="0">
              <a:solidFill>
                <a:prstClr val="black"/>
              </a:solidFill>
              <a:latin typeface="Corbel"/>
              <a:cs typeface="Corbel"/>
            </a:endParaRPr>
          </a:p>
          <a:p>
            <a:pPr marL="355600" indent="-355600">
              <a:buFont typeface="Arial" panose="020B0604020202020204" pitchFamily="34" charset="0"/>
              <a:buChar char="•"/>
            </a:pPr>
            <a:r>
              <a:rPr lang="tr-TR" sz="2400" dirty="0" smtClean="0">
                <a:solidFill>
                  <a:prstClr val="black"/>
                </a:solidFill>
                <a:latin typeface="Corbel"/>
                <a:cs typeface="Corbel"/>
              </a:rPr>
              <a:t>Japonya, Brezilya ve Güney Kore Çağrıları</a:t>
            </a:r>
          </a:p>
          <a:p>
            <a:pPr marL="355600" indent="-355600"/>
            <a:endParaRPr lang="tr-TR" dirty="0" smtClean="0">
              <a:solidFill>
                <a:prstClr val="black"/>
              </a:solidFill>
              <a:latin typeface="Corbel"/>
              <a:cs typeface="Corbel"/>
            </a:endParaRPr>
          </a:p>
          <a:p>
            <a:pPr marL="355600" indent="-355600"/>
            <a:endParaRPr lang="en-US" dirty="0" smtClean="0"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rbel"/>
              <a:cs typeface="Corbel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5"/>
          <p:cNvSpPr txBox="1"/>
          <p:nvPr/>
        </p:nvSpPr>
        <p:spPr bwMode="auto">
          <a:xfrm rot="16200000" flipH="1">
            <a:off x="-2822513" y="3587218"/>
            <a:ext cx="6106694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400" dirty="0">
                <a:solidFill>
                  <a:prstClr val="white"/>
                </a:solidFill>
                <a:latin typeface="Corbel" pitchFamily="34" charset="0"/>
              </a:rPr>
              <a:t>Endüstriyel Liderlik ve Rekabetçilik</a:t>
            </a:r>
            <a:endParaRPr lang="en-US" sz="2400" b="1" dirty="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9444" y="16835"/>
            <a:ext cx="7776864" cy="706090"/>
          </a:xfrm>
        </p:spPr>
        <p:txBody>
          <a:bodyPr>
            <a:noAutofit/>
          </a:bodyPr>
          <a:lstStyle/>
          <a:p>
            <a:r>
              <a:rPr lang="tr-TR" sz="2400" dirty="0" err="1" smtClean="0">
                <a:solidFill>
                  <a:srgbClr val="0070C0"/>
                </a:solidFill>
                <a:latin typeface="Corbel" pitchFamily="34" charset="0"/>
              </a:rPr>
              <a:t>Nanoteknoloji</a:t>
            </a:r>
            <a:r>
              <a:rPr lang="tr-TR" sz="2400" dirty="0" smtClean="0">
                <a:solidFill>
                  <a:srgbClr val="0070C0"/>
                </a:solidFill>
                <a:latin typeface="Corbel" pitchFamily="34" charset="0"/>
              </a:rPr>
              <a:t>, İleri Malzemeler , </a:t>
            </a:r>
            <a:r>
              <a:rPr lang="tr-TR" sz="2400" dirty="0" err="1" smtClean="0">
                <a:solidFill>
                  <a:srgbClr val="0070C0"/>
                </a:solidFill>
                <a:latin typeface="Corbel" pitchFamily="34" charset="0"/>
              </a:rPr>
              <a:t>Biyoteknoloji</a:t>
            </a:r>
            <a:r>
              <a:rPr lang="tr-TR" sz="2400" dirty="0" smtClean="0">
                <a:solidFill>
                  <a:srgbClr val="0070C0"/>
                </a:solidFill>
                <a:latin typeface="Corbel" pitchFamily="34" charset="0"/>
              </a:rPr>
              <a:t>-İleri İmalat ve İşleme Teknolojileri (NMBP)</a:t>
            </a:r>
            <a:endParaRPr lang="tr-TR" sz="2400" dirty="0">
              <a:solidFill>
                <a:srgbClr val="0070C0"/>
              </a:solidFill>
              <a:latin typeface="Corbel" pitchFamily="34" charset="0"/>
            </a:endParaRPr>
          </a:p>
        </p:txBody>
      </p:sp>
      <p:grpSp>
        <p:nvGrpSpPr>
          <p:cNvPr id="4" name="Grup 3"/>
          <p:cNvGrpSpPr/>
          <p:nvPr/>
        </p:nvGrpSpPr>
        <p:grpSpPr>
          <a:xfrm>
            <a:off x="369564" y="1170025"/>
            <a:ext cx="8630492" cy="3570208"/>
            <a:chOff x="1259631" y="2969657"/>
            <a:chExt cx="8630492" cy="3570208"/>
          </a:xfrm>
        </p:grpSpPr>
        <p:grpSp>
          <p:nvGrpSpPr>
            <p:cNvPr id="5" name="Grup 2"/>
            <p:cNvGrpSpPr/>
            <p:nvPr/>
          </p:nvGrpSpPr>
          <p:grpSpPr>
            <a:xfrm>
              <a:off x="1259631" y="2969657"/>
              <a:ext cx="8245767" cy="3570208"/>
              <a:chOff x="1360790" y="4960487"/>
              <a:chExt cx="8245767" cy="3570208"/>
            </a:xfrm>
          </p:grpSpPr>
          <p:sp>
            <p:nvSpPr>
              <p:cNvPr id="7" name="Metin kutusu 6"/>
              <p:cNvSpPr txBox="1"/>
              <p:nvPr/>
            </p:nvSpPr>
            <p:spPr>
              <a:xfrm>
                <a:off x="5680507" y="5464543"/>
                <a:ext cx="3859604" cy="15696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285750" indent="-285750" fontAlgn="ctr">
                  <a:buFont typeface="Arial" pitchFamily="34" charset="0"/>
                  <a:buChar char="•"/>
                </a:pPr>
                <a:endParaRPr lang="tr-TR" sz="1600" b="1" dirty="0" smtClean="0">
                  <a:solidFill>
                    <a:srgbClr val="7030A0"/>
                  </a:solidFill>
                  <a:latin typeface="Corbel" pitchFamily="34" charset="0"/>
                </a:endParaRPr>
              </a:p>
              <a:p>
                <a:pPr marL="285750" indent="-285750" fontAlgn="ctr">
                  <a:buFont typeface="Arial" pitchFamily="34" charset="0"/>
                  <a:buChar char="•"/>
                </a:pPr>
                <a:endParaRPr lang="tr-TR" sz="1600" b="1" dirty="0" smtClean="0">
                  <a:solidFill>
                    <a:srgbClr val="7030A0"/>
                  </a:solidFill>
                  <a:latin typeface="Corbel" pitchFamily="34" charset="0"/>
                </a:endParaRPr>
              </a:p>
              <a:p>
                <a:pPr marL="285750" indent="-285750" fontAlgn="ctr">
                  <a:buFont typeface="Arial" pitchFamily="34" charset="0"/>
                  <a:buChar char="•"/>
                </a:pPr>
                <a:endParaRPr lang="tr-TR" sz="1600" b="1" dirty="0" smtClean="0">
                  <a:solidFill>
                    <a:srgbClr val="7030A0"/>
                  </a:solidFill>
                  <a:latin typeface="Corbel" pitchFamily="34" charset="0"/>
                </a:endParaRPr>
              </a:p>
              <a:p>
                <a:pPr marL="285750" indent="-285750" fontAlgn="ctr">
                  <a:buFont typeface="Arial" pitchFamily="34" charset="0"/>
                  <a:buChar char="•"/>
                </a:pPr>
                <a:endParaRPr lang="tr-TR" sz="1600" b="1" dirty="0" smtClean="0">
                  <a:solidFill>
                    <a:srgbClr val="7030A0"/>
                  </a:solidFill>
                  <a:latin typeface="Corbel" pitchFamily="34" charset="0"/>
                </a:endParaRPr>
              </a:p>
              <a:p>
                <a:pPr marL="285750" indent="-285750" fontAlgn="ctr">
                  <a:buFont typeface="Arial" pitchFamily="34" charset="0"/>
                  <a:buChar char="•"/>
                </a:pPr>
                <a:endParaRPr lang="tr-TR" sz="1600" b="1" dirty="0" smtClean="0">
                  <a:solidFill>
                    <a:srgbClr val="7030A0"/>
                  </a:solidFill>
                  <a:latin typeface="Corbel" pitchFamily="34" charset="0"/>
                </a:endParaRPr>
              </a:p>
              <a:p>
                <a:pPr marL="285750" indent="-285750" fontAlgn="ctr">
                  <a:buFont typeface="Arial" pitchFamily="34" charset="0"/>
                  <a:buChar char="•"/>
                </a:pPr>
                <a:endParaRPr lang="tr-TR" sz="1600" b="1" dirty="0" smtClean="0">
                  <a:solidFill>
                    <a:srgbClr val="7030A0"/>
                  </a:solidFill>
                  <a:latin typeface="Corbel" pitchFamily="34" charset="0"/>
                </a:endParaRPr>
              </a:p>
            </p:txBody>
          </p:sp>
          <p:sp>
            <p:nvSpPr>
              <p:cNvPr id="8" name="Dikdörtgen 7"/>
              <p:cNvSpPr/>
              <p:nvPr/>
            </p:nvSpPr>
            <p:spPr>
              <a:xfrm>
                <a:off x="1360790" y="4960487"/>
                <a:ext cx="8245767" cy="357020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285750" indent="-285750" fontAlgn="ctr">
                  <a:buFont typeface="Arial" pitchFamily="34" charset="0"/>
                  <a:buChar char="•"/>
                </a:pPr>
                <a:r>
                  <a:rPr lang="tr-TR" sz="2400" dirty="0" err="1" smtClean="0">
                    <a:solidFill>
                      <a:prstClr val="black"/>
                    </a:solidFill>
                    <a:latin typeface="Corbel" pitchFamily="34" charset="0"/>
                  </a:rPr>
                  <a:t>Nanoteknolojik</a:t>
                </a:r>
                <a:r>
                  <a:rPr lang="tr-TR" sz="2400" dirty="0" smtClean="0">
                    <a:solidFill>
                      <a:prstClr val="black"/>
                    </a:solidFill>
                    <a:latin typeface="Corbel" pitchFamily="34" charset="0"/>
                  </a:rPr>
                  <a:t> Sentez ve Kataliz</a:t>
                </a:r>
              </a:p>
              <a:p>
                <a:pPr marL="285750" indent="-285750" fontAlgn="ctr">
                  <a:buFont typeface="Arial" pitchFamily="34" charset="0"/>
                  <a:buChar char="•"/>
                </a:pPr>
                <a:r>
                  <a:rPr lang="tr-TR" sz="2400" dirty="0" smtClean="0">
                    <a:solidFill>
                      <a:prstClr val="black"/>
                    </a:solidFill>
                    <a:latin typeface="Corbel" pitchFamily="34" charset="0"/>
                  </a:rPr>
                  <a:t>Endüstriyel </a:t>
                </a:r>
                <a:r>
                  <a:rPr lang="tr-TR" sz="2400" dirty="0" err="1" smtClean="0">
                    <a:solidFill>
                      <a:prstClr val="black"/>
                    </a:solidFill>
                    <a:latin typeface="Corbel" pitchFamily="34" charset="0"/>
                  </a:rPr>
                  <a:t>Nanoteknoloji</a:t>
                </a:r>
                <a:endParaRPr lang="tr-TR" sz="2400" dirty="0" smtClean="0">
                  <a:solidFill>
                    <a:prstClr val="black"/>
                  </a:solidFill>
                  <a:latin typeface="Corbel" pitchFamily="34" charset="0"/>
                </a:endParaRPr>
              </a:p>
              <a:p>
                <a:pPr marL="285750" lvl="1" indent="-285750" fontAlgn="ctr">
                  <a:buFont typeface="Arial" pitchFamily="34" charset="0"/>
                  <a:buChar char="•"/>
                </a:pPr>
                <a:r>
                  <a:rPr lang="tr-TR" sz="2400" dirty="0" smtClean="0">
                    <a:solidFill>
                      <a:prstClr val="black"/>
                    </a:solidFill>
                    <a:latin typeface="Corbel" pitchFamily="34" charset="0"/>
                  </a:rPr>
                  <a:t>Geleceğin Fabrikaları (PPP)</a:t>
                </a:r>
              </a:p>
              <a:p>
                <a:pPr marL="285750" indent="-285750" fontAlgn="ctr">
                  <a:buFont typeface="Arial" pitchFamily="34" charset="0"/>
                  <a:buChar char="•"/>
                </a:pPr>
                <a:r>
                  <a:rPr lang="tr-TR" sz="2400" dirty="0" smtClean="0">
                    <a:solidFill>
                      <a:prstClr val="black"/>
                    </a:solidFill>
                    <a:latin typeface="Corbel" pitchFamily="34" charset="0"/>
                  </a:rPr>
                  <a:t>Enerji Verimli Binalar (PPP)</a:t>
                </a:r>
              </a:p>
              <a:p>
                <a:pPr marL="285750" lvl="1" indent="-285750" fontAlgn="ctr">
                  <a:buFont typeface="Arial" pitchFamily="34" charset="0"/>
                  <a:buChar char="•"/>
                </a:pPr>
                <a:r>
                  <a:rPr lang="tr-TR" sz="2400" dirty="0" smtClean="0">
                    <a:solidFill>
                      <a:prstClr val="black"/>
                    </a:solidFill>
                    <a:latin typeface="Corbel" pitchFamily="34" charset="0"/>
                  </a:rPr>
                  <a:t>Biyoteknoloji, </a:t>
                </a:r>
                <a:r>
                  <a:rPr lang="tr-TR" sz="2400" dirty="0" err="1" smtClean="0">
                    <a:solidFill>
                      <a:prstClr val="black"/>
                    </a:solidFill>
                    <a:latin typeface="Corbel" pitchFamily="34" charset="0"/>
                  </a:rPr>
                  <a:t>Nanotıp</a:t>
                </a:r>
                <a:r>
                  <a:rPr lang="tr-TR" sz="2400" dirty="0" smtClean="0">
                    <a:solidFill>
                      <a:prstClr val="black"/>
                    </a:solidFill>
                    <a:latin typeface="Corbel" pitchFamily="34" charset="0"/>
                  </a:rPr>
                  <a:t> ve Biyomalzemeler</a:t>
                </a:r>
              </a:p>
              <a:p>
                <a:pPr marL="285750" lvl="1" indent="-285750" fontAlgn="ctr">
                  <a:buFont typeface="Arial" pitchFamily="34" charset="0"/>
                  <a:buChar char="•"/>
                </a:pPr>
                <a:r>
                  <a:rPr lang="tr-TR" sz="2400" dirty="0" smtClean="0">
                    <a:solidFill>
                      <a:prstClr val="black"/>
                    </a:solidFill>
                    <a:latin typeface="Corbel" pitchFamily="34" charset="0"/>
                  </a:rPr>
                  <a:t>Sürdürülebilir İşlem Endüstrileri ve Kaynak Etkinliği (PPP)</a:t>
                </a:r>
              </a:p>
              <a:p>
                <a:pPr indent="273050" fontAlgn="ctr">
                  <a:buFont typeface="Arial" pitchFamily="34" charset="0"/>
                  <a:buChar char="•"/>
                </a:pPr>
                <a:r>
                  <a:rPr lang="tr-TR" sz="2400" dirty="0" smtClean="0">
                    <a:solidFill>
                      <a:prstClr val="black"/>
                    </a:solidFill>
                    <a:latin typeface="Corbel" pitchFamily="34" charset="0"/>
                  </a:rPr>
                  <a:t>Enerji uygulamaları için </a:t>
                </a:r>
                <a:r>
                  <a:rPr lang="tr-TR" sz="2400" dirty="0" err="1" smtClean="0">
                    <a:solidFill>
                      <a:prstClr val="black"/>
                    </a:solidFill>
                    <a:latin typeface="Corbel" pitchFamily="34" charset="0"/>
                  </a:rPr>
                  <a:t>Nanomalzemeler</a:t>
                </a:r>
                <a:endParaRPr lang="tr-TR" sz="2400" dirty="0" smtClean="0">
                  <a:solidFill>
                    <a:prstClr val="black"/>
                  </a:solidFill>
                  <a:latin typeface="Corbel" pitchFamily="34" charset="0"/>
                </a:endParaRPr>
              </a:p>
              <a:p>
                <a:pPr marL="0" lvl="1" indent="273050" fontAlgn="ctr">
                  <a:buFont typeface="Arial" pitchFamily="34" charset="0"/>
                  <a:buChar char="•"/>
                </a:pPr>
                <a:r>
                  <a:rPr lang="tr-TR" sz="2400" dirty="0" smtClean="0">
                    <a:solidFill>
                      <a:prstClr val="black"/>
                    </a:solidFill>
                    <a:latin typeface="Corbel" pitchFamily="34" charset="0"/>
                  </a:rPr>
                  <a:t>Sürdürülebilir </a:t>
                </a:r>
                <a:r>
                  <a:rPr lang="tr-TR" sz="2400" dirty="0" err="1" smtClean="0">
                    <a:solidFill>
                      <a:prstClr val="black"/>
                    </a:solidFill>
                    <a:latin typeface="Corbel" pitchFamily="34" charset="0"/>
                  </a:rPr>
                  <a:t>Nanomalzemeler</a:t>
                </a:r>
                <a:r>
                  <a:rPr lang="tr-TR" sz="2400" dirty="0" smtClean="0">
                    <a:solidFill>
                      <a:prstClr val="black"/>
                    </a:solidFill>
                    <a:latin typeface="Corbel" pitchFamily="34" charset="0"/>
                  </a:rPr>
                  <a:t>, </a:t>
                </a:r>
                <a:r>
                  <a:rPr lang="en-US" sz="2400" dirty="0">
                    <a:solidFill>
                      <a:prstClr val="black"/>
                    </a:solidFill>
                    <a:latin typeface="Corbel" pitchFamily="34" charset="0"/>
                  </a:rPr>
                  <a:t>Nano</a:t>
                </a:r>
                <a:r>
                  <a:rPr lang="tr-TR" sz="2400" dirty="0">
                    <a:solidFill>
                      <a:prstClr val="black"/>
                    </a:solidFill>
                    <a:latin typeface="Corbel" pitchFamily="34" charset="0"/>
                  </a:rPr>
                  <a:t>güvenli</a:t>
                </a:r>
                <a:r>
                  <a:rPr lang="tr-TR" dirty="0">
                    <a:solidFill>
                      <a:prstClr val="black"/>
                    </a:solidFill>
                    <a:latin typeface="Corbel" pitchFamily="34" charset="0"/>
                  </a:rPr>
                  <a:t>k</a:t>
                </a:r>
              </a:p>
              <a:p>
                <a:pPr marL="0" lvl="1" indent="273050" fontAlgn="ctr">
                  <a:buFont typeface="Arial" pitchFamily="34" charset="0"/>
                  <a:buChar char="•"/>
                </a:pPr>
                <a:endParaRPr lang="tr-TR" dirty="0" smtClean="0">
                  <a:solidFill>
                    <a:prstClr val="black"/>
                  </a:solidFill>
                  <a:latin typeface="Corbel" pitchFamily="34" charset="0"/>
                </a:endParaRPr>
              </a:p>
              <a:p>
                <a:pPr marL="742950" lvl="1" indent="-285750" fontAlgn="ctr"/>
                <a:endParaRPr lang="tr-TR" sz="1600" b="1" dirty="0" smtClean="0">
                  <a:solidFill>
                    <a:srgbClr val="7030A0"/>
                  </a:solidFill>
                  <a:latin typeface="Corbel" pitchFamily="34" charset="0"/>
                </a:endParaRPr>
              </a:p>
            </p:txBody>
          </p:sp>
        </p:grpSp>
        <p:pic>
          <p:nvPicPr>
            <p:cNvPr id="31" name="Picture 4" descr="http://www.idatix.com/wp-content/uploads/2011/07/sustainability-300x25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2237">
              <a:off x="8305947" y="3441351"/>
              <a:ext cx="1584176" cy="142672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nanoparticles-blue-man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69" r="3530" b="13152"/>
            <a:stretch/>
          </p:blipFill>
          <p:spPr bwMode="auto">
            <a:xfrm rot="21362766">
              <a:off x="6876255" y="2969657"/>
              <a:ext cx="1685207" cy="12913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Metin kutusu 9"/>
          <p:cNvSpPr txBox="1"/>
          <p:nvPr/>
        </p:nvSpPr>
        <p:spPr>
          <a:xfrm>
            <a:off x="359968" y="762409"/>
            <a:ext cx="7848000" cy="369332"/>
          </a:xfrm>
          <a:prstGeom prst="rect">
            <a:avLst/>
          </a:prstGeom>
          <a:solidFill>
            <a:schemeClr val="accent3">
              <a:alpha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prstClr val="white"/>
                </a:solidFill>
                <a:latin typeface="Corbel" pitchFamily="34" charset="0"/>
              </a:rPr>
              <a:t>2017 yıllarında çağrıya çıkacak konular</a:t>
            </a:r>
            <a:endParaRPr lang="tr-TR" b="1" dirty="0">
              <a:solidFill>
                <a:prstClr val="white"/>
              </a:solidFill>
              <a:latin typeface="Corbel" pitchFamily="34" charset="0"/>
            </a:endParaRPr>
          </a:p>
        </p:txBody>
      </p:sp>
      <p:sp>
        <p:nvSpPr>
          <p:cNvPr id="22" name="Metin kutusu 9"/>
          <p:cNvSpPr txBox="1"/>
          <p:nvPr/>
        </p:nvSpPr>
        <p:spPr>
          <a:xfrm>
            <a:off x="179512" y="4869160"/>
            <a:ext cx="7848872" cy="369332"/>
          </a:xfrm>
          <a:prstGeom prst="rect">
            <a:avLst/>
          </a:prstGeom>
          <a:solidFill>
            <a:schemeClr val="accent3">
              <a:alpha val="50000"/>
            </a:schemeClr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prstClr val="white"/>
                </a:solidFill>
                <a:latin typeface="Corbel" pitchFamily="34" charset="0"/>
              </a:rPr>
              <a:t>Çağrı künyesi</a:t>
            </a:r>
            <a:endParaRPr lang="tr-TR" b="1" dirty="0">
              <a:solidFill>
                <a:prstClr val="white"/>
              </a:solidFill>
              <a:latin typeface="Corbe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482729"/>
              </p:ext>
            </p:extLst>
          </p:nvPr>
        </p:nvGraphicFramePr>
        <p:xfrm>
          <a:off x="827584" y="5233479"/>
          <a:ext cx="8077987" cy="147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7628"/>
                <a:gridCol w="1548820"/>
                <a:gridCol w="1739196"/>
                <a:gridCol w="2282343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NMBP 2017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Açılış Tarihi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Kapanış Tarihi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2. Aşama</a:t>
                      </a:r>
                      <a:endParaRPr lang="tr-TR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tr-TR" dirty="0" smtClean="0"/>
                        <a:t>NMBP (2 Aşamalı)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10 Mayıs 2016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baseline="0" dirty="0" smtClean="0"/>
                        <a:t>27 Ekim 2016</a:t>
                      </a:r>
                      <a:r>
                        <a:rPr lang="tr-TR" dirty="0" smtClean="0"/>
                        <a:t> 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4 Mayıs 2017</a:t>
                      </a:r>
                      <a:endParaRPr lang="tr-TR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tr-TR" dirty="0" smtClean="0"/>
                        <a:t>NMBP (Tek Aşamalı)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20</a:t>
                      </a:r>
                      <a:r>
                        <a:rPr lang="tr-TR" baseline="0" dirty="0" smtClean="0"/>
                        <a:t> Eylül </a:t>
                      </a:r>
                      <a:r>
                        <a:rPr lang="tr-TR" dirty="0" smtClean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19 Ocak 2017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FoF,</a:t>
                      </a:r>
                      <a:r>
                        <a:rPr lang="tr-TR" baseline="0" dirty="0" smtClean="0"/>
                        <a:t> EeB, SPIRE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20</a:t>
                      </a:r>
                      <a:r>
                        <a:rPr lang="tr-TR" baseline="0" dirty="0" smtClean="0"/>
                        <a:t> Eylül </a:t>
                      </a:r>
                      <a:r>
                        <a:rPr lang="tr-TR" dirty="0" smtClean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dirty="0" smtClean="0"/>
                        <a:t>19 Ocak 2017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4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0"/>
            <a:ext cx="7776864" cy="706090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0070C0"/>
                </a:solidFill>
                <a:latin typeface="Corbel" pitchFamily="34" charset="0"/>
              </a:rPr>
              <a:t>Toplumsal Sorunlara </a:t>
            </a:r>
            <a:r>
              <a:rPr lang="tr-TR" sz="2400" dirty="0">
                <a:solidFill>
                  <a:srgbClr val="0070C0"/>
                </a:solidFill>
                <a:latin typeface="Corbel" pitchFamily="34" charset="0"/>
              </a:rPr>
              <a:t>Çözümler</a:t>
            </a: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B804C-5215-43B7-9B0D-AE65D4AABDCB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143444"/>
              </p:ext>
            </p:extLst>
          </p:nvPr>
        </p:nvGraphicFramePr>
        <p:xfrm>
          <a:off x="539552" y="995457"/>
          <a:ext cx="7848872" cy="5316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4133"/>
                <a:gridCol w="1884739"/>
              </a:tblGrid>
              <a:tr h="564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latin typeface="Corbel" pitchFamily="34" charset="0"/>
                        </a:rPr>
                        <a:t>Programın</a:t>
                      </a:r>
                      <a:r>
                        <a:rPr lang="tr-TR" sz="2400" baseline="0" dirty="0" smtClean="0">
                          <a:latin typeface="Corbel" pitchFamily="34" charset="0"/>
                        </a:rPr>
                        <a:t> Toplam Bütçesi (milyar €)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27,36</a:t>
                      </a:r>
                      <a:r>
                        <a:rPr lang="tr-TR" sz="2400" b="1" baseline="0" dirty="0" smtClean="0"/>
                        <a:t> </a:t>
                      </a:r>
                      <a:endParaRPr lang="tr-TR" sz="2400" b="1" dirty="0"/>
                    </a:p>
                  </a:txBody>
                  <a:tcPr/>
                </a:tc>
              </a:tr>
              <a:tr h="564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Sağlık, demografik  değişim ve refah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6,89</a:t>
                      </a:r>
                      <a:endParaRPr lang="tr-TR" b="1" dirty="0"/>
                    </a:p>
                  </a:txBody>
                  <a:tcPr/>
                </a:tc>
              </a:tr>
              <a:tr h="806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Gıda Güvenliği, sürdürülebilir tarım, deniz ve denizcilik araştırmaları ve </a:t>
                      </a:r>
                      <a:r>
                        <a:rPr kumimoji="0" lang="tr-TR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biyo</a:t>
                      </a:r>
                      <a:r>
                        <a:rPr kumimoji="0" lang="tr-T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-ekonomi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3,55</a:t>
                      </a:r>
                    </a:p>
                  </a:txBody>
                  <a:tcPr/>
                </a:tc>
              </a:tr>
              <a:tr h="564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Güvenli, temiz ve verimli enerji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5,47</a:t>
                      </a:r>
                      <a:endParaRPr lang="tr-TR" b="1" dirty="0"/>
                    </a:p>
                  </a:txBody>
                  <a:tcPr/>
                </a:tc>
              </a:tr>
              <a:tr h="5644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Akıllı, yeşil ve entegre ulaştırma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5,84</a:t>
                      </a:r>
                      <a:endParaRPr lang="tr-TR" b="1" dirty="0"/>
                    </a:p>
                  </a:txBody>
                  <a:tcPr/>
                </a:tc>
              </a:tr>
              <a:tr h="806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İklim değişikliği, çevre, kaynak verimliliği ve ham maddeler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2,84</a:t>
                      </a:r>
                      <a:endParaRPr lang="tr-TR" b="1" dirty="0"/>
                    </a:p>
                  </a:txBody>
                  <a:tcPr/>
                </a:tc>
              </a:tr>
              <a:tr h="806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r-T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Değişen Dünya’da Avrupa - Kapsayıcı, yenilikçi ve yansıtıcı toplumlar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1,21</a:t>
                      </a:r>
                      <a:endParaRPr lang="tr-TR" b="1" dirty="0"/>
                    </a:p>
                  </a:txBody>
                  <a:tcPr/>
                </a:tc>
              </a:tr>
              <a:tr h="492971">
                <a:tc>
                  <a:txBody>
                    <a:bodyPr/>
                    <a:lstStyle/>
                    <a:p>
                      <a:r>
                        <a:rPr lang="tr-TR" dirty="0" smtClean="0"/>
                        <a:t>Güvenli Toplumlar - </a:t>
                      </a:r>
                      <a:r>
                        <a:rPr lang="tr-TR" dirty="0" smtClean="0">
                          <a:latin typeface="Corbel" pitchFamily="34" charset="0"/>
                        </a:rPr>
                        <a:t>Avrupa ve Vatandaşlarının Güvenliğinin ve Bağımsızlığının Korunması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b="1" dirty="0" smtClean="0"/>
                    </a:p>
                    <a:p>
                      <a:pPr algn="ctr"/>
                      <a:r>
                        <a:rPr lang="tr-TR" b="1" dirty="0" smtClean="0"/>
                        <a:t>1,56</a:t>
                      </a:r>
                      <a:endParaRPr lang="tr-TR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1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0"/>
            <a:ext cx="7776864" cy="706090"/>
          </a:xfrm>
        </p:spPr>
        <p:txBody>
          <a:bodyPr>
            <a:noAutofit/>
          </a:bodyPr>
          <a:lstStyle/>
          <a:p>
            <a:r>
              <a:rPr lang="tr-TR" sz="2000" dirty="0" smtClean="0">
                <a:solidFill>
                  <a:srgbClr val="0070C0"/>
                </a:solidFill>
              </a:rPr>
              <a:t>Sağlık, Demografik Değişim ve Refah Alanı</a:t>
            </a:r>
            <a:endParaRPr lang="tr-TR" sz="2000" dirty="0">
              <a:solidFill>
                <a:srgbClr val="0070C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514721185"/>
              </p:ext>
            </p:extLst>
          </p:nvPr>
        </p:nvGraphicFramePr>
        <p:xfrm>
          <a:off x="1687670" y="897776"/>
          <a:ext cx="6768752" cy="4851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4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2260" y="16835"/>
            <a:ext cx="7776864" cy="706090"/>
          </a:xfrm>
        </p:spPr>
        <p:txBody>
          <a:bodyPr>
            <a:noAutofit/>
          </a:bodyPr>
          <a:lstStyle/>
          <a:p>
            <a:r>
              <a:rPr lang="tr-TR" sz="2000" dirty="0" smtClean="0">
                <a:solidFill>
                  <a:srgbClr val="0070C0"/>
                </a:solidFill>
              </a:rPr>
              <a:t>Gıda Güvenliği, Sürdürülebilir Tarım, Denizcilik ve </a:t>
            </a:r>
            <a:r>
              <a:rPr lang="tr-TR" sz="2000" dirty="0" err="1" smtClean="0">
                <a:solidFill>
                  <a:srgbClr val="0070C0"/>
                </a:solidFill>
              </a:rPr>
              <a:t>Biyoekonomi</a:t>
            </a:r>
            <a:endParaRPr lang="tr-TR" sz="2000" dirty="0">
              <a:solidFill>
                <a:srgbClr val="0070C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06844466"/>
              </p:ext>
            </p:extLst>
          </p:nvPr>
        </p:nvGraphicFramePr>
        <p:xfrm>
          <a:off x="1656315" y="882096"/>
          <a:ext cx="6768752" cy="585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9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89232" y="16835"/>
            <a:ext cx="7776864" cy="706090"/>
          </a:xfrm>
        </p:spPr>
        <p:txBody>
          <a:bodyPr>
            <a:noAutofit/>
          </a:bodyPr>
          <a:lstStyle/>
          <a:p>
            <a:r>
              <a:rPr lang="tr-TR" sz="2000" dirty="0">
                <a:solidFill>
                  <a:srgbClr val="0070C0"/>
                </a:solidFill>
              </a:rPr>
              <a:t>Güvenilir, Temiz ve Verimli Enerji Alanı</a:t>
            </a: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073956737"/>
              </p:ext>
            </p:extLst>
          </p:nvPr>
        </p:nvGraphicFramePr>
        <p:xfrm>
          <a:off x="1562249" y="944816"/>
          <a:ext cx="6768752" cy="4851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2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43608" y="0"/>
            <a:ext cx="7776864" cy="706090"/>
          </a:xfrm>
        </p:spPr>
        <p:txBody>
          <a:bodyPr>
            <a:no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Akıllı, Temiz ve Entegre Ulaşım</a:t>
            </a:r>
            <a:endParaRPr lang="tr-TR" sz="2800" dirty="0">
              <a:solidFill>
                <a:srgbClr val="0070C0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086213408"/>
              </p:ext>
            </p:extLst>
          </p:nvPr>
        </p:nvGraphicFramePr>
        <p:xfrm>
          <a:off x="1547664" y="908720"/>
          <a:ext cx="6768752" cy="4851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8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Proje Konuları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4704"/>
            <a:ext cx="8152418" cy="538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r-TR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 H2020 Proje Hazırlama Eğitimi</a:t>
            </a:r>
            <a:endParaRPr lang="en-US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9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304311"/>
            <a:ext cx="6858000" cy="944562"/>
          </a:xfrm>
        </p:spPr>
        <p:txBody>
          <a:bodyPr>
            <a:normAutofit/>
          </a:bodyPr>
          <a:lstStyle/>
          <a:p>
            <a:r>
              <a:rPr lang="tr-TR" dirty="0"/>
              <a:t>H</a:t>
            </a:r>
            <a:r>
              <a:rPr lang="tr-TR" dirty="0" smtClean="0"/>
              <a:t>2020 Programı Bildirimler</a:t>
            </a: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D4FFA-03E5-48A7-B58B-889E7B3E0C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18 Metin Yer Tutucusu"/>
          <p:cNvSpPr txBox="1">
            <a:spLocks/>
          </p:cNvSpPr>
          <p:nvPr/>
        </p:nvSpPr>
        <p:spPr>
          <a:xfrm>
            <a:off x="-36512" y="820678"/>
            <a:ext cx="2437652" cy="5632658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2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tr-TR" sz="2200" b="1" dirty="0" smtClean="0">
                <a:solidFill>
                  <a:srgbClr val="0070C0"/>
                </a:solidFill>
                <a:latin typeface="Arial Narrow" pitchFamily="34" charset="0"/>
              </a:rPr>
              <a:t>Resmi Web Sayfası</a:t>
            </a:r>
          </a:p>
          <a:p>
            <a:r>
              <a:rPr lang="tr-TR" sz="2200" b="1" dirty="0" smtClean="0">
                <a:solidFill>
                  <a:srgbClr val="0070C0"/>
                </a:solidFill>
                <a:latin typeface="Arial Narrow" pitchFamily="34" charset="0"/>
              </a:rPr>
              <a:t>Günlük Bildirim</a:t>
            </a:r>
          </a:p>
          <a:p>
            <a:endParaRPr lang="tr-TR" sz="22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tr-TR" sz="2200" b="1" dirty="0" smtClean="0">
                <a:solidFill>
                  <a:srgbClr val="0070C0"/>
                </a:solidFill>
                <a:latin typeface="Arial Narrow" pitchFamily="34" charset="0"/>
              </a:rPr>
              <a:t>Aylık magazin veya e-newsletter</a:t>
            </a:r>
          </a:p>
          <a:p>
            <a:endParaRPr lang="tr-TR" sz="12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tr-TR" sz="2200" b="1" dirty="0" smtClean="0">
                <a:solidFill>
                  <a:srgbClr val="0070C0"/>
                </a:solidFill>
                <a:latin typeface="Arial Narrow" pitchFamily="34" charset="0"/>
              </a:rPr>
              <a:t>Diğer</a:t>
            </a:r>
          </a:p>
          <a:p>
            <a:endParaRPr lang="tr-TR" sz="22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tr-TR" sz="2200" b="1" dirty="0" smtClean="0">
                <a:solidFill>
                  <a:srgbClr val="0070C0"/>
                </a:solidFill>
                <a:latin typeface="Arial Narrow" pitchFamily="34" charset="0"/>
              </a:rPr>
              <a:t>En iyisi</a:t>
            </a:r>
          </a:p>
          <a:p>
            <a:endParaRPr lang="tr-TR" sz="1200" b="1" dirty="0" smtClean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tr-TR" sz="2200" b="1" dirty="0" smtClean="0">
                <a:solidFill>
                  <a:srgbClr val="0070C0"/>
                </a:solidFill>
                <a:latin typeface="Arial Narrow" pitchFamily="34" charset="0"/>
              </a:rPr>
              <a:t>TÜBİTAK-FP7</a:t>
            </a:r>
          </a:p>
          <a:p>
            <a:r>
              <a:rPr lang="tr-TR" sz="2200" b="1" dirty="0" smtClean="0">
                <a:solidFill>
                  <a:srgbClr val="0070C0"/>
                </a:solidFill>
                <a:latin typeface="Arial Narrow" pitchFamily="34" charset="0"/>
              </a:rPr>
              <a:t>COST</a:t>
            </a:r>
            <a:endParaRPr lang="tr-TR" sz="22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6017695" cy="5247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5981512" cy="106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823" y="3598673"/>
            <a:ext cx="5954218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4572000"/>
            <a:ext cx="5991351" cy="539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9 Metin kutusu"/>
          <p:cNvSpPr txBox="1"/>
          <p:nvPr/>
        </p:nvSpPr>
        <p:spPr>
          <a:xfrm>
            <a:off x="2895600" y="5181600"/>
            <a:ext cx="3393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smtClean="0">
                <a:hlinkClick r:id="rId6"/>
              </a:rPr>
              <a:t>http://www.h2020.org.tr</a:t>
            </a:r>
            <a:r>
              <a:rPr lang="tr-TR" sz="2000" dirty="0" smtClean="0">
                <a:hlinkClick r:id="rId6"/>
              </a:rPr>
              <a:t>/</a:t>
            </a:r>
            <a:endParaRPr lang="tr-TR" sz="2000" dirty="0"/>
          </a:p>
        </p:txBody>
      </p:sp>
      <p:sp>
        <p:nvSpPr>
          <p:cNvPr id="16" name="20 Metin kutusu"/>
          <p:cNvSpPr txBox="1"/>
          <p:nvPr/>
        </p:nvSpPr>
        <p:spPr>
          <a:xfrm>
            <a:off x="2971800" y="5562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tr-TR" sz="2000" dirty="0" smtClean="0">
                <a:hlinkClick r:id="rId7"/>
              </a:rPr>
              <a:t>http://www.</a:t>
            </a:r>
            <a:r>
              <a:rPr lang="tr-TR" sz="2000" dirty="0" err="1" smtClean="0">
                <a:hlinkClick r:id="rId7"/>
              </a:rPr>
              <a:t>cost</a:t>
            </a:r>
            <a:r>
              <a:rPr lang="tr-TR" sz="2000" dirty="0" smtClean="0">
                <a:hlinkClick r:id="rId7"/>
              </a:rPr>
              <a:t>.</a:t>
            </a:r>
            <a:r>
              <a:rPr lang="tr-TR" sz="2000" dirty="0" err="1" smtClean="0">
                <a:hlinkClick r:id="rId7"/>
              </a:rPr>
              <a:t>eu</a:t>
            </a:r>
            <a:r>
              <a:rPr lang="tr-TR" sz="2000" dirty="0" smtClean="0"/>
              <a:t> veya </a:t>
            </a:r>
            <a:r>
              <a:rPr lang="tr-TR" sz="2000" dirty="0" smtClean="0">
                <a:hlinkClick r:id="rId8"/>
              </a:rPr>
              <a:t>http://www.</a:t>
            </a:r>
            <a:r>
              <a:rPr lang="tr-TR" sz="2000" dirty="0" err="1" smtClean="0">
                <a:hlinkClick r:id="rId8"/>
              </a:rPr>
              <a:t>tubitak</a:t>
            </a:r>
            <a:r>
              <a:rPr lang="tr-TR" sz="2000" dirty="0" smtClean="0">
                <a:hlinkClick r:id="rId8"/>
              </a:rPr>
              <a:t>.gov.tr/</a:t>
            </a:r>
            <a:r>
              <a:rPr lang="tr-TR" sz="2000" dirty="0" err="1" smtClean="0">
                <a:hlinkClick r:id="rId8"/>
              </a:rPr>
              <a:t>home</a:t>
            </a:r>
            <a:r>
              <a:rPr lang="tr-TR" sz="2000" dirty="0" smtClean="0">
                <a:hlinkClick r:id="rId8"/>
              </a:rPr>
              <a:t>.do?</a:t>
            </a:r>
            <a:r>
              <a:rPr lang="tr-TR" sz="2000" dirty="0" err="1" smtClean="0">
                <a:hlinkClick r:id="rId8"/>
              </a:rPr>
              <a:t>sid</a:t>
            </a:r>
            <a:r>
              <a:rPr lang="tr-TR" sz="2000" dirty="0" smtClean="0">
                <a:hlinkClick r:id="rId8"/>
              </a:rPr>
              <a:t>=172</a:t>
            </a:r>
            <a:endParaRPr lang="tr-TR" sz="2000" dirty="0"/>
          </a:p>
        </p:txBody>
      </p:sp>
      <p:sp>
        <p:nvSpPr>
          <p:cNvPr id="17" name="13 Sağ Ok"/>
          <p:cNvSpPr/>
          <p:nvPr/>
        </p:nvSpPr>
        <p:spPr bwMode="auto">
          <a:xfrm>
            <a:off x="1905000" y="1447800"/>
            <a:ext cx="720079" cy="173421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" name="14 Sağ Ok"/>
          <p:cNvSpPr/>
          <p:nvPr/>
        </p:nvSpPr>
        <p:spPr bwMode="auto">
          <a:xfrm>
            <a:off x="2209800" y="2057400"/>
            <a:ext cx="331076" cy="23648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15 Sağ Ok"/>
          <p:cNvSpPr/>
          <p:nvPr/>
        </p:nvSpPr>
        <p:spPr bwMode="auto">
          <a:xfrm>
            <a:off x="2254469" y="2916620"/>
            <a:ext cx="441435" cy="29954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16 Sağ Ok"/>
          <p:cNvSpPr/>
          <p:nvPr/>
        </p:nvSpPr>
        <p:spPr bwMode="auto">
          <a:xfrm>
            <a:off x="1295400" y="3733800"/>
            <a:ext cx="986952" cy="36260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17 Sağ Ok"/>
          <p:cNvSpPr/>
          <p:nvPr/>
        </p:nvSpPr>
        <p:spPr bwMode="auto">
          <a:xfrm>
            <a:off x="1524000" y="4572000"/>
            <a:ext cx="879237" cy="307427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21 Sağ Ok"/>
          <p:cNvSpPr/>
          <p:nvPr/>
        </p:nvSpPr>
        <p:spPr bwMode="auto">
          <a:xfrm>
            <a:off x="2133600" y="5257800"/>
            <a:ext cx="530971" cy="23648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22 Sağ Ok"/>
          <p:cNvSpPr/>
          <p:nvPr/>
        </p:nvSpPr>
        <p:spPr bwMode="auto">
          <a:xfrm>
            <a:off x="1752600" y="5791200"/>
            <a:ext cx="945931" cy="3310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" name="23 Dikdörtgen"/>
          <p:cNvSpPr/>
          <p:nvPr/>
        </p:nvSpPr>
        <p:spPr>
          <a:xfrm>
            <a:off x="2743200" y="1219200"/>
            <a:ext cx="6248400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tr-TR" sz="2000" dirty="0">
                <a:solidFill>
                  <a:srgbClr val="C00000"/>
                </a:solidFill>
                <a:hlinkClick r:id="rId9"/>
              </a:rPr>
              <a:t>http</a:t>
            </a:r>
            <a:r>
              <a:rPr lang="tr-TR" sz="2000" dirty="0" smtClean="0">
                <a:solidFill>
                  <a:srgbClr val="C00000"/>
                </a:solidFill>
                <a:hlinkClick r:id="rId9"/>
              </a:rPr>
              <a:t>://ec.europa.eu/programmes/horizon2020</a:t>
            </a:r>
            <a:r>
              <a:rPr lang="tr-TR" sz="2000" dirty="0">
                <a:solidFill>
                  <a:srgbClr val="C00000"/>
                </a:solidFill>
                <a:hlinkClick r:id="rId9"/>
              </a:rPr>
              <a:t>/</a:t>
            </a:r>
            <a:endParaRPr lang="tr-TR" sz="2000" dirty="0" smtClean="0">
              <a:solidFill>
                <a:srgbClr val="C00000"/>
              </a:solidFill>
              <a:hlinkClick r:id="rId9"/>
            </a:endParaRPr>
          </a:p>
        </p:txBody>
      </p:sp>
      <p:sp>
        <p:nvSpPr>
          <p:cNvPr id="25" name="24 Dikdörtgen"/>
          <p:cNvSpPr/>
          <p:nvPr/>
        </p:nvSpPr>
        <p:spPr>
          <a:xfrm>
            <a:off x="2667000" y="2514600"/>
            <a:ext cx="6172200" cy="1066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514600"/>
            <a:ext cx="5981512" cy="106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r-TR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 H2020 Proje Hazırlama Eğitimi</a:t>
            </a:r>
            <a:endParaRPr lang="en-US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47664" y="256585"/>
            <a:ext cx="7776864" cy="706090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</a:rPr>
              <a:t>Proje Türleri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r-TR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 H2020 Proje Hazırlama Eğitimi</a:t>
            </a:r>
            <a:endParaRPr lang="en-US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Dikdörtgen 7"/>
          <p:cNvSpPr/>
          <p:nvPr/>
        </p:nvSpPr>
        <p:spPr>
          <a:xfrm>
            <a:off x="662067" y="908720"/>
            <a:ext cx="7467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&amp; Innovation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  <a:endParaRPr lang="tr-TR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Activities </a:t>
            </a:r>
            <a:r>
              <a:rPr lang="en-US" sz="2400" dirty="0"/>
              <a:t>aiming to establish </a:t>
            </a:r>
            <a:r>
              <a:rPr lang="en-US" sz="2400" dirty="0">
                <a:solidFill>
                  <a:srgbClr val="FF0000"/>
                </a:solidFill>
              </a:rPr>
              <a:t>new knowledge</a:t>
            </a:r>
            <a:r>
              <a:rPr lang="en-US" sz="2400" dirty="0"/>
              <a:t> or explore the feasibility of a new </a:t>
            </a:r>
            <a:r>
              <a:rPr lang="en-US" sz="2400" dirty="0">
                <a:solidFill>
                  <a:srgbClr val="FF0000"/>
                </a:solidFill>
              </a:rPr>
              <a:t>technology, product, process, service or solution</a:t>
            </a:r>
            <a:r>
              <a:rPr lang="en-US" sz="2400" dirty="0"/>
              <a:t>. 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 </a:t>
            </a:r>
            <a:r>
              <a:rPr lang="en-US" sz="2400" dirty="0"/>
              <a:t>this purpose they may include basic and applied research, technology development and integration, testing and validation on a small-scale prototype in a laboratory or simulated environment. 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They </a:t>
            </a:r>
            <a:r>
              <a:rPr lang="en-US" sz="2400" dirty="0"/>
              <a:t>will take the form of Collaborative projects</a:t>
            </a:r>
            <a:r>
              <a:rPr lang="en-US" sz="2400" dirty="0" smtClean="0"/>
              <a:t>.</a:t>
            </a:r>
            <a:r>
              <a:rPr lang="tr-TR" sz="2400" dirty="0" smtClean="0"/>
              <a:t> (FP7)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err="1" smtClean="0"/>
              <a:t>The</a:t>
            </a:r>
            <a:r>
              <a:rPr lang="tr-TR" sz="2400" dirty="0" smtClean="0"/>
              <a:t> size, </a:t>
            </a:r>
            <a:r>
              <a:rPr lang="tr-TR" sz="2400" dirty="0" err="1" smtClean="0"/>
              <a:t>scope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internal</a:t>
            </a:r>
            <a:r>
              <a:rPr lang="tr-TR" sz="2400" dirty="0" smtClean="0"/>
              <a:t> </a:t>
            </a:r>
            <a:r>
              <a:rPr lang="tr-TR" sz="2400" dirty="0" err="1" smtClean="0"/>
              <a:t>organisation</a:t>
            </a:r>
            <a:r>
              <a:rPr lang="tr-TR" sz="2400" dirty="0" smtClean="0"/>
              <a:t> of </a:t>
            </a:r>
            <a:r>
              <a:rPr lang="tr-TR" sz="2400" dirty="0" err="1" smtClean="0"/>
              <a:t>projects</a:t>
            </a:r>
            <a:r>
              <a:rPr lang="tr-TR" sz="2400" dirty="0" smtClean="0"/>
              <a:t> can </a:t>
            </a:r>
            <a:r>
              <a:rPr lang="tr-TR" sz="2400" dirty="0" err="1" smtClean="0"/>
              <a:t>vary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dirty="0" err="1" smtClean="0"/>
              <a:t>field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</a:t>
            </a:r>
            <a:r>
              <a:rPr lang="tr-TR" sz="2400" dirty="0" err="1" smtClean="0"/>
              <a:t>from</a:t>
            </a:r>
            <a:r>
              <a:rPr lang="tr-TR" sz="2400" dirty="0" smtClean="0"/>
              <a:t> </a:t>
            </a:r>
            <a:r>
              <a:rPr lang="tr-TR" sz="2400" dirty="0" err="1" smtClean="0"/>
              <a:t>topic</a:t>
            </a:r>
            <a:r>
              <a:rPr lang="tr-TR" sz="2400" dirty="0" smtClean="0"/>
              <a:t> </a:t>
            </a:r>
            <a:r>
              <a:rPr lang="tr-TR" sz="2400" dirty="0" err="1" smtClean="0"/>
              <a:t>to</a:t>
            </a:r>
            <a:r>
              <a:rPr lang="tr-TR" sz="2400" dirty="0" smtClean="0"/>
              <a:t> </a:t>
            </a:r>
            <a:r>
              <a:rPr lang="tr-TR" sz="2400" dirty="0" err="1" smtClean="0"/>
              <a:t>topic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EU funding rate – 100%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472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692696"/>
            <a:ext cx="8329674" cy="561975"/>
          </a:xfrm>
          <a:prstGeom prst="rect">
            <a:avLst/>
          </a:prstGeom>
        </p:spPr>
        <p:txBody>
          <a:bodyPr/>
          <a:lstStyle/>
          <a:p>
            <a:pPr lvl="0" defTabSz="457200" eaLnBrk="0" hangingPunct="0">
              <a:defRPr/>
            </a:pPr>
            <a:r>
              <a:rPr lang="en-US" sz="2800" b="1" dirty="0">
                <a:solidFill>
                  <a:srgbClr val="3333CC"/>
                </a:solidFill>
                <a:ea typeface="+mj-ea"/>
                <a:cs typeface="Arial" pitchFamily="34" charset="0"/>
              </a:rPr>
              <a:t>H2020 </a:t>
            </a:r>
            <a:r>
              <a:rPr lang="en-US" sz="2800" b="1" dirty="0" err="1">
                <a:solidFill>
                  <a:srgbClr val="3333CC"/>
                </a:solidFill>
                <a:ea typeface="+mj-ea"/>
                <a:cs typeface="Arial" pitchFamily="34" charset="0"/>
              </a:rPr>
              <a:t>Programının</a:t>
            </a:r>
            <a:r>
              <a:rPr lang="en-US" sz="2800" b="1" dirty="0">
                <a:solidFill>
                  <a:srgbClr val="3333CC"/>
                </a:solidFill>
                <a:ea typeface="+mj-ea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a typeface="+mj-ea"/>
                <a:cs typeface="Arial" pitchFamily="34" charset="0"/>
              </a:rPr>
              <a:t>Temel</a:t>
            </a:r>
            <a:r>
              <a:rPr lang="en-US" sz="2800" b="1" dirty="0">
                <a:solidFill>
                  <a:srgbClr val="3333CC"/>
                </a:solidFill>
                <a:ea typeface="+mj-ea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ea typeface="+mj-ea"/>
                <a:cs typeface="Arial" pitchFamily="34" charset="0"/>
              </a:rPr>
              <a:t>Özellikleri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5" y="1916832"/>
            <a:ext cx="3655221" cy="4755336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611560" y="1340768"/>
            <a:ext cx="4392488" cy="518457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tr-TR" sz="2400" b="1" kern="0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</a:rPr>
              <a:t>Yenil</a:t>
            </a:r>
            <a:r>
              <a:rPr lang="en-US" sz="2400" b="1" kern="0" dirty="0" err="1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</a:rPr>
              <a:t>eşim</a:t>
            </a:r>
            <a:r>
              <a:rPr lang="en-US" sz="2400" b="1" kern="0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</a:rPr>
              <a:t> </a:t>
            </a:r>
            <a:r>
              <a:rPr lang="tr-TR" sz="2400" b="1" kern="0" dirty="0" smtClean="0">
                <a:solidFill>
                  <a:srgbClr val="FF0000"/>
                </a:solidFill>
                <a:latin typeface="Arial"/>
                <a:ea typeface="Arial Unicode MS" pitchFamily="34" charset="-128"/>
                <a:cs typeface="Arial"/>
              </a:rPr>
              <a:t> </a:t>
            </a:r>
            <a:r>
              <a:rPr lang="tr-TR" sz="2400" kern="0" dirty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ön </a:t>
            </a:r>
            <a:r>
              <a:rPr lang="tr-TR" sz="2400" kern="0" dirty="0" smtClean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plan</a:t>
            </a:r>
            <a:r>
              <a:rPr lang="en-US" sz="2400" kern="0" dirty="0" smtClean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da</a:t>
            </a:r>
            <a:endParaRPr lang="tr-TR" sz="2400" kern="0" dirty="0">
              <a:solidFill>
                <a:srgbClr val="3333CC"/>
              </a:solidFill>
              <a:latin typeface="Arial"/>
              <a:ea typeface="Arial Unicode MS" pitchFamily="34" charset="-128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tr-TR" sz="2400" kern="0" dirty="0" smtClean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Girişimciler </a:t>
            </a:r>
            <a:r>
              <a:rPr lang="tr-TR" sz="2400" kern="0" dirty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için üç aşamalı KOBİ </a:t>
            </a:r>
            <a:r>
              <a:rPr lang="tr-TR" sz="2400" kern="0" dirty="0" smtClean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program</a:t>
            </a:r>
            <a:endParaRPr lang="tr-TR" sz="2400" kern="0" dirty="0">
              <a:solidFill>
                <a:srgbClr val="3333CC"/>
              </a:solidFill>
              <a:latin typeface="Arial"/>
              <a:ea typeface="Arial Unicode MS" pitchFamily="34" charset="-128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tr-TR" sz="2400" kern="0" dirty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Ticarileştirme aşamasında kredi </a:t>
            </a:r>
            <a:r>
              <a:rPr lang="tr-TR" sz="2400" kern="0" dirty="0" smtClean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desteğ</a:t>
            </a:r>
            <a:r>
              <a:rPr lang="en-US" sz="2400" kern="0" dirty="0" err="1" smtClean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i</a:t>
            </a:r>
            <a:endParaRPr lang="tr-TR" sz="2400" kern="0" dirty="0">
              <a:solidFill>
                <a:srgbClr val="3333CC"/>
              </a:solidFill>
              <a:latin typeface="Arial"/>
              <a:ea typeface="Arial Unicode MS" pitchFamily="34" charset="-128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Üç</a:t>
            </a:r>
            <a:r>
              <a:rPr lang="en-US" sz="24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aşamalı</a:t>
            </a:r>
            <a:r>
              <a:rPr lang="en-US" sz="24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KOBİ </a:t>
            </a:r>
            <a:r>
              <a:rPr lang="en-US" sz="2400" dirty="0" err="1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programı</a:t>
            </a:r>
            <a:r>
              <a:rPr lang="en-US" sz="24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4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tr-TR" sz="2400" kern="0" dirty="0" smtClean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Temel </a:t>
            </a:r>
            <a:r>
              <a:rPr lang="tr-TR" sz="2400" kern="0" dirty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bilimlerde </a:t>
            </a:r>
            <a:r>
              <a:rPr lang="tr-TR" sz="2400" kern="0" dirty="0" smtClean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ERC (Bütçe </a:t>
            </a:r>
            <a:r>
              <a:rPr lang="tr-TR" sz="2400" kern="0" dirty="0" smtClean="0">
                <a:solidFill>
                  <a:srgbClr val="3333CC"/>
                </a:solidFill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tr-TR" sz="2400" kern="0" dirty="0" smtClean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1/3)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tr-TR" sz="2400" dirty="0" smtClean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Basitleştirilmiş katılım </a:t>
            </a:r>
            <a:r>
              <a:rPr lang="tr-TR" sz="2400" dirty="0">
                <a:solidFill>
                  <a:srgbClr val="3333CC"/>
                </a:solidFill>
                <a:latin typeface="Arial" pitchFamily="34" charset="0"/>
                <a:cs typeface="Arial" pitchFamily="34" charset="0"/>
              </a:rPr>
              <a:t>kuralları</a:t>
            </a:r>
            <a:endParaRPr lang="en-US" sz="2400" dirty="0">
              <a:solidFill>
                <a:srgbClr val="3333CC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en-US" sz="2400" kern="0" dirty="0" smtClean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%25 </a:t>
            </a:r>
            <a:r>
              <a:rPr lang="en-US" sz="2400" kern="0" dirty="0" err="1" smtClean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dolaylı</a:t>
            </a:r>
            <a:r>
              <a:rPr lang="en-US" sz="2400" kern="0" dirty="0" smtClean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 </a:t>
            </a:r>
            <a:r>
              <a:rPr lang="en-US" sz="2400" kern="0" dirty="0" err="1" smtClean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katkı</a:t>
            </a:r>
            <a:r>
              <a:rPr lang="en-US" sz="2400" kern="0" dirty="0" smtClean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 </a:t>
            </a:r>
            <a:r>
              <a:rPr lang="en-US" sz="2400" kern="0" dirty="0" err="1" smtClean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payı</a:t>
            </a:r>
            <a:r>
              <a:rPr lang="en-US" sz="2400" kern="0" dirty="0" smtClean="0">
                <a:solidFill>
                  <a:srgbClr val="3333CC"/>
                </a:solidFill>
                <a:latin typeface="Arial"/>
                <a:ea typeface="Arial Unicode MS" pitchFamily="34" charset="-128"/>
                <a:cs typeface="Arial"/>
              </a:rPr>
              <a:t> </a:t>
            </a:r>
            <a:endParaRPr lang="tr-TR" sz="2400" kern="0" dirty="0">
              <a:solidFill>
                <a:srgbClr val="3333CC"/>
              </a:solidFill>
              <a:latin typeface="Arial"/>
              <a:ea typeface="Arial Unicode MS" pitchFamily="34" charset="-128"/>
              <a:cs typeface="Arial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tr-T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99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899592" y="476672"/>
            <a:ext cx="7776864" cy="706090"/>
          </a:xfrm>
        </p:spPr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0070C0"/>
                </a:solidFill>
              </a:rPr>
              <a:t>Proje Türleri</a:t>
            </a:r>
            <a:endParaRPr lang="tr-TR" sz="3000" dirty="0">
              <a:solidFill>
                <a:srgbClr val="0070C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B622-84E6-4F8E-A125-D2847CF245EA}" type="datetime1">
              <a:rPr lang="en-US" smtClean="0"/>
              <a:pPr/>
              <a:t>3.08.16</a:t>
            </a:fld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Dikdörtgen 4"/>
          <p:cNvSpPr/>
          <p:nvPr/>
        </p:nvSpPr>
        <p:spPr>
          <a:xfrm>
            <a:off x="762000" y="1295400"/>
            <a:ext cx="6858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Innovation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  <a:endParaRPr lang="tr-TR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Activities </a:t>
            </a:r>
            <a:r>
              <a:rPr lang="en-US" sz="2400" dirty="0"/>
              <a:t>directly aiming at producing plans and arrangements or designs for new, altered or improved products, processes or services. For this purpose they may include prototyping, testing, demonstrating, piloting, large-scale product validation and market replication. 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They </a:t>
            </a:r>
            <a:r>
              <a:rPr lang="en-US" sz="2400" dirty="0"/>
              <a:t>will take the form of Collaborative projects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EU funding rate – 70% (except non-profit, which are still funded 100%)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r-TR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 H2020 Proje Hazırlama Eğitimi</a:t>
            </a:r>
            <a:endParaRPr lang="en-US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441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C3008-6C9F-4AC7-8F20-4EAD6105991D}" type="datetime1">
              <a:rPr lang="en-US" smtClean="0"/>
              <a:t>3.08.16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Dikdörtgen 7"/>
          <p:cNvSpPr/>
          <p:nvPr/>
        </p:nvSpPr>
        <p:spPr>
          <a:xfrm>
            <a:off x="228600" y="1295400"/>
            <a:ext cx="8305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</a:rPr>
              <a:t>What </a:t>
            </a:r>
            <a:r>
              <a:rPr lang="en-US" sz="2200" b="1" dirty="0">
                <a:solidFill>
                  <a:srgbClr val="0070C0"/>
                </a:solidFill>
              </a:rPr>
              <a:t>is the difference between Innovation actions and R&amp;I actions</a:t>
            </a:r>
            <a:r>
              <a:rPr lang="en-US" sz="2200" b="1" dirty="0" smtClean="0">
                <a:solidFill>
                  <a:srgbClr val="0070C0"/>
                </a:solidFill>
              </a:rPr>
              <a:t>?</a:t>
            </a:r>
            <a:endParaRPr lang="tr-TR" sz="2200" b="1" dirty="0" smtClean="0">
              <a:solidFill>
                <a:srgbClr val="0070C0"/>
              </a:solidFill>
            </a:endParaRPr>
          </a:p>
          <a:p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Innovation </a:t>
            </a:r>
            <a:r>
              <a:rPr lang="en-US" sz="2200" dirty="0"/>
              <a:t>actions are far more market-oriented and applied than R&amp;I actions.</a:t>
            </a:r>
          </a:p>
          <a:p>
            <a:r>
              <a:rPr lang="en-US" sz="2200" dirty="0" smtClean="0"/>
              <a:t>.</a:t>
            </a:r>
            <a:r>
              <a:rPr lang="en-US" sz="2200" dirty="0"/>
              <a:t> </a:t>
            </a:r>
          </a:p>
          <a:p>
            <a:r>
              <a:rPr lang="en-US" sz="2200" b="1" dirty="0">
                <a:solidFill>
                  <a:srgbClr val="0070C0"/>
                </a:solidFill>
              </a:rPr>
              <a:t>What are the overlapping aspects of the two types of actions</a:t>
            </a:r>
            <a:r>
              <a:rPr lang="en-US" sz="2200" b="1" dirty="0" smtClean="0">
                <a:solidFill>
                  <a:srgbClr val="0070C0"/>
                </a:solidFill>
              </a:rPr>
              <a:t>?</a:t>
            </a:r>
            <a:endParaRPr lang="tr-TR" sz="2200" b="1" dirty="0" smtClean="0">
              <a:solidFill>
                <a:srgbClr val="0070C0"/>
              </a:solidFill>
            </a:endParaRPr>
          </a:p>
          <a:p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'Prototyping', 'testing', 'demonstrating' and 'piloting' are not specific to innovation activities; they are also used to describe R&amp;D activities.</a:t>
            </a:r>
          </a:p>
          <a:p>
            <a:r>
              <a:rPr lang="en-US" sz="2200" dirty="0"/>
              <a:t>In the case of a R&amp;I action, these activities are undertaken on a small scale prototype, in a laboratory or simulated environment </a:t>
            </a:r>
          </a:p>
          <a:p>
            <a:r>
              <a:rPr lang="en-US" sz="2200" dirty="0"/>
              <a:t>Innovation action projects may include limited R&amp;D activities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7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BD4C9-24C4-4E5F-9C93-2E9BE55EA240}" type="datetime1">
              <a:rPr lang="en-US" smtClean="0"/>
              <a:t>3.08.16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Dikdörtgen 6"/>
          <p:cNvSpPr/>
          <p:nvPr/>
        </p:nvSpPr>
        <p:spPr>
          <a:xfrm>
            <a:off x="609600" y="1676400"/>
            <a:ext cx="7543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Coordination &amp; support </a:t>
            </a:r>
            <a:r>
              <a:rPr lang="en-US" sz="2400" b="1" dirty="0" smtClean="0">
                <a:solidFill>
                  <a:srgbClr val="0070C0"/>
                </a:solidFill>
              </a:rPr>
              <a:t>actions</a:t>
            </a:r>
            <a:endParaRPr lang="tr-TR" sz="2400" b="1" dirty="0" smtClean="0">
              <a:solidFill>
                <a:srgbClr val="0070C0"/>
              </a:solidFill>
            </a:endParaRPr>
          </a:p>
          <a:p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Accompanying measures such as </a:t>
            </a:r>
            <a:r>
              <a:rPr lang="en-US" sz="2400" dirty="0" err="1"/>
              <a:t>standardisation</a:t>
            </a:r>
            <a:r>
              <a:rPr lang="en-US" sz="2400" dirty="0"/>
              <a:t>, dissemination, awareness-raising and communication, networking, coordination or support services, policy dialogues and mutual learning exercises and </a:t>
            </a:r>
            <a:r>
              <a:rPr lang="en-US" sz="2400" dirty="0" smtClean="0"/>
              <a:t>studies</a:t>
            </a:r>
            <a:endParaRPr lang="tr-T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400" dirty="0" smtClean="0"/>
              <a:t>Networking, </a:t>
            </a:r>
            <a:r>
              <a:rPr lang="tr-TR" sz="2400" dirty="0" err="1" smtClean="0"/>
              <a:t>exchanges</a:t>
            </a:r>
            <a:r>
              <a:rPr lang="tr-TR" sz="2400" dirty="0" smtClean="0"/>
              <a:t>, </a:t>
            </a:r>
            <a:r>
              <a:rPr lang="tr-TR" sz="2400" dirty="0" err="1" smtClean="0"/>
              <a:t>studies</a:t>
            </a:r>
            <a:r>
              <a:rPr lang="tr-TR" sz="2400" dirty="0" smtClean="0"/>
              <a:t>, </a:t>
            </a:r>
            <a:r>
              <a:rPr lang="tr-TR" sz="2400" dirty="0" err="1" smtClean="0"/>
              <a:t>conferences</a:t>
            </a:r>
            <a:r>
              <a:rPr lang="tr-TR" sz="2400" dirty="0" smtClean="0"/>
              <a:t> (</a:t>
            </a:r>
            <a:r>
              <a:rPr lang="tr-TR" sz="2400" dirty="0" err="1" smtClean="0"/>
              <a:t>etc</a:t>
            </a:r>
            <a:r>
              <a:rPr lang="tr-TR" sz="2400" dirty="0" smtClean="0"/>
              <a:t>.)</a:t>
            </a:r>
            <a:endParaRPr lang="tr-TR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156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A7DB1-9EBE-4908-A5EF-6AE528B121FA}" type="datetime1">
              <a:rPr lang="en-US" smtClean="0"/>
              <a:pPr/>
              <a:t>3.08.16</a:t>
            </a:fld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4704"/>
            <a:ext cx="7360991" cy="5030209"/>
          </a:xfrm>
          <a:prstGeom prst="roundRect">
            <a:avLst>
              <a:gd name="adj" fmla="val 864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4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87624" y="346646"/>
            <a:ext cx="7776864" cy="706090"/>
          </a:xfrm>
        </p:spPr>
        <p:txBody>
          <a:bodyPr>
            <a:normAutofit/>
          </a:bodyPr>
          <a:lstStyle/>
          <a:p>
            <a:r>
              <a:rPr lang="tr-TR" sz="30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How</a:t>
            </a:r>
            <a:r>
              <a:rPr lang="tr-TR" sz="3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 H2020 </a:t>
            </a:r>
            <a:r>
              <a:rPr lang="tr-TR" sz="30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Prepared</a:t>
            </a:r>
            <a:endParaRPr lang="tr-TR" sz="3000" dirty="0">
              <a:solidFill>
                <a:srgbClr val="0070C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A7E39-C6A4-4536-8845-3D9A46149B22}" type="datetime1">
              <a:rPr lang="en-US" smtClean="0"/>
              <a:pPr/>
              <a:t>3.08.16</a:t>
            </a:fld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D4FFA-03E5-48A7-B58B-889E7B3E0CD2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16325"/>
          <a:stretch/>
        </p:blipFill>
        <p:spPr bwMode="auto">
          <a:xfrm>
            <a:off x="1038681" y="1317812"/>
            <a:ext cx="6939288" cy="484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Oval 1"/>
          <p:cNvSpPr/>
          <p:nvPr/>
        </p:nvSpPr>
        <p:spPr>
          <a:xfrm rot="1329598">
            <a:off x="3745250" y="1449232"/>
            <a:ext cx="2304256" cy="1031068"/>
          </a:xfrm>
          <a:prstGeom prst="ellipse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8"/>
          <p:cNvSpPr/>
          <p:nvPr/>
        </p:nvSpPr>
        <p:spPr>
          <a:xfrm rot="21157618">
            <a:off x="6635462" y="2133865"/>
            <a:ext cx="1262946" cy="1939815"/>
          </a:xfrm>
          <a:prstGeom prst="ellipse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9"/>
          <p:cNvSpPr/>
          <p:nvPr/>
        </p:nvSpPr>
        <p:spPr>
          <a:xfrm rot="19215716">
            <a:off x="3384488" y="4427987"/>
            <a:ext cx="2877973" cy="1031068"/>
          </a:xfrm>
          <a:prstGeom prst="ellipse">
            <a:avLst/>
          </a:prstGeom>
          <a:solidFill>
            <a:srgbClr val="FF0000">
              <a:alpha val="3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Rounded Rectangle 2"/>
          <p:cNvSpPr/>
          <p:nvPr/>
        </p:nvSpPr>
        <p:spPr>
          <a:xfrm>
            <a:off x="1187624" y="1317812"/>
            <a:ext cx="2199735" cy="887052"/>
          </a:xfrm>
          <a:prstGeom prst="roundRect">
            <a:avLst/>
          </a:prstGeom>
          <a:solidFill>
            <a:schemeClr val="accent3">
              <a:lumMod val="75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Rounded Rectangle 10"/>
          <p:cNvSpPr/>
          <p:nvPr/>
        </p:nvSpPr>
        <p:spPr>
          <a:xfrm>
            <a:off x="5148064" y="2740122"/>
            <a:ext cx="1633718" cy="887052"/>
          </a:xfrm>
          <a:prstGeom prst="roundRect">
            <a:avLst/>
          </a:prstGeom>
          <a:solidFill>
            <a:schemeClr val="accent3">
              <a:lumMod val="75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Rounded Rectangle 11"/>
          <p:cNvSpPr/>
          <p:nvPr/>
        </p:nvSpPr>
        <p:spPr>
          <a:xfrm>
            <a:off x="1044654" y="5278252"/>
            <a:ext cx="2199735" cy="887052"/>
          </a:xfrm>
          <a:prstGeom prst="roundRect">
            <a:avLst/>
          </a:prstGeom>
          <a:solidFill>
            <a:schemeClr val="accent3">
              <a:lumMod val="75000"/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76864" cy="706090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</a:rPr>
              <a:t>ERA da Öncelikli Alanlar Nasıl Belirleniyor </a:t>
            </a:r>
            <a:endParaRPr lang="tr-TR" sz="2800" dirty="0">
              <a:solidFill>
                <a:srgbClr val="0070C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09D5-2060-4016-BF1D-57BA9EE06A11}" type="datetime1">
              <a:rPr lang="en-US" smtClean="0"/>
              <a:pPr/>
              <a:t>3.08.16</a:t>
            </a:fld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80097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4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Başlık 1"/>
          <p:cNvSpPr>
            <a:spLocks noGrp="1"/>
          </p:cNvSpPr>
          <p:nvPr>
            <p:ph type="title"/>
          </p:nvPr>
        </p:nvSpPr>
        <p:spPr>
          <a:xfrm>
            <a:off x="1187624" y="26774"/>
            <a:ext cx="7777162" cy="706438"/>
          </a:xfrm>
        </p:spPr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0070C0"/>
                </a:solidFill>
                <a:latin typeface="Corbel" pitchFamily="34" charset="0"/>
              </a:rPr>
              <a:t>Çağrı Nedir?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3491709"/>
              </p:ext>
            </p:extLst>
          </p:nvPr>
        </p:nvGraphicFramePr>
        <p:xfrm>
          <a:off x="323528" y="836712"/>
          <a:ext cx="8568952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6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460D75-ACA4-443E-B093-B3BB2002EF21}" type="slidenum">
              <a:rPr lang="tr-TR" smtClean="0">
                <a:latin typeface="Futura Bk BT"/>
              </a:rPr>
              <a:pPr/>
              <a:t>36</a:t>
            </a:fld>
            <a:endParaRPr lang="tr-TR" smtClean="0">
              <a:latin typeface="Futura Bk BT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611188" y="1052513"/>
            <a:ext cx="1597025" cy="9318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6354" tIns="189034" rIns="216354" bIns="189034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b="1" dirty="0">
                <a:solidFill>
                  <a:prstClr val="black"/>
                </a:solidFill>
                <a:latin typeface="Corbel" pitchFamily="34" charset="0"/>
              </a:rPr>
              <a:t>Çağrı nedir?</a:t>
            </a:r>
          </a:p>
        </p:txBody>
      </p:sp>
      <p:sp>
        <p:nvSpPr>
          <p:cNvPr id="7" name="Dikdörtgen 6"/>
          <p:cNvSpPr/>
          <p:nvPr/>
        </p:nvSpPr>
        <p:spPr>
          <a:xfrm>
            <a:off x="3779838" y="1074738"/>
            <a:ext cx="1655762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6354" tIns="189034" rIns="216354" bIns="189034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b="1" dirty="0">
                <a:solidFill>
                  <a:prstClr val="black"/>
                </a:solidFill>
                <a:latin typeface="Corbel" pitchFamily="34" charset="0"/>
              </a:rPr>
              <a:t>Çağrı  nasıl oluşur ?</a:t>
            </a:r>
          </a:p>
        </p:txBody>
      </p:sp>
      <p:sp>
        <p:nvSpPr>
          <p:cNvPr id="8" name="Dikdörtgen 7"/>
          <p:cNvSpPr/>
          <p:nvPr/>
        </p:nvSpPr>
        <p:spPr>
          <a:xfrm>
            <a:off x="6875463" y="1074738"/>
            <a:ext cx="1584325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6354" tIns="189034" rIns="216354" bIns="189034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b="1" dirty="0">
                <a:solidFill>
                  <a:prstClr val="black"/>
                </a:solidFill>
                <a:latin typeface="Corbel" pitchFamily="34" charset="0"/>
              </a:rPr>
              <a:t>Çağrı Süreci</a:t>
            </a:r>
          </a:p>
        </p:txBody>
      </p:sp>
      <p:sp>
        <p:nvSpPr>
          <p:cNvPr id="9" name="Sağ Ok 8"/>
          <p:cNvSpPr/>
          <p:nvPr/>
        </p:nvSpPr>
        <p:spPr>
          <a:xfrm>
            <a:off x="684213" y="5618163"/>
            <a:ext cx="4745037" cy="906462"/>
          </a:xfrm>
          <a:prstGeom prst="rightArrow">
            <a:avLst>
              <a:gd name="adj1" fmla="val 71505"/>
              <a:gd name="adj2" fmla="val 3306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16354" tIns="189034" rIns="216354" bIns="189034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tr-TR" b="1" dirty="0">
                <a:solidFill>
                  <a:prstClr val="black"/>
                </a:solidFill>
                <a:latin typeface="Corbel" pitchFamily="34" charset="0"/>
              </a:rPr>
              <a:t>Proje başvuruları </a:t>
            </a:r>
            <a:r>
              <a:rPr lang="tr-TR" b="1" dirty="0" smtClean="0">
                <a:solidFill>
                  <a:prstClr val="black"/>
                </a:solidFill>
                <a:latin typeface="Corbel" pitchFamily="34" charset="0"/>
              </a:rPr>
              <a:t>doğrudan elektronik ortamda  </a:t>
            </a:r>
            <a:r>
              <a:rPr lang="tr-TR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</a:rPr>
              <a:t>Avrupa Komisyonu’na</a:t>
            </a:r>
            <a:r>
              <a:rPr lang="tr-TR" b="1" dirty="0">
                <a:solidFill>
                  <a:prstClr val="black"/>
                </a:solidFill>
                <a:latin typeface="Corbel" pitchFamily="34" charset="0"/>
              </a:rPr>
              <a:t> yapılır.</a:t>
            </a:r>
          </a:p>
        </p:txBody>
      </p:sp>
      <p:pic>
        <p:nvPicPr>
          <p:cNvPr id="28681" name="Picture 2" descr="http://t1.gstatic.com/images?q=tbn:ANd9GcRpGH1447Fhh9greBzr446exXs3u7eeozr-QIY3V-U2KBl0BfgDU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14988" y="5480050"/>
            <a:ext cx="1765300" cy="133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1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Başlık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777162" cy="706438"/>
          </a:xfrm>
        </p:spPr>
        <p:txBody>
          <a:bodyPr>
            <a:normAutofit/>
          </a:bodyPr>
          <a:lstStyle/>
          <a:p>
            <a:r>
              <a:rPr lang="tr-TR" sz="3000" dirty="0" smtClean="0">
                <a:solidFill>
                  <a:srgbClr val="0070C0"/>
                </a:solidFill>
                <a:latin typeface="Corbel" pitchFamily="34" charset="0"/>
              </a:rPr>
              <a:t>Çağrı Süreci</a:t>
            </a: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8327901"/>
              </p:ext>
            </p:extLst>
          </p:nvPr>
        </p:nvGraphicFramePr>
        <p:xfrm>
          <a:off x="179512" y="836712"/>
          <a:ext cx="8250113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4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3C566B-8793-40B4-9266-C842B62C213E}" type="slidenum">
              <a:rPr lang="tr-TR" smtClean="0">
                <a:latin typeface="Futura Bk BT"/>
              </a:rPr>
              <a:pPr/>
              <a:t>37</a:t>
            </a:fld>
            <a:endParaRPr lang="tr-TR" smtClean="0">
              <a:latin typeface="Futura Bk BT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11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ÇAĞRI OLUŞUMU: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B38B6-C307-4082-B86A-C2A9ADDA2381}" type="datetime1">
              <a:rPr lang="en-US" smtClean="0"/>
              <a:pPr/>
              <a:t>3.08.16</a:t>
            </a:fld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6860" t="14928" r="8041" b="30552"/>
          <a:stretch/>
        </p:blipFill>
        <p:spPr bwMode="auto">
          <a:xfrm>
            <a:off x="1317812" y="1367281"/>
            <a:ext cx="6360459" cy="321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ounded Rectangle 8"/>
          <p:cNvSpPr/>
          <p:nvPr/>
        </p:nvSpPr>
        <p:spPr>
          <a:xfrm>
            <a:off x="1475656" y="4797152"/>
            <a:ext cx="6048672" cy="100811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TextBox 11"/>
          <p:cNvSpPr txBox="1"/>
          <p:nvPr/>
        </p:nvSpPr>
        <p:spPr>
          <a:xfrm>
            <a:off x="1691680" y="4869160"/>
            <a:ext cx="56166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dirty="0" smtClean="0"/>
              <a:t>PROJE TEKLİF ÇAĞRISI</a:t>
            </a:r>
          </a:p>
          <a:p>
            <a:pPr algn="ctr"/>
            <a:r>
              <a:rPr lang="tr-TR" dirty="0"/>
              <a:t>c</a:t>
            </a:r>
            <a:r>
              <a:rPr lang="tr-TR" dirty="0" smtClean="0"/>
              <a:t>all for proposers</a:t>
            </a:r>
            <a:endParaRPr lang="tr-T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9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Başlık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7162" cy="706438"/>
          </a:xfrm>
        </p:spPr>
        <p:txBody>
          <a:bodyPr/>
          <a:lstStyle/>
          <a:p>
            <a:r>
              <a:rPr lang="tr-TR" sz="3200" dirty="0" smtClean="0">
                <a:solidFill>
                  <a:srgbClr val="0070C0"/>
                </a:solidFill>
                <a:latin typeface="Corbel" pitchFamily="34" charset="0"/>
              </a:rPr>
              <a:t>Projelerde Ne Şekilde Yer Alabilirim?</a:t>
            </a:r>
          </a:p>
        </p:txBody>
      </p:sp>
      <p:graphicFrame>
        <p:nvGraphicFramePr>
          <p:cNvPr id="8" name="İçerik Yer Tutucus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379218"/>
              </p:ext>
            </p:extLst>
          </p:nvPr>
        </p:nvGraphicFramePr>
        <p:xfrm>
          <a:off x="539553" y="1052512"/>
          <a:ext cx="7776864" cy="5616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2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9E6D3E-0743-4B86-A4A0-79FAA62507A9}" type="slidenum">
              <a:rPr lang="tr-TR" smtClean="0">
                <a:latin typeface="Futura Bk BT"/>
              </a:rPr>
              <a:pPr/>
              <a:t>39</a:t>
            </a:fld>
            <a:endParaRPr lang="tr-TR" smtClean="0">
              <a:latin typeface="Futura Bk BT"/>
            </a:endParaRPr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7" cstate="print"/>
          <a:srcRect l="2837" t="7664" r="47977" b="10687"/>
          <a:stretch>
            <a:fillRect/>
          </a:stretch>
        </p:blipFill>
        <p:spPr bwMode="auto">
          <a:xfrm>
            <a:off x="2987824" y="5085184"/>
            <a:ext cx="1368425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21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EU 2020 Stratejisi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8771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r-TR" i="1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 H2020 Proje Hazırlama Eğitimi</a:t>
            </a:r>
            <a:endParaRPr lang="en-US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74638"/>
            <a:ext cx="6858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Futura Bk BT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Futura Bk BT"/>
              </a:defRPr>
            </a:lvl9pPr>
          </a:lstStyle>
          <a:p>
            <a:r>
              <a:rPr lang="tr-TR" smtClean="0">
                <a:solidFill>
                  <a:srgbClr val="FF0000"/>
                </a:solidFill>
              </a:rPr>
              <a:t>EU 2020 Stratejisi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432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38014" y="167684"/>
            <a:ext cx="8964612" cy="908051"/>
          </a:xfrm>
        </p:spPr>
        <p:txBody>
          <a:bodyPr/>
          <a:lstStyle/>
          <a:p>
            <a:pPr eaLnBrk="1" hangingPunct="1"/>
            <a:r>
              <a:rPr lang="tr-TR" sz="4000" i="1" dirty="0" smtClean="0">
                <a:solidFill>
                  <a:srgbClr val="0070C0"/>
                </a:solidFill>
              </a:rPr>
              <a:t>     </a:t>
            </a:r>
            <a:r>
              <a:rPr lang="tr-TR" dirty="0" smtClean="0">
                <a:solidFill>
                  <a:srgbClr val="0070C0"/>
                </a:solidFill>
                <a:latin typeface="Corbel" pitchFamily="34" charset="0"/>
              </a:rPr>
              <a:t>Proje Önerisi Sunma</a:t>
            </a:r>
            <a:endParaRPr lang="en-GB" dirty="0" smtClean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1995254-8DFA-47A8-B117-7BA895C0992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99684" name="Rectangle 4"/>
          <p:cNvSpPr>
            <a:spLocks noChangeArrowheads="1"/>
          </p:cNvSpPr>
          <p:nvPr/>
        </p:nvSpPr>
        <p:spPr bwMode="auto">
          <a:xfrm>
            <a:off x="683568" y="2132856"/>
            <a:ext cx="1511300" cy="11525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dirty="0" smtClean="0">
                <a:latin typeface="Corbel" pitchFamily="34" charset="0"/>
              </a:rPr>
              <a:t>Çağrı</a:t>
            </a:r>
            <a:endParaRPr lang="en-GB" dirty="0" smtClean="0">
              <a:latin typeface="Corbel" pitchFamily="34" charset="0"/>
            </a:endParaRPr>
          </a:p>
        </p:txBody>
      </p:sp>
      <p:sp>
        <p:nvSpPr>
          <p:cNvPr id="199715" name="AutoShape 35"/>
          <p:cNvSpPr>
            <a:spLocks noChangeArrowheads="1"/>
          </p:cNvSpPr>
          <p:nvPr/>
        </p:nvSpPr>
        <p:spPr bwMode="auto">
          <a:xfrm>
            <a:off x="2843808" y="1844824"/>
            <a:ext cx="1873250" cy="1871662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dirty="0" smtClean="0">
                <a:latin typeface="Corbel" pitchFamily="34" charset="0"/>
              </a:rPr>
              <a:t>Ağ Oluşturma</a:t>
            </a:r>
            <a:endParaRPr lang="en-GB" dirty="0" smtClean="0">
              <a:latin typeface="Corbel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251520" y="1269703"/>
            <a:ext cx="1225550" cy="719137"/>
            <a:chOff x="158" y="709"/>
            <a:chExt cx="772" cy="453"/>
          </a:xfrm>
        </p:grpSpPr>
        <p:sp>
          <p:nvSpPr>
            <p:cNvPr id="10370" name="Oval 6"/>
            <p:cNvSpPr>
              <a:spLocks noChangeArrowheads="1"/>
            </p:cNvSpPr>
            <p:nvPr/>
          </p:nvSpPr>
          <p:spPr bwMode="auto">
            <a:xfrm>
              <a:off x="158" y="709"/>
              <a:ext cx="680" cy="363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tr-TR" sz="1400" dirty="0">
                  <a:latin typeface="Corbel" pitchFamily="34" charset="0"/>
                </a:rPr>
                <a:t>İlgili mi?</a:t>
              </a:r>
              <a:endParaRPr lang="en-GB" sz="1400" dirty="0">
                <a:latin typeface="Corbel" pitchFamily="34" charset="0"/>
              </a:endParaRPr>
            </a:p>
          </p:txBody>
        </p:sp>
        <p:sp>
          <p:nvSpPr>
            <p:cNvPr id="10371" name="Line 38"/>
            <p:cNvSpPr>
              <a:spLocks noChangeShapeType="1"/>
            </p:cNvSpPr>
            <p:nvPr/>
          </p:nvSpPr>
          <p:spPr bwMode="auto">
            <a:xfrm>
              <a:off x="793" y="981"/>
              <a:ext cx="137" cy="181"/>
            </a:xfrm>
            <a:prstGeom prst="line">
              <a:avLst/>
            </a:prstGeom>
            <a:ln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130175" y="2201863"/>
            <a:ext cx="554038" cy="841375"/>
            <a:chOff x="82" y="1253"/>
            <a:chExt cx="349" cy="53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grpSp>
          <p:nvGrpSpPr>
            <p:cNvPr id="4" name="Group 34"/>
            <p:cNvGrpSpPr>
              <a:grpSpLocks/>
            </p:cNvGrpSpPr>
            <p:nvPr/>
          </p:nvGrpSpPr>
          <p:grpSpPr bwMode="auto">
            <a:xfrm>
              <a:off x="82" y="1253"/>
              <a:ext cx="303" cy="530"/>
              <a:chOff x="3379" y="300"/>
              <a:chExt cx="303" cy="530"/>
            </a:xfrm>
          </p:grpSpPr>
          <p:sp>
            <p:nvSpPr>
              <p:cNvPr id="10361" name="Freeform 21"/>
              <p:cNvSpPr>
                <a:spLocks/>
              </p:cNvSpPr>
              <p:nvPr/>
            </p:nvSpPr>
            <p:spPr bwMode="auto">
              <a:xfrm>
                <a:off x="3466" y="493"/>
                <a:ext cx="56" cy="209"/>
              </a:xfrm>
              <a:custGeom>
                <a:avLst/>
                <a:gdLst>
                  <a:gd name="T0" fmla="*/ 1 w 155"/>
                  <a:gd name="T1" fmla="*/ 5 h 537"/>
                  <a:gd name="T2" fmla="*/ 0 w 155"/>
                  <a:gd name="T3" fmla="*/ 0 h 537"/>
                  <a:gd name="T4" fmla="*/ 0 w 155"/>
                  <a:gd name="T5" fmla="*/ 0 h 537"/>
                  <a:gd name="T6" fmla="*/ 0 w 155"/>
                  <a:gd name="T7" fmla="*/ 0 h 537"/>
                  <a:gd name="T8" fmla="*/ 0 w 155"/>
                  <a:gd name="T9" fmla="*/ 0 h 537"/>
                  <a:gd name="T10" fmla="*/ 0 w 155"/>
                  <a:gd name="T11" fmla="*/ 0 h 537"/>
                  <a:gd name="T12" fmla="*/ 0 w 155"/>
                  <a:gd name="T13" fmla="*/ 0 h 537"/>
                  <a:gd name="T14" fmla="*/ 0 w 155"/>
                  <a:gd name="T15" fmla="*/ 0 h 537"/>
                  <a:gd name="T16" fmla="*/ 0 w 155"/>
                  <a:gd name="T17" fmla="*/ 0 h 537"/>
                  <a:gd name="T18" fmla="*/ 0 w 155"/>
                  <a:gd name="T19" fmla="*/ 0 h 537"/>
                  <a:gd name="T20" fmla="*/ 1 w 155"/>
                  <a:gd name="T21" fmla="*/ 5 h 537"/>
                  <a:gd name="T22" fmla="*/ 1 w 155"/>
                  <a:gd name="T23" fmla="*/ 5 h 537"/>
                  <a:gd name="T24" fmla="*/ 1 w 155"/>
                  <a:gd name="T25" fmla="*/ 5 h 537"/>
                  <a:gd name="T26" fmla="*/ 1 w 155"/>
                  <a:gd name="T27" fmla="*/ 5 h 537"/>
                  <a:gd name="T28" fmla="*/ 1 w 155"/>
                  <a:gd name="T29" fmla="*/ 5 h 537"/>
                  <a:gd name="T30" fmla="*/ 1 w 155"/>
                  <a:gd name="T31" fmla="*/ 5 h 537"/>
                  <a:gd name="T32" fmla="*/ 1 w 155"/>
                  <a:gd name="T33" fmla="*/ 5 h 537"/>
                  <a:gd name="T34" fmla="*/ 1 w 155"/>
                  <a:gd name="T35" fmla="*/ 5 h 537"/>
                  <a:gd name="T36" fmla="*/ 1 w 155"/>
                  <a:gd name="T37" fmla="*/ 5 h 537"/>
                  <a:gd name="T38" fmla="*/ 1 w 155"/>
                  <a:gd name="T39" fmla="*/ 5 h 537"/>
                  <a:gd name="T40" fmla="*/ 1 w 155"/>
                  <a:gd name="T41" fmla="*/ 5 h 5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5"/>
                  <a:gd name="T64" fmla="*/ 0 h 537"/>
                  <a:gd name="T65" fmla="*/ 155 w 155"/>
                  <a:gd name="T66" fmla="*/ 537 h 5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5" h="537">
                    <a:moveTo>
                      <a:pt x="155" y="519"/>
                    </a:moveTo>
                    <a:lnTo>
                      <a:pt x="27" y="11"/>
                    </a:lnTo>
                    <a:lnTo>
                      <a:pt x="25" y="6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1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7" y="526"/>
                    </a:lnTo>
                    <a:lnTo>
                      <a:pt x="129" y="532"/>
                    </a:lnTo>
                    <a:lnTo>
                      <a:pt x="133" y="535"/>
                    </a:lnTo>
                    <a:lnTo>
                      <a:pt x="139" y="537"/>
                    </a:lnTo>
                    <a:lnTo>
                      <a:pt x="145" y="537"/>
                    </a:lnTo>
                    <a:lnTo>
                      <a:pt x="150" y="534"/>
                    </a:lnTo>
                    <a:lnTo>
                      <a:pt x="154" y="531"/>
                    </a:lnTo>
                    <a:lnTo>
                      <a:pt x="155" y="525"/>
                    </a:lnTo>
                    <a:lnTo>
                      <a:pt x="155" y="5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0362" name="Freeform 22"/>
              <p:cNvSpPr>
                <a:spLocks/>
              </p:cNvSpPr>
              <p:nvPr/>
            </p:nvSpPr>
            <p:spPr bwMode="auto">
              <a:xfrm>
                <a:off x="3540" y="493"/>
                <a:ext cx="56" cy="209"/>
              </a:xfrm>
              <a:custGeom>
                <a:avLst/>
                <a:gdLst>
                  <a:gd name="T0" fmla="*/ 1 w 156"/>
                  <a:gd name="T1" fmla="*/ 0 h 537"/>
                  <a:gd name="T2" fmla="*/ 1 w 156"/>
                  <a:gd name="T3" fmla="*/ 0 h 537"/>
                  <a:gd name="T4" fmla="*/ 1 w 156"/>
                  <a:gd name="T5" fmla="*/ 0 h 537"/>
                  <a:gd name="T6" fmla="*/ 1 w 156"/>
                  <a:gd name="T7" fmla="*/ 0 h 537"/>
                  <a:gd name="T8" fmla="*/ 1 w 156"/>
                  <a:gd name="T9" fmla="*/ 0 h 537"/>
                  <a:gd name="T10" fmla="*/ 1 w 156"/>
                  <a:gd name="T11" fmla="*/ 0 h 537"/>
                  <a:gd name="T12" fmla="*/ 0 w 156"/>
                  <a:gd name="T13" fmla="*/ 5 h 537"/>
                  <a:gd name="T14" fmla="*/ 0 w 156"/>
                  <a:gd name="T15" fmla="*/ 5 h 537"/>
                  <a:gd name="T16" fmla="*/ 0 w 156"/>
                  <a:gd name="T17" fmla="*/ 5 h 537"/>
                  <a:gd name="T18" fmla="*/ 0 w 156"/>
                  <a:gd name="T19" fmla="*/ 5 h 537"/>
                  <a:gd name="T20" fmla="*/ 0 w 156"/>
                  <a:gd name="T21" fmla="*/ 5 h 537"/>
                  <a:gd name="T22" fmla="*/ 0 w 156"/>
                  <a:gd name="T23" fmla="*/ 5 h 537"/>
                  <a:gd name="T24" fmla="*/ 0 w 156"/>
                  <a:gd name="T25" fmla="*/ 5 h 537"/>
                  <a:gd name="T26" fmla="*/ 0 w 156"/>
                  <a:gd name="T27" fmla="*/ 5 h 537"/>
                  <a:gd name="T28" fmla="*/ 0 w 156"/>
                  <a:gd name="T29" fmla="*/ 5 h 537"/>
                  <a:gd name="T30" fmla="*/ 0 w 156"/>
                  <a:gd name="T31" fmla="*/ 5 h 537"/>
                  <a:gd name="T32" fmla="*/ 1 w 156"/>
                  <a:gd name="T33" fmla="*/ 0 h 537"/>
                  <a:gd name="T34" fmla="*/ 1 w 156"/>
                  <a:gd name="T35" fmla="*/ 0 h 537"/>
                  <a:gd name="T36" fmla="*/ 1 w 156"/>
                  <a:gd name="T37" fmla="*/ 0 h 537"/>
                  <a:gd name="T38" fmla="*/ 1 w 156"/>
                  <a:gd name="T39" fmla="*/ 0 h 537"/>
                  <a:gd name="T40" fmla="*/ 1 w 156"/>
                  <a:gd name="T41" fmla="*/ 0 h 5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6"/>
                  <a:gd name="T64" fmla="*/ 0 h 537"/>
                  <a:gd name="T65" fmla="*/ 156 w 156"/>
                  <a:gd name="T66" fmla="*/ 537 h 5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6" h="537">
                    <a:moveTo>
                      <a:pt x="145" y="0"/>
                    </a:moveTo>
                    <a:lnTo>
                      <a:pt x="140" y="0"/>
                    </a:lnTo>
                    <a:lnTo>
                      <a:pt x="134" y="2"/>
                    </a:lnTo>
                    <a:lnTo>
                      <a:pt x="129" y="6"/>
                    </a:lnTo>
                    <a:lnTo>
                      <a:pt x="127" y="11"/>
                    </a:lnTo>
                    <a:lnTo>
                      <a:pt x="0" y="519"/>
                    </a:lnTo>
                    <a:lnTo>
                      <a:pt x="0" y="525"/>
                    </a:lnTo>
                    <a:lnTo>
                      <a:pt x="1" y="531"/>
                    </a:lnTo>
                    <a:lnTo>
                      <a:pt x="5" y="534"/>
                    </a:lnTo>
                    <a:lnTo>
                      <a:pt x="11" y="537"/>
                    </a:lnTo>
                    <a:lnTo>
                      <a:pt x="16" y="537"/>
                    </a:lnTo>
                    <a:lnTo>
                      <a:pt x="22" y="535"/>
                    </a:lnTo>
                    <a:lnTo>
                      <a:pt x="26" y="532"/>
                    </a:lnTo>
                    <a:lnTo>
                      <a:pt x="28" y="526"/>
                    </a:lnTo>
                    <a:lnTo>
                      <a:pt x="156" y="18"/>
                    </a:lnTo>
                    <a:lnTo>
                      <a:pt x="156" y="12"/>
                    </a:lnTo>
                    <a:lnTo>
                      <a:pt x="155" y="7"/>
                    </a:lnTo>
                    <a:lnTo>
                      <a:pt x="151" y="2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0363" name="Freeform 23"/>
              <p:cNvSpPr>
                <a:spLocks/>
              </p:cNvSpPr>
              <p:nvPr/>
            </p:nvSpPr>
            <p:spPr bwMode="auto">
              <a:xfrm>
                <a:off x="3474" y="442"/>
                <a:ext cx="111" cy="43"/>
              </a:xfrm>
              <a:custGeom>
                <a:avLst/>
                <a:gdLst>
                  <a:gd name="T0" fmla="*/ 0 w 313"/>
                  <a:gd name="T1" fmla="*/ 1 h 112"/>
                  <a:gd name="T2" fmla="*/ 0 w 313"/>
                  <a:gd name="T3" fmla="*/ 1 h 112"/>
                  <a:gd name="T4" fmla="*/ 0 w 313"/>
                  <a:gd name="T5" fmla="*/ 1 h 112"/>
                  <a:gd name="T6" fmla="*/ 0 w 313"/>
                  <a:gd name="T7" fmla="*/ 1 h 112"/>
                  <a:gd name="T8" fmla="*/ 0 w 313"/>
                  <a:gd name="T9" fmla="*/ 1 h 112"/>
                  <a:gd name="T10" fmla="*/ 0 w 313"/>
                  <a:gd name="T11" fmla="*/ 0 h 112"/>
                  <a:gd name="T12" fmla="*/ 1 w 313"/>
                  <a:gd name="T13" fmla="*/ 1 h 112"/>
                  <a:gd name="T14" fmla="*/ 1 w 313"/>
                  <a:gd name="T15" fmla="*/ 0 h 112"/>
                  <a:gd name="T16" fmla="*/ 1 w 313"/>
                  <a:gd name="T17" fmla="*/ 1 h 112"/>
                  <a:gd name="T18" fmla="*/ 1 w 313"/>
                  <a:gd name="T19" fmla="*/ 0 h 112"/>
                  <a:gd name="T20" fmla="*/ 2 w 313"/>
                  <a:gd name="T21" fmla="*/ 1 h 112"/>
                  <a:gd name="T22" fmla="*/ 2 w 313"/>
                  <a:gd name="T23" fmla="*/ 1 h 112"/>
                  <a:gd name="T24" fmla="*/ 2 w 313"/>
                  <a:gd name="T25" fmla="*/ 1 h 112"/>
                  <a:gd name="T26" fmla="*/ 2 w 313"/>
                  <a:gd name="T27" fmla="*/ 1 h 112"/>
                  <a:gd name="T28" fmla="*/ 2 w 313"/>
                  <a:gd name="T29" fmla="*/ 1 h 112"/>
                  <a:gd name="T30" fmla="*/ 2 w 313"/>
                  <a:gd name="T31" fmla="*/ 1 h 112"/>
                  <a:gd name="T32" fmla="*/ 2 w 313"/>
                  <a:gd name="T33" fmla="*/ 1 h 112"/>
                  <a:gd name="T34" fmla="*/ 2 w 313"/>
                  <a:gd name="T35" fmla="*/ 1 h 112"/>
                  <a:gd name="T36" fmla="*/ 2 w 313"/>
                  <a:gd name="T37" fmla="*/ 1 h 112"/>
                  <a:gd name="T38" fmla="*/ 2 w 313"/>
                  <a:gd name="T39" fmla="*/ 1 h 112"/>
                  <a:gd name="T40" fmla="*/ 1 w 313"/>
                  <a:gd name="T41" fmla="*/ 0 h 112"/>
                  <a:gd name="T42" fmla="*/ 1 w 313"/>
                  <a:gd name="T43" fmla="*/ 1 h 112"/>
                  <a:gd name="T44" fmla="*/ 1 w 313"/>
                  <a:gd name="T45" fmla="*/ 0 h 112"/>
                  <a:gd name="T46" fmla="*/ 1 w 313"/>
                  <a:gd name="T47" fmla="*/ 1 h 112"/>
                  <a:gd name="T48" fmla="*/ 0 w 313"/>
                  <a:gd name="T49" fmla="*/ 0 h 112"/>
                  <a:gd name="T50" fmla="*/ 0 w 313"/>
                  <a:gd name="T51" fmla="*/ 1 h 112"/>
                  <a:gd name="T52" fmla="*/ 0 w 313"/>
                  <a:gd name="T53" fmla="*/ 1 h 112"/>
                  <a:gd name="T54" fmla="*/ 0 w 313"/>
                  <a:gd name="T55" fmla="*/ 1 h 112"/>
                  <a:gd name="T56" fmla="*/ 0 w 313"/>
                  <a:gd name="T57" fmla="*/ 1 h 112"/>
                  <a:gd name="T58" fmla="*/ 0 w 313"/>
                  <a:gd name="T59" fmla="*/ 1 h 1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13"/>
                  <a:gd name="T91" fmla="*/ 0 h 112"/>
                  <a:gd name="T92" fmla="*/ 313 w 313"/>
                  <a:gd name="T93" fmla="*/ 112 h 1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13" h="112">
                    <a:moveTo>
                      <a:pt x="4" y="111"/>
                    </a:moveTo>
                    <a:lnTo>
                      <a:pt x="6" y="112"/>
                    </a:lnTo>
                    <a:lnTo>
                      <a:pt x="10" y="112"/>
                    </a:lnTo>
                    <a:lnTo>
                      <a:pt x="12" y="111"/>
                    </a:lnTo>
                    <a:lnTo>
                      <a:pt x="13" y="108"/>
                    </a:lnTo>
                    <a:lnTo>
                      <a:pt x="56" y="31"/>
                    </a:lnTo>
                    <a:lnTo>
                      <a:pt x="104" y="111"/>
                    </a:lnTo>
                    <a:lnTo>
                      <a:pt x="161" y="28"/>
                    </a:lnTo>
                    <a:lnTo>
                      <a:pt x="210" y="111"/>
                    </a:lnTo>
                    <a:lnTo>
                      <a:pt x="261" y="31"/>
                    </a:lnTo>
                    <a:lnTo>
                      <a:pt x="299" y="105"/>
                    </a:lnTo>
                    <a:lnTo>
                      <a:pt x="301" y="107"/>
                    </a:lnTo>
                    <a:lnTo>
                      <a:pt x="304" y="110"/>
                    </a:lnTo>
                    <a:lnTo>
                      <a:pt x="307" y="110"/>
                    </a:lnTo>
                    <a:lnTo>
                      <a:pt x="309" y="108"/>
                    </a:lnTo>
                    <a:lnTo>
                      <a:pt x="312" y="107"/>
                    </a:lnTo>
                    <a:lnTo>
                      <a:pt x="313" y="105"/>
                    </a:lnTo>
                    <a:lnTo>
                      <a:pt x="313" y="102"/>
                    </a:lnTo>
                    <a:lnTo>
                      <a:pt x="313" y="99"/>
                    </a:lnTo>
                    <a:lnTo>
                      <a:pt x="262" y="1"/>
                    </a:lnTo>
                    <a:lnTo>
                      <a:pt x="210" y="83"/>
                    </a:lnTo>
                    <a:lnTo>
                      <a:pt x="162" y="0"/>
                    </a:lnTo>
                    <a:lnTo>
                      <a:pt x="106" y="83"/>
                    </a:lnTo>
                    <a:lnTo>
                      <a:pt x="56" y="1"/>
                    </a:lnTo>
                    <a:lnTo>
                      <a:pt x="1" y="102"/>
                    </a:lnTo>
                    <a:lnTo>
                      <a:pt x="0" y="104"/>
                    </a:lnTo>
                    <a:lnTo>
                      <a:pt x="1" y="106"/>
                    </a:lnTo>
                    <a:lnTo>
                      <a:pt x="2" y="108"/>
                    </a:lnTo>
                    <a:lnTo>
                      <a:pt x="4" y="1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0364" name="Rectangle 24"/>
              <p:cNvSpPr>
                <a:spLocks noChangeArrowheads="1"/>
              </p:cNvSpPr>
              <p:nvPr/>
            </p:nvSpPr>
            <p:spPr bwMode="auto">
              <a:xfrm>
                <a:off x="3479" y="696"/>
                <a:ext cx="106" cy="9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0365" name="Freeform 25"/>
              <p:cNvSpPr>
                <a:spLocks/>
              </p:cNvSpPr>
              <p:nvPr/>
            </p:nvSpPr>
            <p:spPr bwMode="auto">
              <a:xfrm>
                <a:off x="3499" y="760"/>
                <a:ext cx="64" cy="70"/>
              </a:xfrm>
              <a:custGeom>
                <a:avLst/>
                <a:gdLst>
                  <a:gd name="T0" fmla="*/ 0 w 178"/>
                  <a:gd name="T1" fmla="*/ 2 h 180"/>
                  <a:gd name="T2" fmla="*/ 1 w 178"/>
                  <a:gd name="T3" fmla="*/ 2 h 180"/>
                  <a:gd name="T4" fmla="*/ 1 w 178"/>
                  <a:gd name="T5" fmla="*/ 2 h 180"/>
                  <a:gd name="T6" fmla="*/ 1 w 178"/>
                  <a:gd name="T7" fmla="*/ 2 h 180"/>
                  <a:gd name="T8" fmla="*/ 1 w 178"/>
                  <a:gd name="T9" fmla="*/ 2 h 180"/>
                  <a:gd name="T10" fmla="*/ 1 w 178"/>
                  <a:gd name="T11" fmla="*/ 1 h 180"/>
                  <a:gd name="T12" fmla="*/ 1 w 178"/>
                  <a:gd name="T13" fmla="*/ 1 h 180"/>
                  <a:gd name="T14" fmla="*/ 1 w 178"/>
                  <a:gd name="T15" fmla="*/ 1 h 180"/>
                  <a:gd name="T16" fmla="*/ 1 w 178"/>
                  <a:gd name="T17" fmla="*/ 1 h 180"/>
                  <a:gd name="T18" fmla="*/ 1 w 178"/>
                  <a:gd name="T19" fmla="*/ 1 h 180"/>
                  <a:gd name="T20" fmla="*/ 1 w 178"/>
                  <a:gd name="T21" fmla="*/ 1 h 180"/>
                  <a:gd name="T22" fmla="*/ 1 w 178"/>
                  <a:gd name="T23" fmla="*/ 0 h 180"/>
                  <a:gd name="T24" fmla="*/ 1 w 178"/>
                  <a:gd name="T25" fmla="*/ 0 h 180"/>
                  <a:gd name="T26" fmla="*/ 1 w 178"/>
                  <a:gd name="T27" fmla="*/ 0 h 180"/>
                  <a:gd name="T28" fmla="*/ 1 w 178"/>
                  <a:gd name="T29" fmla="*/ 0 h 180"/>
                  <a:gd name="T30" fmla="*/ 1 w 178"/>
                  <a:gd name="T31" fmla="*/ 0 h 180"/>
                  <a:gd name="T32" fmla="*/ 0 w 178"/>
                  <a:gd name="T33" fmla="*/ 0 h 180"/>
                  <a:gd name="T34" fmla="*/ 0 w 178"/>
                  <a:gd name="T35" fmla="*/ 0 h 180"/>
                  <a:gd name="T36" fmla="*/ 0 w 178"/>
                  <a:gd name="T37" fmla="*/ 0 h 180"/>
                  <a:gd name="T38" fmla="*/ 0 w 178"/>
                  <a:gd name="T39" fmla="*/ 0 h 180"/>
                  <a:gd name="T40" fmla="*/ 0 w 178"/>
                  <a:gd name="T41" fmla="*/ 0 h 180"/>
                  <a:gd name="T42" fmla="*/ 0 w 178"/>
                  <a:gd name="T43" fmla="*/ 0 h 180"/>
                  <a:gd name="T44" fmla="*/ 0 w 178"/>
                  <a:gd name="T45" fmla="*/ 1 h 180"/>
                  <a:gd name="T46" fmla="*/ 0 w 178"/>
                  <a:gd name="T47" fmla="*/ 1 h 180"/>
                  <a:gd name="T48" fmla="*/ 0 w 178"/>
                  <a:gd name="T49" fmla="*/ 1 h 180"/>
                  <a:gd name="T50" fmla="*/ 0 w 178"/>
                  <a:gd name="T51" fmla="*/ 1 h 180"/>
                  <a:gd name="T52" fmla="*/ 0 w 178"/>
                  <a:gd name="T53" fmla="*/ 1 h 180"/>
                  <a:gd name="T54" fmla="*/ 0 w 178"/>
                  <a:gd name="T55" fmla="*/ 1 h 180"/>
                  <a:gd name="T56" fmla="*/ 0 w 178"/>
                  <a:gd name="T57" fmla="*/ 2 h 180"/>
                  <a:gd name="T58" fmla="*/ 0 w 178"/>
                  <a:gd name="T59" fmla="*/ 2 h 180"/>
                  <a:gd name="T60" fmla="*/ 0 w 178"/>
                  <a:gd name="T61" fmla="*/ 2 h 180"/>
                  <a:gd name="T62" fmla="*/ 0 w 178"/>
                  <a:gd name="T63" fmla="*/ 2 h 180"/>
                  <a:gd name="T64" fmla="*/ 0 w 178"/>
                  <a:gd name="T65" fmla="*/ 2 h 18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8"/>
                  <a:gd name="T100" fmla="*/ 0 h 180"/>
                  <a:gd name="T101" fmla="*/ 178 w 178"/>
                  <a:gd name="T102" fmla="*/ 180 h 18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8" h="180">
                    <a:moveTo>
                      <a:pt x="89" y="180"/>
                    </a:moveTo>
                    <a:lnTo>
                      <a:pt x="106" y="178"/>
                    </a:lnTo>
                    <a:lnTo>
                      <a:pt x="123" y="173"/>
                    </a:lnTo>
                    <a:lnTo>
                      <a:pt x="138" y="165"/>
                    </a:lnTo>
                    <a:lnTo>
                      <a:pt x="151" y="154"/>
                    </a:lnTo>
                    <a:lnTo>
                      <a:pt x="163" y="141"/>
                    </a:lnTo>
                    <a:lnTo>
                      <a:pt x="171" y="125"/>
                    </a:lnTo>
                    <a:lnTo>
                      <a:pt x="175" y="109"/>
                    </a:lnTo>
                    <a:lnTo>
                      <a:pt x="178" y="90"/>
                    </a:lnTo>
                    <a:lnTo>
                      <a:pt x="175" y="72"/>
                    </a:lnTo>
                    <a:lnTo>
                      <a:pt x="171" y="56"/>
                    </a:lnTo>
                    <a:lnTo>
                      <a:pt x="163" y="40"/>
                    </a:lnTo>
                    <a:lnTo>
                      <a:pt x="151" y="27"/>
                    </a:lnTo>
                    <a:lnTo>
                      <a:pt x="138" y="15"/>
                    </a:lnTo>
                    <a:lnTo>
                      <a:pt x="123" y="7"/>
                    </a:lnTo>
                    <a:lnTo>
                      <a:pt x="106" y="3"/>
                    </a:lnTo>
                    <a:lnTo>
                      <a:pt x="89" y="0"/>
                    </a:lnTo>
                    <a:lnTo>
                      <a:pt x="72" y="3"/>
                    </a:lnTo>
                    <a:lnTo>
                      <a:pt x="54" y="7"/>
                    </a:lnTo>
                    <a:lnTo>
                      <a:pt x="39" y="15"/>
                    </a:lnTo>
                    <a:lnTo>
                      <a:pt x="27" y="27"/>
                    </a:lnTo>
                    <a:lnTo>
                      <a:pt x="15" y="40"/>
                    </a:lnTo>
                    <a:lnTo>
                      <a:pt x="7" y="56"/>
                    </a:lnTo>
                    <a:lnTo>
                      <a:pt x="2" y="72"/>
                    </a:lnTo>
                    <a:lnTo>
                      <a:pt x="0" y="90"/>
                    </a:lnTo>
                    <a:lnTo>
                      <a:pt x="2" y="109"/>
                    </a:lnTo>
                    <a:lnTo>
                      <a:pt x="7" y="125"/>
                    </a:lnTo>
                    <a:lnTo>
                      <a:pt x="15" y="141"/>
                    </a:lnTo>
                    <a:lnTo>
                      <a:pt x="27" y="154"/>
                    </a:lnTo>
                    <a:lnTo>
                      <a:pt x="39" y="165"/>
                    </a:lnTo>
                    <a:lnTo>
                      <a:pt x="54" y="173"/>
                    </a:lnTo>
                    <a:lnTo>
                      <a:pt x="72" y="178"/>
                    </a:lnTo>
                    <a:lnTo>
                      <a:pt x="89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0366" name="Freeform 26"/>
              <p:cNvSpPr>
                <a:spLocks/>
              </p:cNvSpPr>
              <p:nvPr/>
            </p:nvSpPr>
            <p:spPr bwMode="auto">
              <a:xfrm>
                <a:off x="3379" y="300"/>
                <a:ext cx="303" cy="413"/>
              </a:xfrm>
              <a:custGeom>
                <a:avLst/>
                <a:gdLst>
                  <a:gd name="T0" fmla="*/ 4 w 847"/>
                  <a:gd name="T1" fmla="*/ 2 h 1063"/>
                  <a:gd name="T2" fmla="*/ 5 w 847"/>
                  <a:gd name="T3" fmla="*/ 2 h 1063"/>
                  <a:gd name="T4" fmla="*/ 5 w 847"/>
                  <a:gd name="T5" fmla="*/ 3 h 1063"/>
                  <a:gd name="T6" fmla="*/ 5 w 847"/>
                  <a:gd name="T7" fmla="*/ 4 h 1063"/>
                  <a:gd name="T8" fmla="*/ 5 w 847"/>
                  <a:gd name="T9" fmla="*/ 5 h 1063"/>
                  <a:gd name="T10" fmla="*/ 4 w 847"/>
                  <a:gd name="T11" fmla="*/ 6 h 1063"/>
                  <a:gd name="T12" fmla="*/ 4 w 847"/>
                  <a:gd name="T13" fmla="*/ 6 h 1063"/>
                  <a:gd name="T14" fmla="*/ 4 w 847"/>
                  <a:gd name="T15" fmla="*/ 6 h 1063"/>
                  <a:gd name="T16" fmla="*/ 4 w 847"/>
                  <a:gd name="T17" fmla="*/ 7 h 1063"/>
                  <a:gd name="T18" fmla="*/ 3 w 847"/>
                  <a:gd name="T19" fmla="*/ 7 h 1063"/>
                  <a:gd name="T20" fmla="*/ 3 w 847"/>
                  <a:gd name="T21" fmla="*/ 9 h 1063"/>
                  <a:gd name="T22" fmla="*/ 2 w 847"/>
                  <a:gd name="T23" fmla="*/ 9 h 1063"/>
                  <a:gd name="T24" fmla="*/ 1 w 847"/>
                  <a:gd name="T25" fmla="*/ 7 h 1063"/>
                  <a:gd name="T26" fmla="*/ 1 w 847"/>
                  <a:gd name="T27" fmla="*/ 6 h 1063"/>
                  <a:gd name="T28" fmla="*/ 1 w 847"/>
                  <a:gd name="T29" fmla="*/ 6 h 1063"/>
                  <a:gd name="T30" fmla="*/ 0 w 847"/>
                  <a:gd name="T31" fmla="*/ 5 h 1063"/>
                  <a:gd name="T32" fmla="*/ 0 w 847"/>
                  <a:gd name="T33" fmla="*/ 4 h 1063"/>
                  <a:gd name="T34" fmla="*/ 0 w 847"/>
                  <a:gd name="T35" fmla="*/ 3 h 1063"/>
                  <a:gd name="T36" fmla="*/ 0 w 847"/>
                  <a:gd name="T37" fmla="*/ 2 h 1063"/>
                  <a:gd name="T38" fmla="*/ 1 w 847"/>
                  <a:gd name="T39" fmla="*/ 1 h 1063"/>
                  <a:gd name="T40" fmla="*/ 1 w 847"/>
                  <a:gd name="T41" fmla="*/ 1 h 1063"/>
                  <a:gd name="T42" fmla="*/ 1 w 847"/>
                  <a:gd name="T43" fmla="*/ 1 h 1063"/>
                  <a:gd name="T44" fmla="*/ 2 w 847"/>
                  <a:gd name="T45" fmla="*/ 1 h 1063"/>
                  <a:gd name="T46" fmla="*/ 2 w 847"/>
                  <a:gd name="T47" fmla="*/ 0 h 1063"/>
                  <a:gd name="T48" fmla="*/ 3 w 847"/>
                  <a:gd name="T49" fmla="*/ 0 h 1063"/>
                  <a:gd name="T50" fmla="*/ 3 w 847"/>
                  <a:gd name="T51" fmla="*/ 0 h 1063"/>
                  <a:gd name="T52" fmla="*/ 3 w 847"/>
                  <a:gd name="T53" fmla="*/ 0 h 1063"/>
                  <a:gd name="T54" fmla="*/ 3 w 847"/>
                  <a:gd name="T55" fmla="*/ 1 h 1063"/>
                  <a:gd name="T56" fmla="*/ 4 w 847"/>
                  <a:gd name="T57" fmla="*/ 1 h 1063"/>
                  <a:gd name="T58" fmla="*/ 4 w 847"/>
                  <a:gd name="T59" fmla="*/ 1 h 1063"/>
                  <a:gd name="T60" fmla="*/ 4 w 847"/>
                  <a:gd name="T61" fmla="*/ 1 h 1063"/>
                  <a:gd name="T62" fmla="*/ 4 w 847"/>
                  <a:gd name="T63" fmla="*/ 1 h 1063"/>
                  <a:gd name="T64" fmla="*/ 4 w 847"/>
                  <a:gd name="T65" fmla="*/ 1 h 1063"/>
                  <a:gd name="T66" fmla="*/ 4 w 847"/>
                  <a:gd name="T67" fmla="*/ 1 h 1063"/>
                  <a:gd name="T68" fmla="*/ 4 w 847"/>
                  <a:gd name="T69" fmla="*/ 1 h 1063"/>
                  <a:gd name="T70" fmla="*/ 4 w 847"/>
                  <a:gd name="T71" fmla="*/ 0 h 1063"/>
                  <a:gd name="T72" fmla="*/ 3 w 847"/>
                  <a:gd name="T73" fmla="*/ 0 h 1063"/>
                  <a:gd name="T74" fmla="*/ 3 w 847"/>
                  <a:gd name="T75" fmla="*/ 0 h 1063"/>
                  <a:gd name="T76" fmla="*/ 3 w 847"/>
                  <a:gd name="T77" fmla="*/ 0 h 1063"/>
                  <a:gd name="T78" fmla="*/ 2 w 847"/>
                  <a:gd name="T79" fmla="*/ 0 h 1063"/>
                  <a:gd name="T80" fmla="*/ 1 w 847"/>
                  <a:gd name="T81" fmla="*/ 1 h 1063"/>
                  <a:gd name="T82" fmla="*/ 0 w 847"/>
                  <a:gd name="T83" fmla="*/ 1 h 1063"/>
                  <a:gd name="T84" fmla="*/ 0 w 847"/>
                  <a:gd name="T85" fmla="*/ 2 h 1063"/>
                  <a:gd name="T86" fmla="*/ 0 w 847"/>
                  <a:gd name="T87" fmla="*/ 3 h 1063"/>
                  <a:gd name="T88" fmla="*/ 0 w 847"/>
                  <a:gd name="T89" fmla="*/ 4 h 1063"/>
                  <a:gd name="T90" fmla="*/ 0 w 847"/>
                  <a:gd name="T91" fmla="*/ 5 h 1063"/>
                  <a:gd name="T92" fmla="*/ 1 w 847"/>
                  <a:gd name="T93" fmla="*/ 6 h 1063"/>
                  <a:gd name="T94" fmla="*/ 1 w 847"/>
                  <a:gd name="T95" fmla="*/ 7 h 1063"/>
                  <a:gd name="T96" fmla="*/ 1 w 847"/>
                  <a:gd name="T97" fmla="*/ 8 h 1063"/>
                  <a:gd name="T98" fmla="*/ 2 w 847"/>
                  <a:gd name="T99" fmla="*/ 9 h 1063"/>
                  <a:gd name="T100" fmla="*/ 3 w 847"/>
                  <a:gd name="T101" fmla="*/ 9 h 1063"/>
                  <a:gd name="T102" fmla="*/ 4 w 847"/>
                  <a:gd name="T103" fmla="*/ 7 h 1063"/>
                  <a:gd name="T104" fmla="*/ 4 w 847"/>
                  <a:gd name="T105" fmla="*/ 6 h 1063"/>
                  <a:gd name="T106" fmla="*/ 4 w 847"/>
                  <a:gd name="T107" fmla="*/ 6 h 1063"/>
                  <a:gd name="T108" fmla="*/ 5 w 847"/>
                  <a:gd name="T109" fmla="*/ 6 h 1063"/>
                  <a:gd name="T110" fmla="*/ 5 w 847"/>
                  <a:gd name="T111" fmla="*/ 6 h 1063"/>
                  <a:gd name="T112" fmla="*/ 5 w 847"/>
                  <a:gd name="T113" fmla="*/ 5 h 1063"/>
                  <a:gd name="T114" fmla="*/ 5 w 847"/>
                  <a:gd name="T115" fmla="*/ 5 h 1063"/>
                  <a:gd name="T116" fmla="*/ 5 w 847"/>
                  <a:gd name="T117" fmla="*/ 4 h 1063"/>
                  <a:gd name="T118" fmla="*/ 5 w 847"/>
                  <a:gd name="T119" fmla="*/ 3 h 1063"/>
                  <a:gd name="T120" fmla="*/ 5 w 847"/>
                  <a:gd name="T121" fmla="*/ 2 h 1063"/>
                  <a:gd name="T122" fmla="*/ 5 w 847"/>
                  <a:gd name="T123" fmla="*/ 1 h 1063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47"/>
                  <a:gd name="T187" fmla="*/ 0 h 1063"/>
                  <a:gd name="T188" fmla="*/ 847 w 847"/>
                  <a:gd name="T189" fmla="*/ 1063 h 1063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47" h="1063">
                    <a:moveTo>
                      <a:pt x="757" y="159"/>
                    </a:moveTo>
                    <a:lnTo>
                      <a:pt x="698" y="159"/>
                    </a:lnTo>
                    <a:lnTo>
                      <a:pt x="720" y="185"/>
                    </a:lnTo>
                    <a:lnTo>
                      <a:pt x="739" y="214"/>
                    </a:lnTo>
                    <a:lnTo>
                      <a:pt x="757" y="245"/>
                    </a:lnTo>
                    <a:lnTo>
                      <a:pt x="773" y="278"/>
                    </a:lnTo>
                    <a:lnTo>
                      <a:pt x="785" y="312"/>
                    </a:lnTo>
                    <a:lnTo>
                      <a:pt x="795" y="346"/>
                    </a:lnTo>
                    <a:lnTo>
                      <a:pt x="800" y="380"/>
                    </a:lnTo>
                    <a:lnTo>
                      <a:pt x="803" y="414"/>
                    </a:lnTo>
                    <a:lnTo>
                      <a:pt x="800" y="449"/>
                    </a:lnTo>
                    <a:lnTo>
                      <a:pt x="796" y="484"/>
                    </a:lnTo>
                    <a:lnTo>
                      <a:pt x="787" y="518"/>
                    </a:lnTo>
                    <a:lnTo>
                      <a:pt x="775" y="552"/>
                    </a:lnTo>
                    <a:lnTo>
                      <a:pt x="760" y="583"/>
                    </a:lnTo>
                    <a:lnTo>
                      <a:pt x="742" y="614"/>
                    </a:lnTo>
                    <a:lnTo>
                      <a:pt x="721" y="643"/>
                    </a:lnTo>
                    <a:lnTo>
                      <a:pt x="697" y="669"/>
                    </a:lnTo>
                    <a:lnTo>
                      <a:pt x="696" y="670"/>
                    </a:lnTo>
                    <a:lnTo>
                      <a:pt x="692" y="675"/>
                    </a:lnTo>
                    <a:lnTo>
                      <a:pt x="688" y="681"/>
                    </a:lnTo>
                    <a:lnTo>
                      <a:pt x="682" y="688"/>
                    </a:lnTo>
                    <a:lnTo>
                      <a:pt x="675" y="695"/>
                    </a:lnTo>
                    <a:lnTo>
                      <a:pt x="669" y="703"/>
                    </a:lnTo>
                    <a:lnTo>
                      <a:pt x="663" y="708"/>
                    </a:lnTo>
                    <a:lnTo>
                      <a:pt x="660" y="714"/>
                    </a:lnTo>
                    <a:lnTo>
                      <a:pt x="641" y="741"/>
                    </a:lnTo>
                    <a:lnTo>
                      <a:pt x="621" y="772"/>
                    </a:lnTo>
                    <a:lnTo>
                      <a:pt x="599" y="807"/>
                    </a:lnTo>
                    <a:lnTo>
                      <a:pt x="579" y="845"/>
                    </a:lnTo>
                    <a:lnTo>
                      <a:pt x="561" y="887"/>
                    </a:lnTo>
                    <a:lnTo>
                      <a:pt x="546" y="931"/>
                    </a:lnTo>
                    <a:lnTo>
                      <a:pt x="534" y="974"/>
                    </a:lnTo>
                    <a:lnTo>
                      <a:pt x="529" y="1019"/>
                    </a:lnTo>
                    <a:lnTo>
                      <a:pt x="322" y="1019"/>
                    </a:lnTo>
                    <a:lnTo>
                      <a:pt x="315" y="969"/>
                    </a:lnTo>
                    <a:lnTo>
                      <a:pt x="303" y="919"/>
                    </a:lnTo>
                    <a:lnTo>
                      <a:pt x="283" y="871"/>
                    </a:lnTo>
                    <a:lnTo>
                      <a:pt x="261" y="826"/>
                    </a:lnTo>
                    <a:lnTo>
                      <a:pt x="237" y="783"/>
                    </a:lnTo>
                    <a:lnTo>
                      <a:pt x="214" y="746"/>
                    </a:lnTo>
                    <a:lnTo>
                      <a:pt x="191" y="715"/>
                    </a:lnTo>
                    <a:lnTo>
                      <a:pt x="173" y="691"/>
                    </a:lnTo>
                    <a:lnTo>
                      <a:pt x="169" y="688"/>
                    </a:lnTo>
                    <a:lnTo>
                      <a:pt x="141" y="660"/>
                    </a:lnTo>
                    <a:lnTo>
                      <a:pt x="116" y="630"/>
                    </a:lnTo>
                    <a:lnTo>
                      <a:pt x="94" y="598"/>
                    </a:lnTo>
                    <a:lnTo>
                      <a:pt x="77" y="563"/>
                    </a:lnTo>
                    <a:lnTo>
                      <a:pt x="62" y="528"/>
                    </a:lnTo>
                    <a:lnTo>
                      <a:pt x="52" y="491"/>
                    </a:lnTo>
                    <a:lnTo>
                      <a:pt x="46" y="453"/>
                    </a:lnTo>
                    <a:lnTo>
                      <a:pt x="43" y="414"/>
                    </a:lnTo>
                    <a:lnTo>
                      <a:pt x="46" y="378"/>
                    </a:lnTo>
                    <a:lnTo>
                      <a:pt x="50" y="342"/>
                    </a:lnTo>
                    <a:lnTo>
                      <a:pt x="60" y="308"/>
                    </a:lnTo>
                    <a:lnTo>
                      <a:pt x="71" y="274"/>
                    </a:lnTo>
                    <a:lnTo>
                      <a:pt x="86" y="242"/>
                    </a:lnTo>
                    <a:lnTo>
                      <a:pt x="105" y="211"/>
                    </a:lnTo>
                    <a:lnTo>
                      <a:pt x="126" y="182"/>
                    </a:lnTo>
                    <a:lnTo>
                      <a:pt x="151" y="156"/>
                    </a:lnTo>
                    <a:lnTo>
                      <a:pt x="164" y="143"/>
                    </a:lnTo>
                    <a:lnTo>
                      <a:pt x="179" y="130"/>
                    </a:lnTo>
                    <a:lnTo>
                      <a:pt x="194" y="119"/>
                    </a:lnTo>
                    <a:lnTo>
                      <a:pt x="209" y="108"/>
                    </a:lnTo>
                    <a:lnTo>
                      <a:pt x="226" y="98"/>
                    </a:lnTo>
                    <a:lnTo>
                      <a:pt x="242" y="89"/>
                    </a:lnTo>
                    <a:lnTo>
                      <a:pt x="258" y="81"/>
                    </a:lnTo>
                    <a:lnTo>
                      <a:pt x="275" y="73"/>
                    </a:lnTo>
                    <a:lnTo>
                      <a:pt x="292" y="66"/>
                    </a:lnTo>
                    <a:lnTo>
                      <a:pt x="311" y="60"/>
                    </a:lnTo>
                    <a:lnTo>
                      <a:pt x="329" y="55"/>
                    </a:lnTo>
                    <a:lnTo>
                      <a:pt x="346" y="51"/>
                    </a:lnTo>
                    <a:lnTo>
                      <a:pt x="366" y="48"/>
                    </a:lnTo>
                    <a:lnTo>
                      <a:pt x="384" y="46"/>
                    </a:lnTo>
                    <a:lnTo>
                      <a:pt x="403" y="44"/>
                    </a:lnTo>
                    <a:lnTo>
                      <a:pt x="423" y="44"/>
                    </a:lnTo>
                    <a:lnTo>
                      <a:pt x="442" y="44"/>
                    </a:lnTo>
                    <a:lnTo>
                      <a:pt x="461" y="46"/>
                    </a:lnTo>
                    <a:lnTo>
                      <a:pt x="480" y="48"/>
                    </a:lnTo>
                    <a:lnTo>
                      <a:pt x="499" y="51"/>
                    </a:lnTo>
                    <a:lnTo>
                      <a:pt x="517" y="55"/>
                    </a:lnTo>
                    <a:lnTo>
                      <a:pt x="535" y="60"/>
                    </a:lnTo>
                    <a:lnTo>
                      <a:pt x="553" y="66"/>
                    </a:lnTo>
                    <a:lnTo>
                      <a:pt x="571" y="73"/>
                    </a:lnTo>
                    <a:lnTo>
                      <a:pt x="588" y="81"/>
                    </a:lnTo>
                    <a:lnTo>
                      <a:pt x="605" y="89"/>
                    </a:lnTo>
                    <a:lnTo>
                      <a:pt x="621" y="98"/>
                    </a:lnTo>
                    <a:lnTo>
                      <a:pt x="637" y="108"/>
                    </a:lnTo>
                    <a:lnTo>
                      <a:pt x="652" y="119"/>
                    </a:lnTo>
                    <a:lnTo>
                      <a:pt x="667" y="130"/>
                    </a:lnTo>
                    <a:lnTo>
                      <a:pt x="682" y="143"/>
                    </a:lnTo>
                    <a:lnTo>
                      <a:pt x="696" y="156"/>
                    </a:lnTo>
                    <a:lnTo>
                      <a:pt x="696" y="157"/>
                    </a:lnTo>
                    <a:lnTo>
                      <a:pt x="697" y="157"/>
                    </a:lnTo>
                    <a:lnTo>
                      <a:pt x="697" y="158"/>
                    </a:lnTo>
                    <a:lnTo>
                      <a:pt x="698" y="159"/>
                    </a:lnTo>
                    <a:lnTo>
                      <a:pt x="757" y="159"/>
                    </a:lnTo>
                    <a:lnTo>
                      <a:pt x="750" y="150"/>
                    </a:lnTo>
                    <a:lnTo>
                      <a:pt x="742" y="142"/>
                    </a:lnTo>
                    <a:lnTo>
                      <a:pt x="735" y="132"/>
                    </a:lnTo>
                    <a:lnTo>
                      <a:pt x="727" y="124"/>
                    </a:lnTo>
                    <a:lnTo>
                      <a:pt x="712" y="109"/>
                    </a:lnTo>
                    <a:lnTo>
                      <a:pt x="696" y="96"/>
                    </a:lnTo>
                    <a:lnTo>
                      <a:pt x="678" y="83"/>
                    </a:lnTo>
                    <a:lnTo>
                      <a:pt x="661" y="71"/>
                    </a:lnTo>
                    <a:lnTo>
                      <a:pt x="644" y="60"/>
                    </a:lnTo>
                    <a:lnTo>
                      <a:pt x="625" y="50"/>
                    </a:lnTo>
                    <a:lnTo>
                      <a:pt x="607" y="40"/>
                    </a:lnTo>
                    <a:lnTo>
                      <a:pt x="587" y="32"/>
                    </a:lnTo>
                    <a:lnTo>
                      <a:pt x="568" y="24"/>
                    </a:lnTo>
                    <a:lnTo>
                      <a:pt x="548" y="18"/>
                    </a:lnTo>
                    <a:lnTo>
                      <a:pt x="527" y="13"/>
                    </a:lnTo>
                    <a:lnTo>
                      <a:pt x="508" y="8"/>
                    </a:lnTo>
                    <a:lnTo>
                      <a:pt x="486" y="5"/>
                    </a:lnTo>
                    <a:lnTo>
                      <a:pt x="465" y="2"/>
                    </a:lnTo>
                    <a:lnTo>
                      <a:pt x="444" y="0"/>
                    </a:lnTo>
                    <a:lnTo>
                      <a:pt x="423" y="0"/>
                    </a:lnTo>
                    <a:lnTo>
                      <a:pt x="380" y="2"/>
                    </a:lnTo>
                    <a:lnTo>
                      <a:pt x="337" y="8"/>
                    </a:lnTo>
                    <a:lnTo>
                      <a:pt x="297" y="18"/>
                    </a:lnTo>
                    <a:lnTo>
                      <a:pt x="258" y="32"/>
                    </a:lnTo>
                    <a:lnTo>
                      <a:pt x="221" y="50"/>
                    </a:lnTo>
                    <a:lnTo>
                      <a:pt x="186" y="70"/>
                    </a:lnTo>
                    <a:lnTo>
                      <a:pt x="154" y="94"/>
                    </a:lnTo>
                    <a:lnTo>
                      <a:pt x="124" y="121"/>
                    </a:lnTo>
                    <a:lnTo>
                      <a:pt x="96" y="151"/>
                    </a:lnTo>
                    <a:lnTo>
                      <a:pt x="72" y="182"/>
                    </a:lnTo>
                    <a:lnTo>
                      <a:pt x="50" y="217"/>
                    </a:lnTo>
                    <a:lnTo>
                      <a:pt x="33" y="252"/>
                    </a:lnTo>
                    <a:lnTo>
                      <a:pt x="19" y="290"/>
                    </a:lnTo>
                    <a:lnTo>
                      <a:pt x="8" y="331"/>
                    </a:lnTo>
                    <a:lnTo>
                      <a:pt x="2" y="371"/>
                    </a:lnTo>
                    <a:lnTo>
                      <a:pt x="0" y="414"/>
                    </a:lnTo>
                    <a:lnTo>
                      <a:pt x="2" y="457"/>
                    </a:lnTo>
                    <a:lnTo>
                      <a:pt x="9" y="500"/>
                    </a:lnTo>
                    <a:lnTo>
                      <a:pt x="20" y="541"/>
                    </a:lnTo>
                    <a:lnTo>
                      <a:pt x="37" y="581"/>
                    </a:lnTo>
                    <a:lnTo>
                      <a:pt x="56" y="619"/>
                    </a:lnTo>
                    <a:lnTo>
                      <a:pt x="80" y="655"/>
                    </a:lnTo>
                    <a:lnTo>
                      <a:pt x="108" y="689"/>
                    </a:lnTo>
                    <a:lnTo>
                      <a:pt x="139" y="719"/>
                    </a:lnTo>
                    <a:lnTo>
                      <a:pt x="155" y="740"/>
                    </a:lnTo>
                    <a:lnTo>
                      <a:pt x="176" y="769"/>
                    </a:lnTo>
                    <a:lnTo>
                      <a:pt x="199" y="806"/>
                    </a:lnTo>
                    <a:lnTo>
                      <a:pt x="223" y="848"/>
                    </a:lnTo>
                    <a:lnTo>
                      <a:pt x="245" y="894"/>
                    </a:lnTo>
                    <a:lnTo>
                      <a:pt x="264" y="942"/>
                    </a:lnTo>
                    <a:lnTo>
                      <a:pt x="275" y="992"/>
                    </a:lnTo>
                    <a:lnTo>
                      <a:pt x="279" y="1040"/>
                    </a:lnTo>
                    <a:lnTo>
                      <a:pt x="279" y="1063"/>
                    </a:lnTo>
                    <a:lnTo>
                      <a:pt x="573" y="1063"/>
                    </a:lnTo>
                    <a:lnTo>
                      <a:pt x="572" y="1040"/>
                    </a:lnTo>
                    <a:lnTo>
                      <a:pt x="578" y="981"/>
                    </a:lnTo>
                    <a:lnTo>
                      <a:pt x="594" y="922"/>
                    </a:lnTo>
                    <a:lnTo>
                      <a:pt x="620" y="865"/>
                    </a:lnTo>
                    <a:lnTo>
                      <a:pt x="648" y="812"/>
                    </a:lnTo>
                    <a:lnTo>
                      <a:pt x="677" y="767"/>
                    </a:lnTo>
                    <a:lnTo>
                      <a:pt x="702" y="731"/>
                    </a:lnTo>
                    <a:lnTo>
                      <a:pt x="721" y="708"/>
                    </a:lnTo>
                    <a:lnTo>
                      <a:pt x="729" y="699"/>
                    </a:lnTo>
                    <a:lnTo>
                      <a:pt x="730" y="698"/>
                    </a:lnTo>
                    <a:lnTo>
                      <a:pt x="738" y="689"/>
                    </a:lnTo>
                    <a:lnTo>
                      <a:pt x="746" y="681"/>
                    </a:lnTo>
                    <a:lnTo>
                      <a:pt x="753" y="672"/>
                    </a:lnTo>
                    <a:lnTo>
                      <a:pt x="761" y="662"/>
                    </a:lnTo>
                    <a:lnTo>
                      <a:pt x="768" y="654"/>
                    </a:lnTo>
                    <a:lnTo>
                      <a:pt x="767" y="654"/>
                    </a:lnTo>
                    <a:lnTo>
                      <a:pt x="785" y="628"/>
                    </a:lnTo>
                    <a:lnTo>
                      <a:pt x="802" y="599"/>
                    </a:lnTo>
                    <a:lnTo>
                      <a:pt x="815" y="570"/>
                    </a:lnTo>
                    <a:lnTo>
                      <a:pt x="826" y="540"/>
                    </a:lnTo>
                    <a:lnTo>
                      <a:pt x="835" y="509"/>
                    </a:lnTo>
                    <a:lnTo>
                      <a:pt x="842" y="478"/>
                    </a:lnTo>
                    <a:lnTo>
                      <a:pt x="845" y="446"/>
                    </a:lnTo>
                    <a:lnTo>
                      <a:pt x="847" y="414"/>
                    </a:lnTo>
                    <a:lnTo>
                      <a:pt x="844" y="380"/>
                    </a:lnTo>
                    <a:lnTo>
                      <a:pt x="840" y="347"/>
                    </a:lnTo>
                    <a:lnTo>
                      <a:pt x="832" y="312"/>
                    </a:lnTo>
                    <a:lnTo>
                      <a:pt x="821" y="279"/>
                    </a:lnTo>
                    <a:lnTo>
                      <a:pt x="807" y="247"/>
                    </a:lnTo>
                    <a:lnTo>
                      <a:pt x="792" y="215"/>
                    </a:lnTo>
                    <a:lnTo>
                      <a:pt x="775" y="187"/>
                    </a:lnTo>
                    <a:lnTo>
                      <a:pt x="757" y="159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0367" name="Freeform 29"/>
              <p:cNvSpPr>
                <a:spLocks/>
              </p:cNvSpPr>
              <p:nvPr/>
            </p:nvSpPr>
            <p:spPr bwMode="auto">
              <a:xfrm>
                <a:off x="3494" y="735"/>
                <a:ext cx="76" cy="22"/>
              </a:xfrm>
              <a:custGeom>
                <a:avLst/>
                <a:gdLst>
                  <a:gd name="T0" fmla="*/ 1 w 213"/>
                  <a:gd name="T1" fmla="*/ 0 h 57"/>
                  <a:gd name="T2" fmla="*/ 1 w 213"/>
                  <a:gd name="T3" fmla="*/ 0 h 57"/>
                  <a:gd name="T4" fmla="*/ 1 w 213"/>
                  <a:gd name="T5" fmla="*/ 0 h 57"/>
                  <a:gd name="T6" fmla="*/ 1 w 213"/>
                  <a:gd name="T7" fmla="*/ 0 h 57"/>
                  <a:gd name="T8" fmla="*/ 1 w 213"/>
                  <a:gd name="T9" fmla="*/ 0 h 57"/>
                  <a:gd name="T10" fmla="*/ 1 w 213"/>
                  <a:gd name="T11" fmla="*/ 0 h 57"/>
                  <a:gd name="T12" fmla="*/ 1 w 213"/>
                  <a:gd name="T13" fmla="*/ 0 h 57"/>
                  <a:gd name="T14" fmla="*/ 1 w 213"/>
                  <a:gd name="T15" fmla="*/ 0 h 57"/>
                  <a:gd name="T16" fmla="*/ 1 w 213"/>
                  <a:gd name="T17" fmla="*/ 0 h 57"/>
                  <a:gd name="T18" fmla="*/ 1 w 213"/>
                  <a:gd name="T19" fmla="*/ 0 h 57"/>
                  <a:gd name="T20" fmla="*/ 0 w 213"/>
                  <a:gd name="T21" fmla="*/ 0 h 57"/>
                  <a:gd name="T22" fmla="*/ 0 w 213"/>
                  <a:gd name="T23" fmla="*/ 0 h 57"/>
                  <a:gd name="T24" fmla="*/ 0 w 213"/>
                  <a:gd name="T25" fmla="*/ 0 h 57"/>
                  <a:gd name="T26" fmla="*/ 0 w 213"/>
                  <a:gd name="T27" fmla="*/ 0 h 57"/>
                  <a:gd name="T28" fmla="*/ 0 w 213"/>
                  <a:gd name="T29" fmla="*/ 0 h 57"/>
                  <a:gd name="T30" fmla="*/ 0 w 213"/>
                  <a:gd name="T31" fmla="*/ 0 h 57"/>
                  <a:gd name="T32" fmla="*/ 0 w 213"/>
                  <a:gd name="T33" fmla="*/ 0 h 57"/>
                  <a:gd name="T34" fmla="*/ 0 w 213"/>
                  <a:gd name="T35" fmla="*/ 0 h 57"/>
                  <a:gd name="T36" fmla="*/ 0 w 213"/>
                  <a:gd name="T37" fmla="*/ 0 h 57"/>
                  <a:gd name="T38" fmla="*/ 0 w 213"/>
                  <a:gd name="T39" fmla="*/ 0 h 57"/>
                  <a:gd name="T40" fmla="*/ 1 w 213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3"/>
                  <a:gd name="T64" fmla="*/ 0 h 57"/>
                  <a:gd name="T65" fmla="*/ 213 w 213"/>
                  <a:gd name="T66" fmla="*/ 57 h 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3" h="57">
                    <a:moveTo>
                      <a:pt x="201" y="29"/>
                    </a:moveTo>
                    <a:lnTo>
                      <a:pt x="206" y="26"/>
                    </a:lnTo>
                    <a:lnTo>
                      <a:pt x="211" y="23"/>
                    </a:lnTo>
                    <a:lnTo>
                      <a:pt x="213" y="17"/>
                    </a:lnTo>
                    <a:lnTo>
                      <a:pt x="213" y="11"/>
                    </a:lnTo>
                    <a:lnTo>
                      <a:pt x="211" y="6"/>
                    </a:lnTo>
                    <a:lnTo>
                      <a:pt x="208" y="2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3" y="29"/>
                    </a:lnTo>
                    <a:lnTo>
                      <a:pt x="7" y="31"/>
                    </a:lnTo>
                    <a:lnTo>
                      <a:pt x="4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2" y="50"/>
                    </a:lnTo>
                    <a:lnTo>
                      <a:pt x="6" y="54"/>
                    </a:lnTo>
                    <a:lnTo>
                      <a:pt x="12" y="57"/>
                    </a:lnTo>
                    <a:lnTo>
                      <a:pt x="17" y="57"/>
                    </a:lnTo>
                    <a:lnTo>
                      <a:pt x="201" y="29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0368" name="Freeform 30"/>
              <p:cNvSpPr>
                <a:spLocks/>
              </p:cNvSpPr>
              <p:nvPr/>
            </p:nvSpPr>
            <p:spPr bwMode="auto">
              <a:xfrm>
                <a:off x="3494" y="708"/>
                <a:ext cx="76" cy="23"/>
              </a:xfrm>
              <a:custGeom>
                <a:avLst/>
                <a:gdLst>
                  <a:gd name="T0" fmla="*/ 1 w 213"/>
                  <a:gd name="T1" fmla="*/ 0 h 58"/>
                  <a:gd name="T2" fmla="*/ 1 w 213"/>
                  <a:gd name="T3" fmla="*/ 0 h 58"/>
                  <a:gd name="T4" fmla="*/ 1 w 213"/>
                  <a:gd name="T5" fmla="*/ 0 h 58"/>
                  <a:gd name="T6" fmla="*/ 1 w 213"/>
                  <a:gd name="T7" fmla="*/ 0 h 58"/>
                  <a:gd name="T8" fmla="*/ 1 w 213"/>
                  <a:gd name="T9" fmla="*/ 0 h 58"/>
                  <a:gd name="T10" fmla="*/ 1 w 213"/>
                  <a:gd name="T11" fmla="*/ 0 h 58"/>
                  <a:gd name="T12" fmla="*/ 1 w 213"/>
                  <a:gd name="T13" fmla="*/ 0 h 58"/>
                  <a:gd name="T14" fmla="*/ 1 w 213"/>
                  <a:gd name="T15" fmla="*/ 0 h 58"/>
                  <a:gd name="T16" fmla="*/ 1 w 213"/>
                  <a:gd name="T17" fmla="*/ 0 h 58"/>
                  <a:gd name="T18" fmla="*/ 1 w 213"/>
                  <a:gd name="T19" fmla="*/ 0 h 58"/>
                  <a:gd name="T20" fmla="*/ 0 w 213"/>
                  <a:gd name="T21" fmla="*/ 0 h 58"/>
                  <a:gd name="T22" fmla="*/ 0 w 213"/>
                  <a:gd name="T23" fmla="*/ 0 h 58"/>
                  <a:gd name="T24" fmla="*/ 0 w 213"/>
                  <a:gd name="T25" fmla="*/ 0 h 58"/>
                  <a:gd name="T26" fmla="*/ 0 w 213"/>
                  <a:gd name="T27" fmla="*/ 0 h 58"/>
                  <a:gd name="T28" fmla="*/ 0 w 213"/>
                  <a:gd name="T29" fmla="*/ 0 h 58"/>
                  <a:gd name="T30" fmla="*/ 0 w 213"/>
                  <a:gd name="T31" fmla="*/ 0 h 58"/>
                  <a:gd name="T32" fmla="*/ 0 w 213"/>
                  <a:gd name="T33" fmla="*/ 0 h 58"/>
                  <a:gd name="T34" fmla="*/ 0 w 213"/>
                  <a:gd name="T35" fmla="*/ 1 h 58"/>
                  <a:gd name="T36" fmla="*/ 0 w 213"/>
                  <a:gd name="T37" fmla="*/ 1 h 58"/>
                  <a:gd name="T38" fmla="*/ 0 w 213"/>
                  <a:gd name="T39" fmla="*/ 1 h 58"/>
                  <a:gd name="T40" fmla="*/ 1 w 213"/>
                  <a:gd name="T41" fmla="*/ 0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3"/>
                  <a:gd name="T64" fmla="*/ 0 h 58"/>
                  <a:gd name="T65" fmla="*/ 213 w 213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3" h="58">
                    <a:moveTo>
                      <a:pt x="201" y="28"/>
                    </a:moveTo>
                    <a:lnTo>
                      <a:pt x="206" y="26"/>
                    </a:lnTo>
                    <a:lnTo>
                      <a:pt x="211" y="23"/>
                    </a:lnTo>
                    <a:lnTo>
                      <a:pt x="213" y="18"/>
                    </a:lnTo>
                    <a:lnTo>
                      <a:pt x="213" y="12"/>
                    </a:lnTo>
                    <a:lnTo>
                      <a:pt x="211" y="7"/>
                    </a:lnTo>
                    <a:lnTo>
                      <a:pt x="208" y="2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3" y="28"/>
                    </a:lnTo>
                    <a:lnTo>
                      <a:pt x="7" y="31"/>
                    </a:lnTo>
                    <a:lnTo>
                      <a:pt x="4" y="34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6" y="55"/>
                    </a:lnTo>
                    <a:lnTo>
                      <a:pt x="12" y="58"/>
                    </a:lnTo>
                    <a:lnTo>
                      <a:pt x="17" y="58"/>
                    </a:lnTo>
                    <a:lnTo>
                      <a:pt x="201" y="28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0369" name="Freeform 31"/>
              <p:cNvSpPr>
                <a:spLocks/>
              </p:cNvSpPr>
              <p:nvPr/>
            </p:nvSpPr>
            <p:spPr bwMode="auto">
              <a:xfrm>
                <a:off x="3494" y="762"/>
                <a:ext cx="76" cy="22"/>
              </a:xfrm>
              <a:custGeom>
                <a:avLst/>
                <a:gdLst>
                  <a:gd name="T0" fmla="*/ 1 w 213"/>
                  <a:gd name="T1" fmla="*/ 0 h 58"/>
                  <a:gd name="T2" fmla="*/ 1 w 213"/>
                  <a:gd name="T3" fmla="*/ 0 h 58"/>
                  <a:gd name="T4" fmla="*/ 1 w 213"/>
                  <a:gd name="T5" fmla="*/ 0 h 58"/>
                  <a:gd name="T6" fmla="*/ 1 w 213"/>
                  <a:gd name="T7" fmla="*/ 0 h 58"/>
                  <a:gd name="T8" fmla="*/ 1 w 213"/>
                  <a:gd name="T9" fmla="*/ 0 h 58"/>
                  <a:gd name="T10" fmla="*/ 1 w 213"/>
                  <a:gd name="T11" fmla="*/ 0 h 58"/>
                  <a:gd name="T12" fmla="*/ 1 w 213"/>
                  <a:gd name="T13" fmla="*/ 0 h 58"/>
                  <a:gd name="T14" fmla="*/ 1 w 213"/>
                  <a:gd name="T15" fmla="*/ 0 h 58"/>
                  <a:gd name="T16" fmla="*/ 1 w 213"/>
                  <a:gd name="T17" fmla="*/ 0 h 58"/>
                  <a:gd name="T18" fmla="*/ 1 w 213"/>
                  <a:gd name="T19" fmla="*/ 0 h 58"/>
                  <a:gd name="T20" fmla="*/ 0 w 213"/>
                  <a:gd name="T21" fmla="*/ 0 h 58"/>
                  <a:gd name="T22" fmla="*/ 0 w 213"/>
                  <a:gd name="T23" fmla="*/ 0 h 58"/>
                  <a:gd name="T24" fmla="*/ 0 w 213"/>
                  <a:gd name="T25" fmla="*/ 0 h 58"/>
                  <a:gd name="T26" fmla="*/ 0 w 213"/>
                  <a:gd name="T27" fmla="*/ 0 h 58"/>
                  <a:gd name="T28" fmla="*/ 0 w 213"/>
                  <a:gd name="T29" fmla="*/ 0 h 58"/>
                  <a:gd name="T30" fmla="*/ 0 w 213"/>
                  <a:gd name="T31" fmla="*/ 0 h 58"/>
                  <a:gd name="T32" fmla="*/ 0 w 213"/>
                  <a:gd name="T33" fmla="*/ 0 h 58"/>
                  <a:gd name="T34" fmla="*/ 0 w 213"/>
                  <a:gd name="T35" fmla="*/ 0 h 58"/>
                  <a:gd name="T36" fmla="*/ 0 w 213"/>
                  <a:gd name="T37" fmla="*/ 0 h 58"/>
                  <a:gd name="T38" fmla="*/ 0 w 213"/>
                  <a:gd name="T39" fmla="*/ 0 h 58"/>
                  <a:gd name="T40" fmla="*/ 1 w 213"/>
                  <a:gd name="T41" fmla="*/ 0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3"/>
                  <a:gd name="T64" fmla="*/ 0 h 58"/>
                  <a:gd name="T65" fmla="*/ 213 w 213"/>
                  <a:gd name="T66" fmla="*/ 58 h 5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3" h="58">
                    <a:moveTo>
                      <a:pt x="201" y="29"/>
                    </a:moveTo>
                    <a:lnTo>
                      <a:pt x="206" y="27"/>
                    </a:lnTo>
                    <a:lnTo>
                      <a:pt x="211" y="23"/>
                    </a:lnTo>
                    <a:lnTo>
                      <a:pt x="213" y="17"/>
                    </a:lnTo>
                    <a:lnTo>
                      <a:pt x="213" y="12"/>
                    </a:lnTo>
                    <a:lnTo>
                      <a:pt x="211" y="6"/>
                    </a:lnTo>
                    <a:lnTo>
                      <a:pt x="208" y="2"/>
                    </a:lnTo>
                    <a:lnTo>
                      <a:pt x="203" y="0"/>
                    </a:lnTo>
                    <a:lnTo>
                      <a:pt x="197" y="0"/>
                    </a:lnTo>
                    <a:lnTo>
                      <a:pt x="13" y="29"/>
                    </a:lnTo>
                    <a:lnTo>
                      <a:pt x="7" y="31"/>
                    </a:lnTo>
                    <a:lnTo>
                      <a:pt x="4" y="35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2"/>
                    </a:lnTo>
                    <a:lnTo>
                      <a:pt x="6" y="55"/>
                    </a:lnTo>
                    <a:lnTo>
                      <a:pt x="12" y="58"/>
                    </a:lnTo>
                    <a:lnTo>
                      <a:pt x="17" y="58"/>
                    </a:lnTo>
                    <a:lnTo>
                      <a:pt x="201" y="29"/>
                    </a:lnTo>
                    <a:close/>
                  </a:path>
                </a:pathLst>
              </a:custGeom>
              <a:solidFill>
                <a:srgbClr val="7FBFFF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</p:grpSp>
        <p:sp>
          <p:nvSpPr>
            <p:cNvPr id="10360" name="Line 40"/>
            <p:cNvSpPr>
              <a:spLocks noChangeShapeType="1"/>
            </p:cNvSpPr>
            <p:nvPr/>
          </p:nvSpPr>
          <p:spPr bwMode="auto">
            <a:xfrm>
              <a:off x="295" y="1706"/>
              <a:ext cx="136" cy="0"/>
            </a:xfrm>
            <a:prstGeom prst="line">
              <a:avLst/>
            </a:prstGeom>
            <a:noFill/>
            <a:ln w="12700" cap="sq">
              <a:solidFill>
                <a:schemeClr val="bg1"/>
              </a:solidFill>
              <a:round/>
              <a:headEnd type="none" w="sm" len="sm"/>
              <a:tailEnd type="triangle" w="sm" len="sm"/>
            </a:ln>
          </p:spPr>
          <p:txBody>
            <a:bodyPr wrap="none"/>
            <a:lstStyle/>
            <a:p>
              <a:endParaRPr lang="tr-TR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2563813" y="1812925"/>
            <a:ext cx="360362" cy="504825"/>
            <a:chOff x="3379" y="300"/>
            <a:chExt cx="303" cy="53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350" name="Freeform 42"/>
            <p:cNvSpPr>
              <a:spLocks/>
            </p:cNvSpPr>
            <p:nvPr/>
          </p:nvSpPr>
          <p:spPr bwMode="auto">
            <a:xfrm>
              <a:off x="3466" y="493"/>
              <a:ext cx="56" cy="209"/>
            </a:xfrm>
            <a:custGeom>
              <a:avLst/>
              <a:gdLst>
                <a:gd name="T0" fmla="*/ 1 w 155"/>
                <a:gd name="T1" fmla="*/ 5 h 537"/>
                <a:gd name="T2" fmla="*/ 0 w 155"/>
                <a:gd name="T3" fmla="*/ 0 h 537"/>
                <a:gd name="T4" fmla="*/ 0 w 155"/>
                <a:gd name="T5" fmla="*/ 0 h 537"/>
                <a:gd name="T6" fmla="*/ 0 w 155"/>
                <a:gd name="T7" fmla="*/ 0 h 537"/>
                <a:gd name="T8" fmla="*/ 0 w 155"/>
                <a:gd name="T9" fmla="*/ 0 h 537"/>
                <a:gd name="T10" fmla="*/ 0 w 155"/>
                <a:gd name="T11" fmla="*/ 0 h 537"/>
                <a:gd name="T12" fmla="*/ 0 w 155"/>
                <a:gd name="T13" fmla="*/ 0 h 537"/>
                <a:gd name="T14" fmla="*/ 0 w 155"/>
                <a:gd name="T15" fmla="*/ 0 h 537"/>
                <a:gd name="T16" fmla="*/ 0 w 155"/>
                <a:gd name="T17" fmla="*/ 0 h 537"/>
                <a:gd name="T18" fmla="*/ 0 w 155"/>
                <a:gd name="T19" fmla="*/ 0 h 537"/>
                <a:gd name="T20" fmla="*/ 1 w 155"/>
                <a:gd name="T21" fmla="*/ 5 h 537"/>
                <a:gd name="T22" fmla="*/ 1 w 155"/>
                <a:gd name="T23" fmla="*/ 5 h 537"/>
                <a:gd name="T24" fmla="*/ 1 w 155"/>
                <a:gd name="T25" fmla="*/ 5 h 537"/>
                <a:gd name="T26" fmla="*/ 1 w 155"/>
                <a:gd name="T27" fmla="*/ 5 h 537"/>
                <a:gd name="T28" fmla="*/ 1 w 155"/>
                <a:gd name="T29" fmla="*/ 5 h 537"/>
                <a:gd name="T30" fmla="*/ 1 w 155"/>
                <a:gd name="T31" fmla="*/ 5 h 537"/>
                <a:gd name="T32" fmla="*/ 1 w 155"/>
                <a:gd name="T33" fmla="*/ 5 h 537"/>
                <a:gd name="T34" fmla="*/ 1 w 155"/>
                <a:gd name="T35" fmla="*/ 5 h 537"/>
                <a:gd name="T36" fmla="*/ 1 w 155"/>
                <a:gd name="T37" fmla="*/ 5 h 537"/>
                <a:gd name="T38" fmla="*/ 1 w 155"/>
                <a:gd name="T39" fmla="*/ 5 h 537"/>
                <a:gd name="T40" fmla="*/ 1 w 155"/>
                <a:gd name="T41" fmla="*/ 5 h 5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537"/>
                <a:gd name="T65" fmla="*/ 155 w 155"/>
                <a:gd name="T66" fmla="*/ 537 h 5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537">
                  <a:moveTo>
                    <a:pt x="155" y="519"/>
                  </a:moveTo>
                  <a:lnTo>
                    <a:pt x="27" y="11"/>
                  </a:lnTo>
                  <a:lnTo>
                    <a:pt x="25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7" y="526"/>
                  </a:lnTo>
                  <a:lnTo>
                    <a:pt x="129" y="532"/>
                  </a:lnTo>
                  <a:lnTo>
                    <a:pt x="133" y="535"/>
                  </a:lnTo>
                  <a:lnTo>
                    <a:pt x="139" y="537"/>
                  </a:lnTo>
                  <a:lnTo>
                    <a:pt x="145" y="537"/>
                  </a:lnTo>
                  <a:lnTo>
                    <a:pt x="150" y="534"/>
                  </a:lnTo>
                  <a:lnTo>
                    <a:pt x="154" y="531"/>
                  </a:lnTo>
                  <a:lnTo>
                    <a:pt x="155" y="525"/>
                  </a:lnTo>
                  <a:lnTo>
                    <a:pt x="155" y="5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51" name="Freeform 43"/>
            <p:cNvSpPr>
              <a:spLocks/>
            </p:cNvSpPr>
            <p:nvPr/>
          </p:nvSpPr>
          <p:spPr bwMode="auto">
            <a:xfrm>
              <a:off x="3540" y="493"/>
              <a:ext cx="56" cy="209"/>
            </a:xfrm>
            <a:custGeom>
              <a:avLst/>
              <a:gdLst>
                <a:gd name="T0" fmla="*/ 1 w 156"/>
                <a:gd name="T1" fmla="*/ 0 h 537"/>
                <a:gd name="T2" fmla="*/ 1 w 156"/>
                <a:gd name="T3" fmla="*/ 0 h 537"/>
                <a:gd name="T4" fmla="*/ 1 w 156"/>
                <a:gd name="T5" fmla="*/ 0 h 537"/>
                <a:gd name="T6" fmla="*/ 1 w 156"/>
                <a:gd name="T7" fmla="*/ 0 h 537"/>
                <a:gd name="T8" fmla="*/ 1 w 156"/>
                <a:gd name="T9" fmla="*/ 0 h 537"/>
                <a:gd name="T10" fmla="*/ 1 w 156"/>
                <a:gd name="T11" fmla="*/ 0 h 537"/>
                <a:gd name="T12" fmla="*/ 0 w 156"/>
                <a:gd name="T13" fmla="*/ 5 h 537"/>
                <a:gd name="T14" fmla="*/ 0 w 156"/>
                <a:gd name="T15" fmla="*/ 5 h 537"/>
                <a:gd name="T16" fmla="*/ 0 w 156"/>
                <a:gd name="T17" fmla="*/ 5 h 537"/>
                <a:gd name="T18" fmla="*/ 0 w 156"/>
                <a:gd name="T19" fmla="*/ 5 h 537"/>
                <a:gd name="T20" fmla="*/ 0 w 156"/>
                <a:gd name="T21" fmla="*/ 5 h 537"/>
                <a:gd name="T22" fmla="*/ 0 w 156"/>
                <a:gd name="T23" fmla="*/ 5 h 537"/>
                <a:gd name="T24" fmla="*/ 0 w 156"/>
                <a:gd name="T25" fmla="*/ 5 h 537"/>
                <a:gd name="T26" fmla="*/ 0 w 156"/>
                <a:gd name="T27" fmla="*/ 5 h 537"/>
                <a:gd name="T28" fmla="*/ 0 w 156"/>
                <a:gd name="T29" fmla="*/ 5 h 537"/>
                <a:gd name="T30" fmla="*/ 0 w 156"/>
                <a:gd name="T31" fmla="*/ 5 h 537"/>
                <a:gd name="T32" fmla="*/ 1 w 156"/>
                <a:gd name="T33" fmla="*/ 0 h 537"/>
                <a:gd name="T34" fmla="*/ 1 w 156"/>
                <a:gd name="T35" fmla="*/ 0 h 537"/>
                <a:gd name="T36" fmla="*/ 1 w 156"/>
                <a:gd name="T37" fmla="*/ 0 h 537"/>
                <a:gd name="T38" fmla="*/ 1 w 156"/>
                <a:gd name="T39" fmla="*/ 0 h 537"/>
                <a:gd name="T40" fmla="*/ 1 w 156"/>
                <a:gd name="T41" fmla="*/ 0 h 5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537"/>
                <a:gd name="T65" fmla="*/ 156 w 156"/>
                <a:gd name="T66" fmla="*/ 537 h 5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537">
                  <a:moveTo>
                    <a:pt x="145" y="0"/>
                  </a:moveTo>
                  <a:lnTo>
                    <a:pt x="140" y="0"/>
                  </a:lnTo>
                  <a:lnTo>
                    <a:pt x="134" y="2"/>
                  </a:lnTo>
                  <a:lnTo>
                    <a:pt x="129" y="6"/>
                  </a:lnTo>
                  <a:lnTo>
                    <a:pt x="127" y="11"/>
                  </a:lnTo>
                  <a:lnTo>
                    <a:pt x="0" y="519"/>
                  </a:lnTo>
                  <a:lnTo>
                    <a:pt x="0" y="525"/>
                  </a:lnTo>
                  <a:lnTo>
                    <a:pt x="1" y="531"/>
                  </a:lnTo>
                  <a:lnTo>
                    <a:pt x="5" y="534"/>
                  </a:lnTo>
                  <a:lnTo>
                    <a:pt x="11" y="537"/>
                  </a:lnTo>
                  <a:lnTo>
                    <a:pt x="16" y="537"/>
                  </a:lnTo>
                  <a:lnTo>
                    <a:pt x="22" y="535"/>
                  </a:lnTo>
                  <a:lnTo>
                    <a:pt x="26" y="532"/>
                  </a:lnTo>
                  <a:lnTo>
                    <a:pt x="28" y="526"/>
                  </a:lnTo>
                  <a:lnTo>
                    <a:pt x="156" y="18"/>
                  </a:lnTo>
                  <a:lnTo>
                    <a:pt x="156" y="12"/>
                  </a:lnTo>
                  <a:lnTo>
                    <a:pt x="155" y="7"/>
                  </a:lnTo>
                  <a:lnTo>
                    <a:pt x="151" y="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52" name="Freeform 44"/>
            <p:cNvSpPr>
              <a:spLocks/>
            </p:cNvSpPr>
            <p:nvPr/>
          </p:nvSpPr>
          <p:spPr bwMode="auto">
            <a:xfrm>
              <a:off x="3474" y="442"/>
              <a:ext cx="111" cy="43"/>
            </a:xfrm>
            <a:custGeom>
              <a:avLst/>
              <a:gdLst>
                <a:gd name="T0" fmla="*/ 0 w 313"/>
                <a:gd name="T1" fmla="*/ 1 h 112"/>
                <a:gd name="T2" fmla="*/ 0 w 313"/>
                <a:gd name="T3" fmla="*/ 1 h 112"/>
                <a:gd name="T4" fmla="*/ 0 w 313"/>
                <a:gd name="T5" fmla="*/ 1 h 112"/>
                <a:gd name="T6" fmla="*/ 0 w 313"/>
                <a:gd name="T7" fmla="*/ 1 h 112"/>
                <a:gd name="T8" fmla="*/ 0 w 313"/>
                <a:gd name="T9" fmla="*/ 1 h 112"/>
                <a:gd name="T10" fmla="*/ 0 w 313"/>
                <a:gd name="T11" fmla="*/ 0 h 112"/>
                <a:gd name="T12" fmla="*/ 1 w 313"/>
                <a:gd name="T13" fmla="*/ 1 h 112"/>
                <a:gd name="T14" fmla="*/ 1 w 313"/>
                <a:gd name="T15" fmla="*/ 0 h 112"/>
                <a:gd name="T16" fmla="*/ 1 w 313"/>
                <a:gd name="T17" fmla="*/ 1 h 112"/>
                <a:gd name="T18" fmla="*/ 1 w 313"/>
                <a:gd name="T19" fmla="*/ 0 h 112"/>
                <a:gd name="T20" fmla="*/ 2 w 313"/>
                <a:gd name="T21" fmla="*/ 1 h 112"/>
                <a:gd name="T22" fmla="*/ 2 w 313"/>
                <a:gd name="T23" fmla="*/ 1 h 112"/>
                <a:gd name="T24" fmla="*/ 2 w 313"/>
                <a:gd name="T25" fmla="*/ 1 h 112"/>
                <a:gd name="T26" fmla="*/ 2 w 313"/>
                <a:gd name="T27" fmla="*/ 1 h 112"/>
                <a:gd name="T28" fmla="*/ 2 w 313"/>
                <a:gd name="T29" fmla="*/ 1 h 112"/>
                <a:gd name="T30" fmla="*/ 2 w 313"/>
                <a:gd name="T31" fmla="*/ 1 h 112"/>
                <a:gd name="T32" fmla="*/ 2 w 313"/>
                <a:gd name="T33" fmla="*/ 1 h 112"/>
                <a:gd name="T34" fmla="*/ 2 w 313"/>
                <a:gd name="T35" fmla="*/ 1 h 112"/>
                <a:gd name="T36" fmla="*/ 2 w 313"/>
                <a:gd name="T37" fmla="*/ 1 h 112"/>
                <a:gd name="T38" fmla="*/ 2 w 313"/>
                <a:gd name="T39" fmla="*/ 1 h 112"/>
                <a:gd name="T40" fmla="*/ 1 w 313"/>
                <a:gd name="T41" fmla="*/ 0 h 112"/>
                <a:gd name="T42" fmla="*/ 1 w 313"/>
                <a:gd name="T43" fmla="*/ 1 h 112"/>
                <a:gd name="T44" fmla="*/ 1 w 313"/>
                <a:gd name="T45" fmla="*/ 0 h 112"/>
                <a:gd name="T46" fmla="*/ 1 w 313"/>
                <a:gd name="T47" fmla="*/ 1 h 112"/>
                <a:gd name="T48" fmla="*/ 0 w 313"/>
                <a:gd name="T49" fmla="*/ 0 h 112"/>
                <a:gd name="T50" fmla="*/ 0 w 313"/>
                <a:gd name="T51" fmla="*/ 1 h 112"/>
                <a:gd name="T52" fmla="*/ 0 w 313"/>
                <a:gd name="T53" fmla="*/ 1 h 112"/>
                <a:gd name="T54" fmla="*/ 0 w 313"/>
                <a:gd name="T55" fmla="*/ 1 h 112"/>
                <a:gd name="T56" fmla="*/ 0 w 313"/>
                <a:gd name="T57" fmla="*/ 1 h 112"/>
                <a:gd name="T58" fmla="*/ 0 w 313"/>
                <a:gd name="T59" fmla="*/ 1 h 1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3"/>
                <a:gd name="T91" fmla="*/ 0 h 112"/>
                <a:gd name="T92" fmla="*/ 313 w 313"/>
                <a:gd name="T93" fmla="*/ 112 h 1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3" h="112">
                  <a:moveTo>
                    <a:pt x="4" y="111"/>
                  </a:moveTo>
                  <a:lnTo>
                    <a:pt x="6" y="112"/>
                  </a:lnTo>
                  <a:lnTo>
                    <a:pt x="10" y="112"/>
                  </a:lnTo>
                  <a:lnTo>
                    <a:pt x="12" y="111"/>
                  </a:lnTo>
                  <a:lnTo>
                    <a:pt x="13" y="108"/>
                  </a:lnTo>
                  <a:lnTo>
                    <a:pt x="56" y="31"/>
                  </a:lnTo>
                  <a:lnTo>
                    <a:pt x="104" y="111"/>
                  </a:lnTo>
                  <a:lnTo>
                    <a:pt x="161" y="28"/>
                  </a:lnTo>
                  <a:lnTo>
                    <a:pt x="210" y="111"/>
                  </a:lnTo>
                  <a:lnTo>
                    <a:pt x="261" y="31"/>
                  </a:lnTo>
                  <a:lnTo>
                    <a:pt x="299" y="105"/>
                  </a:lnTo>
                  <a:lnTo>
                    <a:pt x="301" y="107"/>
                  </a:lnTo>
                  <a:lnTo>
                    <a:pt x="304" y="110"/>
                  </a:lnTo>
                  <a:lnTo>
                    <a:pt x="307" y="110"/>
                  </a:lnTo>
                  <a:lnTo>
                    <a:pt x="309" y="108"/>
                  </a:lnTo>
                  <a:lnTo>
                    <a:pt x="312" y="107"/>
                  </a:lnTo>
                  <a:lnTo>
                    <a:pt x="313" y="105"/>
                  </a:lnTo>
                  <a:lnTo>
                    <a:pt x="313" y="102"/>
                  </a:lnTo>
                  <a:lnTo>
                    <a:pt x="313" y="99"/>
                  </a:lnTo>
                  <a:lnTo>
                    <a:pt x="262" y="1"/>
                  </a:lnTo>
                  <a:lnTo>
                    <a:pt x="210" y="83"/>
                  </a:lnTo>
                  <a:lnTo>
                    <a:pt x="162" y="0"/>
                  </a:lnTo>
                  <a:lnTo>
                    <a:pt x="106" y="83"/>
                  </a:lnTo>
                  <a:lnTo>
                    <a:pt x="56" y="1"/>
                  </a:lnTo>
                  <a:lnTo>
                    <a:pt x="1" y="102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2" y="10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53" name="Rectangle 45"/>
            <p:cNvSpPr>
              <a:spLocks noChangeArrowheads="1"/>
            </p:cNvSpPr>
            <p:nvPr/>
          </p:nvSpPr>
          <p:spPr bwMode="auto">
            <a:xfrm>
              <a:off x="3479" y="696"/>
              <a:ext cx="106" cy="9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54" name="Freeform 46"/>
            <p:cNvSpPr>
              <a:spLocks/>
            </p:cNvSpPr>
            <p:nvPr/>
          </p:nvSpPr>
          <p:spPr bwMode="auto">
            <a:xfrm>
              <a:off x="3499" y="760"/>
              <a:ext cx="64" cy="70"/>
            </a:xfrm>
            <a:custGeom>
              <a:avLst/>
              <a:gdLst>
                <a:gd name="T0" fmla="*/ 0 w 178"/>
                <a:gd name="T1" fmla="*/ 2 h 180"/>
                <a:gd name="T2" fmla="*/ 1 w 178"/>
                <a:gd name="T3" fmla="*/ 2 h 180"/>
                <a:gd name="T4" fmla="*/ 1 w 178"/>
                <a:gd name="T5" fmla="*/ 2 h 180"/>
                <a:gd name="T6" fmla="*/ 1 w 178"/>
                <a:gd name="T7" fmla="*/ 2 h 180"/>
                <a:gd name="T8" fmla="*/ 1 w 178"/>
                <a:gd name="T9" fmla="*/ 2 h 180"/>
                <a:gd name="T10" fmla="*/ 1 w 178"/>
                <a:gd name="T11" fmla="*/ 1 h 180"/>
                <a:gd name="T12" fmla="*/ 1 w 178"/>
                <a:gd name="T13" fmla="*/ 1 h 180"/>
                <a:gd name="T14" fmla="*/ 1 w 178"/>
                <a:gd name="T15" fmla="*/ 1 h 180"/>
                <a:gd name="T16" fmla="*/ 1 w 178"/>
                <a:gd name="T17" fmla="*/ 1 h 180"/>
                <a:gd name="T18" fmla="*/ 1 w 178"/>
                <a:gd name="T19" fmla="*/ 1 h 180"/>
                <a:gd name="T20" fmla="*/ 1 w 178"/>
                <a:gd name="T21" fmla="*/ 1 h 180"/>
                <a:gd name="T22" fmla="*/ 1 w 178"/>
                <a:gd name="T23" fmla="*/ 0 h 180"/>
                <a:gd name="T24" fmla="*/ 1 w 178"/>
                <a:gd name="T25" fmla="*/ 0 h 180"/>
                <a:gd name="T26" fmla="*/ 1 w 178"/>
                <a:gd name="T27" fmla="*/ 0 h 180"/>
                <a:gd name="T28" fmla="*/ 1 w 178"/>
                <a:gd name="T29" fmla="*/ 0 h 180"/>
                <a:gd name="T30" fmla="*/ 1 w 178"/>
                <a:gd name="T31" fmla="*/ 0 h 180"/>
                <a:gd name="T32" fmla="*/ 0 w 178"/>
                <a:gd name="T33" fmla="*/ 0 h 180"/>
                <a:gd name="T34" fmla="*/ 0 w 178"/>
                <a:gd name="T35" fmla="*/ 0 h 180"/>
                <a:gd name="T36" fmla="*/ 0 w 178"/>
                <a:gd name="T37" fmla="*/ 0 h 180"/>
                <a:gd name="T38" fmla="*/ 0 w 178"/>
                <a:gd name="T39" fmla="*/ 0 h 180"/>
                <a:gd name="T40" fmla="*/ 0 w 178"/>
                <a:gd name="T41" fmla="*/ 0 h 180"/>
                <a:gd name="T42" fmla="*/ 0 w 178"/>
                <a:gd name="T43" fmla="*/ 0 h 180"/>
                <a:gd name="T44" fmla="*/ 0 w 178"/>
                <a:gd name="T45" fmla="*/ 1 h 180"/>
                <a:gd name="T46" fmla="*/ 0 w 178"/>
                <a:gd name="T47" fmla="*/ 1 h 180"/>
                <a:gd name="T48" fmla="*/ 0 w 178"/>
                <a:gd name="T49" fmla="*/ 1 h 180"/>
                <a:gd name="T50" fmla="*/ 0 w 178"/>
                <a:gd name="T51" fmla="*/ 1 h 180"/>
                <a:gd name="T52" fmla="*/ 0 w 178"/>
                <a:gd name="T53" fmla="*/ 1 h 180"/>
                <a:gd name="T54" fmla="*/ 0 w 178"/>
                <a:gd name="T55" fmla="*/ 1 h 180"/>
                <a:gd name="T56" fmla="*/ 0 w 178"/>
                <a:gd name="T57" fmla="*/ 2 h 180"/>
                <a:gd name="T58" fmla="*/ 0 w 178"/>
                <a:gd name="T59" fmla="*/ 2 h 180"/>
                <a:gd name="T60" fmla="*/ 0 w 178"/>
                <a:gd name="T61" fmla="*/ 2 h 180"/>
                <a:gd name="T62" fmla="*/ 0 w 178"/>
                <a:gd name="T63" fmla="*/ 2 h 180"/>
                <a:gd name="T64" fmla="*/ 0 w 178"/>
                <a:gd name="T65" fmla="*/ 2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80"/>
                <a:gd name="T101" fmla="*/ 178 w 178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80">
                  <a:moveTo>
                    <a:pt x="89" y="180"/>
                  </a:moveTo>
                  <a:lnTo>
                    <a:pt x="106" y="178"/>
                  </a:lnTo>
                  <a:lnTo>
                    <a:pt x="123" y="173"/>
                  </a:lnTo>
                  <a:lnTo>
                    <a:pt x="138" y="165"/>
                  </a:lnTo>
                  <a:lnTo>
                    <a:pt x="151" y="154"/>
                  </a:lnTo>
                  <a:lnTo>
                    <a:pt x="163" y="141"/>
                  </a:lnTo>
                  <a:lnTo>
                    <a:pt x="171" y="125"/>
                  </a:lnTo>
                  <a:lnTo>
                    <a:pt x="175" y="109"/>
                  </a:lnTo>
                  <a:lnTo>
                    <a:pt x="178" y="90"/>
                  </a:lnTo>
                  <a:lnTo>
                    <a:pt x="175" y="72"/>
                  </a:lnTo>
                  <a:lnTo>
                    <a:pt x="171" y="56"/>
                  </a:lnTo>
                  <a:lnTo>
                    <a:pt x="163" y="40"/>
                  </a:lnTo>
                  <a:lnTo>
                    <a:pt x="151" y="27"/>
                  </a:lnTo>
                  <a:lnTo>
                    <a:pt x="138" y="15"/>
                  </a:lnTo>
                  <a:lnTo>
                    <a:pt x="123" y="7"/>
                  </a:lnTo>
                  <a:lnTo>
                    <a:pt x="106" y="3"/>
                  </a:lnTo>
                  <a:lnTo>
                    <a:pt x="89" y="0"/>
                  </a:lnTo>
                  <a:lnTo>
                    <a:pt x="72" y="3"/>
                  </a:lnTo>
                  <a:lnTo>
                    <a:pt x="54" y="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5" y="40"/>
                  </a:lnTo>
                  <a:lnTo>
                    <a:pt x="7" y="56"/>
                  </a:lnTo>
                  <a:lnTo>
                    <a:pt x="2" y="72"/>
                  </a:lnTo>
                  <a:lnTo>
                    <a:pt x="0" y="90"/>
                  </a:lnTo>
                  <a:lnTo>
                    <a:pt x="2" y="109"/>
                  </a:lnTo>
                  <a:lnTo>
                    <a:pt x="7" y="125"/>
                  </a:lnTo>
                  <a:lnTo>
                    <a:pt x="15" y="141"/>
                  </a:lnTo>
                  <a:lnTo>
                    <a:pt x="27" y="154"/>
                  </a:lnTo>
                  <a:lnTo>
                    <a:pt x="39" y="165"/>
                  </a:lnTo>
                  <a:lnTo>
                    <a:pt x="54" y="173"/>
                  </a:lnTo>
                  <a:lnTo>
                    <a:pt x="72" y="178"/>
                  </a:lnTo>
                  <a:lnTo>
                    <a:pt x="89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55" name="Freeform 47"/>
            <p:cNvSpPr>
              <a:spLocks/>
            </p:cNvSpPr>
            <p:nvPr/>
          </p:nvSpPr>
          <p:spPr bwMode="auto">
            <a:xfrm>
              <a:off x="3379" y="300"/>
              <a:ext cx="303" cy="413"/>
            </a:xfrm>
            <a:custGeom>
              <a:avLst/>
              <a:gdLst>
                <a:gd name="T0" fmla="*/ 4 w 847"/>
                <a:gd name="T1" fmla="*/ 2 h 1063"/>
                <a:gd name="T2" fmla="*/ 5 w 847"/>
                <a:gd name="T3" fmla="*/ 2 h 1063"/>
                <a:gd name="T4" fmla="*/ 5 w 847"/>
                <a:gd name="T5" fmla="*/ 3 h 1063"/>
                <a:gd name="T6" fmla="*/ 5 w 847"/>
                <a:gd name="T7" fmla="*/ 4 h 1063"/>
                <a:gd name="T8" fmla="*/ 5 w 847"/>
                <a:gd name="T9" fmla="*/ 5 h 1063"/>
                <a:gd name="T10" fmla="*/ 4 w 847"/>
                <a:gd name="T11" fmla="*/ 6 h 1063"/>
                <a:gd name="T12" fmla="*/ 4 w 847"/>
                <a:gd name="T13" fmla="*/ 6 h 1063"/>
                <a:gd name="T14" fmla="*/ 4 w 847"/>
                <a:gd name="T15" fmla="*/ 6 h 1063"/>
                <a:gd name="T16" fmla="*/ 4 w 847"/>
                <a:gd name="T17" fmla="*/ 7 h 1063"/>
                <a:gd name="T18" fmla="*/ 3 w 847"/>
                <a:gd name="T19" fmla="*/ 7 h 1063"/>
                <a:gd name="T20" fmla="*/ 3 w 847"/>
                <a:gd name="T21" fmla="*/ 9 h 1063"/>
                <a:gd name="T22" fmla="*/ 2 w 847"/>
                <a:gd name="T23" fmla="*/ 9 h 1063"/>
                <a:gd name="T24" fmla="*/ 1 w 847"/>
                <a:gd name="T25" fmla="*/ 7 h 1063"/>
                <a:gd name="T26" fmla="*/ 1 w 847"/>
                <a:gd name="T27" fmla="*/ 6 h 1063"/>
                <a:gd name="T28" fmla="*/ 1 w 847"/>
                <a:gd name="T29" fmla="*/ 6 h 1063"/>
                <a:gd name="T30" fmla="*/ 0 w 847"/>
                <a:gd name="T31" fmla="*/ 5 h 1063"/>
                <a:gd name="T32" fmla="*/ 0 w 847"/>
                <a:gd name="T33" fmla="*/ 4 h 1063"/>
                <a:gd name="T34" fmla="*/ 0 w 847"/>
                <a:gd name="T35" fmla="*/ 3 h 1063"/>
                <a:gd name="T36" fmla="*/ 0 w 847"/>
                <a:gd name="T37" fmla="*/ 2 h 1063"/>
                <a:gd name="T38" fmla="*/ 1 w 847"/>
                <a:gd name="T39" fmla="*/ 1 h 1063"/>
                <a:gd name="T40" fmla="*/ 1 w 847"/>
                <a:gd name="T41" fmla="*/ 1 h 1063"/>
                <a:gd name="T42" fmla="*/ 1 w 847"/>
                <a:gd name="T43" fmla="*/ 1 h 1063"/>
                <a:gd name="T44" fmla="*/ 2 w 847"/>
                <a:gd name="T45" fmla="*/ 1 h 1063"/>
                <a:gd name="T46" fmla="*/ 2 w 847"/>
                <a:gd name="T47" fmla="*/ 0 h 1063"/>
                <a:gd name="T48" fmla="*/ 3 w 847"/>
                <a:gd name="T49" fmla="*/ 0 h 1063"/>
                <a:gd name="T50" fmla="*/ 3 w 847"/>
                <a:gd name="T51" fmla="*/ 0 h 1063"/>
                <a:gd name="T52" fmla="*/ 3 w 847"/>
                <a:gd name="T53" fmla="*/ 0 h 1063"/>
                <a:gd name="T54" fmla="*/ 3 w 847"/>
                <a:gd name="T55" fmla="*/ 1 h 1063"/>
                <a:gd name="T56" fmla="*/ 4 w 847"/>
                <a:gd name="T57" fmla="*/ 1 h 1063"/>
                <a:gd name="T58" fmla="*/ 4 w 847"/>
                <a:gd name="T59" fmla="*/ 1 h 1063"/>
                <a:gd name="T60" fmla="*/ 4 w 847"/>
                <a:gd name="T61" fmla="*/ 1 h 1063"/>
                <a:gd name="T62" fmla="*/ 4 w 847"/>
                <a:gd name="T63" fmla="*/ 1 h 1063"/>
                <a:gd name="T64" fmla="*/ 4 w 847"/>
                <a:gd name="T65" fmla="*/ 1 h 1063"/>
                <a:gd name="T66" fmla="*/ 4 w 847"/>
                <a:gd name="T67" fmla="*/ 1 h 1063"/>
                <a:gd name="T68" fmla="*/ 4 w 847"/>
                <a:gd name="T69" fmla="*/ 1 h 1063"/>
                <a:gd name="T70" fmla="*/ 4 w 847"/>
                <a:gd name="T71" fmla="*/ 0 h 1063"/>
                <a:gd name="T72" fmla="*/ 3 w 847"/>
                <a:gd name="T73" fmla="*/ 0 h 1063"/>
                <a:gd name="T74" fmla="*/ 3 w 847"/>
                <a:gd name="T75" fmla="*/ 0 h 1063"/>
                <a:gd name="T76" fmla="*/ 3 w 847"/>
                <a:gd name="T77" fmla="*/ 0 h 1063"/>
                <a:gd name="T78" fmla="*/ 2 w 847"/>
                <a:gd name="T79" fmla="*/ 0 h 1063"/>
                <a:gd name="T80" fmla="*/ 1 w 847"/>
                <a:gd name="T81" fmla="*/ 1 h 1063"/>
                <a:gd name="T82" fmla="*/ 0 w 847"/>
                <a:gd name="T83" fmla="*/ 1 h 1063"/>
                <a:gd name="T84" fmla="*/ 0 w 847"/>
                <a:gd name="T85" fmla="*/ 2 h 1063"/>
                <a:gd name="T86" fmla="*/ 0 w 847"/>
                <a:gd name="T87" fmla="*/ 3 h 1063"/>
                <a:gd name="T88" fmla="*/ 0 w 847"/>
                <a:gd name="T89" fmla="*/ 4 h 1063"/>
                <a:gd name="T90" fmla="*/ 0 w 847"/>
                <a:gd name="T91" fmla="*/ 5 h 1063"/>
                <a:gd name="T92" fmla="*/ 1 w 847"/>
                <a:gd name="T93" fmla="*/ 6 h 1063"/>
                <a:gd name="T94" fmla="*/ 1 w 847"/>
                <a:gd name="T95" fmla="*/ 7 h 1063"/>
                <a:gd name="T96" fmla="*/ 1 w 847"/>
                <a:gd name="T97" fmla="*/ 8 h 1063"/>
                <a:gd name="T98" fmla="*/ 2 w 847"/>
                <a:gd name="T99" fmla="*/ 9 h 1063"/>
                <a:gd name="T100" fmla="*/ 3 w 847"/>
                <a:gd name="T101" fmla="*/ 9 h 1063"/>
                <a:gd name="T102" fmla="*/ 4 w 847"/>
                <a:gd name="T103" fmla="*/ 7 h 1063"/>
                <a:gd name="T104" fmla="*/ 4 w 847"/>
                <a:gd name="T105" fmla="*/ 6 h 1063"/>
                <a:gd name="T106" fmla="*/ 4 w 847"/>
                <a:gd name="T107" fmla="*/ 6 h 1063"/>
                <a:gd name="T108" fmla="*/ 5 w 847"/>
                <a:gd name="T109" fmla="*/ 6 h 1063"/>
                <a:gd name="T110" fmla="*/ 5 w 847"/>
                <a:gd name="T111" fmla="*/ 6 h 1063"/>
                <a:gd name="T112" fmla="*/ 5 w 847"/>
                <a:gd name="T113" fmla="*/ 5 h 1063"/>
                <a:gd name="T114" fmla="*/ 5 w 847"/>
                <a:gd name="T115" fmla="*/ 5 h 1063"/>
                <a:gd name="T116" fmla="*/ 5 w 847"/>
                <a:gd name="T117" fmla="*/ 4 h 1063"/>
                <a:gd name="T118" fmla="*/ 5 w 847"/>
                <a:gd name="T119" fmla="*/ 3 h 1063"/>
                <a:gd name="T120" fmla="*/ 5 w 847"/>
                <a:gd name="T121" fmla="*/ 2 h 1063"/>
                <a:gd name="T122" fmla="*/ 5 w 847"/>
                <a:gd name="T123" fmla="*/ 1 h 10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7"/>
                <a:gd name="T187" fmla="*/ 0 h 1063"/>
                <a:gd name="T188" fmla="*/ 847 w 847"/>
                <a:gd name="T189" fmla="*/ 1063 h 10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7" h="1063">
                  <a:moveTo>
                    <a:pt x="757" y="159"/>
                  </a:moveTo>
                  <a:lnTo>
                    <a:pt x="698" y="159"/>
                  </a:lnTo>
                  <a:lnTo>
                    <a:pt x="720" y="185"/>
                  </a:lnTo>
                  <a:lnTo>
                    <a:pt x="739" y="214"/>
                  </a:lnTo>
                  <a:lnTo>
                    <a:pt x="757" y="245"/>
                  </a:lnTo>
                  <a:lnTo>
                    <a:pt x="773" y="278"/>
                  </a:lnTo>
                  <a:lnTo>
                    <a:pt x="785" y="312"/>
                  </a:lnTo>
                  <a:lnTo>
                    <a:pt x="795" y="346"/>
                  </a:lnTo>
                  <a:lnTo>
                    <a:pt x="800" y="380"/>
                  </a:lnTo>
                  <a:lnTo>
                    <a:pt x="803" y="414"/>
                  </a:lnTo>
                  <a:lnTo>
                    <a:pt x="800" y="449"/>
                  </a:lnTo>
                  <a:lnTo>
                    <a:pt x="796" y="484"/>
                  </a:lnTo>
                  <a:lnTo>
                    <a:pt x="787" y="518"/>
                  </a:lnTo>
                  <a:lnTo>
                    <a:pt x="775" y="552"/>
                  </a:lnTo>
                  <a:lnTo>
                    <a:pt x="760" y="583"/>
                  </a:lnTo>
                  <a:lnTo>
                    <a:pt x="742" y="614"/>
                  </a:lnTo>
                  <a:lnTo>
                    <a:pt x="721" y="643"/>
                  </a:lnTo>
                  <a:lnTo>
                    <a:pt x="697" y="669"/>
                  </a:lnTo>
                  <a:lnTo>
                    <a:pt x="696" y="670"/>
                  </a:lnTo>
                  <a:lnTo>
                    <a:pt x="692" y="675"/>
                  </a:lnTo>
                  <a:lnTo>
                    <a:pt x="688" y="681"/>
                  </a:lnTo>
                  <a:lnTo>
                    <a:pt x="682" y="688"/>
                  </a:lnTo>
                  <a:lnTo>
                    <a:pt x="675" y="695"/>
                  </a:lnTo>
                  <a:lnTo>
                    <a:pt x="669" y="703"/>
                  </a:lnTo>
                  <a:lnTo>
                    <a:pt x="663" y="708"/>
                  </a:lnTo>
                  <a:lnTo>
                    <a:pt x="660" y="714"/>
                  </a:lnTo>
                  <a:lnTo>
                    <a:pt x="641" y="741"/>
                  </a:lnTo>
                  <a:lnTo>
                    <a:pt x="621" y="772"/>
                  </a:lnTo>
                  <a:lnTo>
                    <a:pt x="599" y="807"/>
                  </a:lnTo>
                  <a:lnTo>
                    <a:pt x="579" y="845"/>
                  </a:lnTo>
                  <a:lnTo>
                    <a:pt x="561" y="887"/>
                  </a:lnTo>
                  <a:lnTo>
                    <a:pt x="546" y="931"/>
                  </a:lnTo>
                  <a:lnTo>
                    <a:pt x="534" y="974"/>
                  </a:lnTo>
                  <a:lnTo>
                    <a:pt x="529" y="1019"/>
                  </a:lnTo>
                  <a:lnTo>
                    <a:pt x="322" y="1019"/>
                  </a:lnTo>
                  <a:lnTo>
                    <a:pt x="315" y="969"/>
                  </a:lnTo>
                  <a:lnTo>
                    <a:pt x="303" y="919"/>
                  </a:lnTo>
                  <a:lnTo>
                    <a:pt x="283" y="871"/>
                  </a:lnTo>
                  <a:lnTo>
                    <a:pt x="261" y="826"/>
                  </a:lnTo>
                  <a:lnTo>
                    <a:pt x="237" y="783"/>
                  </a:lnTo>
                  <a:lnTo>
                    <a:pt x="214" y="746"/>
                  </a:lnTo>
                  <a:lnTo>
                    <a:pt x="191" y="715"/>
                  </a:lnTo>
                  <a:lnTo>
                    <a:pt x="173" y="691"/>
                  </a:lnTo>
                  <a:lnTo>
                    <a:pt x="169" y="688"/>
                  </a:lnTo>
                  <a:lnTo>
                    <a:pt x="141" y="660"/>
                  </a:lnTo>
                  <a:lnTo>
                    <a:pt x="116" y="630"/>
                  </a:lnTo>
                  <a:lnTo>
                    <a:pt x="94" y="598"/>
                  </a:lnTo>
                  <a:lnTo>
                    <a:pt x="77" y="563"/>
                  </a:lnTo>
                  <a:lnTo>
                    <a:pt x="62" y="528"/>
                  </a:lnTo>
                  <a:lnTo>
                    <a:pt x="52" y="491"/>
                  </a:lnTo>
                  <a:lnTo>
                    <a:pt x="46" y="453"/>
                  </a:lnTo>
                  <a:lnTo>
                    <a:pt x="43" y="414"/>
                  </a:lnTo>
                  <a:lnTo>
                    <a:pt x="46" y="378"/>
                  </a:lnTo>
                  <a:lnTo>
                    <a:pt x="50" y="342"/>
                  </a:lnTo>
                  <a:lnTo>
                    <a:pt x="60" y="308"/>
                  </a:lnTo>
                  <a:lnTo>
                    <a:pt x="71" y="274"/>
                  </a:lnTo>
                  <a:lnTo>
                    <a:pt x="86" y="242"/>
                  </a:lnTo>
                  <a:lnTo>
                    <a:pt x="105" y="211"/>
                  </a:lnTo>
                  <a:lnTo>
                    <a:pt x="126" y="182"/>
                  </a:lnTo>
                  <a:lnTo>
                    <a:pt x="151" y="156"/>
                  </a:lnTo>
                  <a:lnTo>
                    <a:pt x="164" y="143"/>
                  </a:lnTo>
                  <a:lnTo>
                    <a:pt x="179" y="130"/>
                  </a:lnTo>
                  <a:lnTo>
                    <a:pt x="194" y="119"/>
                  </a:lnTo>
                  <a:lnTo>
                    <a:pt x="209" y="108"/>
                  </a:lnTo>
                  <a:lnTo>
                    <a:pt x="226" y="98"/>
                  </a:lnTo>
                  <a:lnTo>
                    <a:pt x="242" y="89"/>
                  </a:lnTo>
                  <a:lnTo>
                    <a:pt x="258" y="81"/>
                  </a:lnTo>
                  <a:lnTo>
                    <a:pt x="275" y="73"/>
                  </a:lnTo>
                  <a:lnTo>
                    <a:pt x="292" y="66"/>
                  </a:lnTo>
                  <a:lnTo>
                    <a:pt x="311" y="60"/>
                  </a:lnTo>
                  <a:lnTo>
                    <a:pt x="329" y="55"/>
                  </a:lnTo>
                  <a:lnTo>
                    <a:pt x="346" y="51"/>
                  </a:lnTo>
                  <a:lnTo>
                    <a:pt x="366" y="48"/>
                  </a:lnTo>
                  <a:lnTo>
                    <a:pt x="384" y="46"/>
                  </a:lnTo>
                  <a:lnTo>
                    <a:pt x="403" y="44"/>
                  </a:lnTo>
                  <a:lnTo>
                    <a:pt x="423" y="44"/>
                  </a:lnTo>
                  <a:lnTo>
                    <a:pt x="442" y="44"/>
                  </a:lnTo>
                  <a:lnTo>
                    <a:pt x="461" y="46"/>
                  </a:lnTo>
                  <a:lnTo>
                    <a:pt x="480" y="48"/>
                  </a:lnTo>
                  <a:lnTo>
                    <a:pt x="499" y="51"/>
                  </a:lnTo>
                  <a:lnTo>
                    <a:pt x="517" y="55"/>
                  </a:lnTo>
                  <a:lnTo>
                    <a:pt x="535" y="60"/>
                  </a:lnTo>
                  <a:lnTo>
                    <a:pt x="553" y="66"/>
                  </a:lnTo>
                  <a:lnTo>
                    <a:pt x="571" y="73"/>
                  </a:lnTo>
                  <a:lnTo>
                    <a:pt x="588" y="81"/>
                  </a:lnTo>
                  <a:lnTo>
                    <a:pt x="605" y="89"/>
                  </a:lnTo>
                  <a:lnTo>
                    <a:pt x="621" y="98"/>
                  </a:lnTo>
                  <a:lnTo>
                    <a:pt x="637" y="108"/>
                  </a:lnTo>
                  <a:lnTo>
                    <a:pt x="652" y="119"/>
                  </a:lnTo>
                  <a:lnTo>
                    <a:pt x="667" y="130"/>
                  </a:lnTo>
                  <a:lnTo>
                    <a:pt x="682" y="143"/>
                  </a:lnTo>
                  <a:lnTo>
                    <a:pt x="696" y="156"/>
                  </a:lnTo>
                  <a:lnTo>
                    <a:pt x="696" y="157"/>
                  </a:lnTo>
                  <a:lnTo>
                    <a:pt x="697" y="157"/>
                  </a:lnTo>
                  <a:lnTo>
                    <a:pt x="697" y="158"/>
                  </a:lnTo>
                  <a:lnTo>
                    <a:pt x="698" y="159"/>
                  </a:lnTo>
                  <a:lnTo>
                    <a:pt x="757" y="159"/>
                  </a:lnTo>
                  <a:lnTo>
                    <a:pt x="750" y="150"/>
                  </a:lnTo>
                  <a:lnTo>
                    <a:pt x="742" y="142"/>
                  </a:lnTo>
                  <a:lnTo>
                    <a:pt x="735" y="132"/>
                  </a:lnTo>
                  <a:lnTo>
                    <a:pt x="727" y="124"/>
                  </a:lnTo>
                  <a:lnTo>
                    <a:pt x="712" y="109"/>
                  </a:lnTo>
                  <a:lnTo>
                    <a:pt x="696" y="96"/>
                  </a:lnTo>
                  <a:lnTo>
                    <a:pt x="678" y="83"/>
                  </a:lnTo>
                  <a:lnTo>
                    <a:pt x="661" y="71"/>
                  </a:lnTo>
                  <a:lnTo>
                    <a:pt x="644" y="60"/>
                  </a:lnTo>
                  <a:lnTo>
                    <a:pt x="625" y="50"/>
                  </a:lnTo>
                  <a:lnTo>
                    <a:pt x="607" y="40"/>
                  </a:lnTo>
                  <a:lnTo>
                    <a:pt x="587" y="32"/>
                  </a:lnTo>
                  <a:lnTo>
                    <a:pt x="568" y="24"/>
                  </a:lnTo>
                  <a:lnTo>
                    <a:pt x="548" y="18"/>
                  </a:lnTo>
                  <a:lnTo>
                    <a:pt x="527" y="13"/>
                  </a:lnTo>
                  <a:lnTo>
                    <a:pt x="508" y="8"/>
                  </a:lnTo>
                  <a:lnTo>
                    <a:pt x="486" y="5"/>
                  </a:lnTo>
                  <a:lnTo>
                    <a:pt x="465" y="2"/>
                  </a:lnTo>
                  <a:lnTo>
                    <a:pt x="444" y="0"/>
                  </a:lnTo>
                  <a:lnTo>
                    <a:pt x="423" y="0"/>
                  </a:lnTo>
                  <a:lnTo>
                    <a:pt x="380" y="2"/>
                  </a:lnTo>
                  <a:lnTo>
                    <a:pt x="337" y="8"/>
                  </a:lnTo>
                  <a:lnTo>
                    <a:pt x="297" y="18"/>
                  </a:lnTo>
                  <a:lnTo>
                    <a:pt x="258" y="32"/>
                  </a:lnTo>
                  <a:lnTo>
                    <a:pt x="221" y="50"/>
                  </a:lnTo>
                  <a:lnTo>
                    <a:pt x="186" y="70"/>
                  </a:lnTo>
                  <a:lnTo>
                    <a:pt x="154" y="94"/>
                  </a:lnTo>
                  <a:lnTo>
                    <a:pt x="124" y="121"/>
                  </a:lnTo>
                  <a:lnTo>
                    <a:pt x="96" y="151"/>
                  </a:lnTo>
                  <a:lnTo>
                    <a:pt x="72" y="182"/>
                  </a:lnTo>
                  <a:lnTo>
                    <a:pt x="50" y="217"/>
                  </a:lnTo>
                  <a:lnTo>
                    <a:pt x="33" y="252"/>
                  </a:lnTo>
                  <a:lnTo>
                    <a:pt x="19" y="290"/>
                  </a:lnTo>
                  <a:lnTo>
                    <a:pt x="8" y="331"/>
                  </a:lnTo>
                  <a:lnTo>
                    <a:pt x="2" y="371"/>
                  </a:lnTo>
                  <a:lnTo>
                    <a:pt x="0" y="414"/>
                  </a:lnTo>
                  <a:lnTo>
                    <a:pt x="2" y="457"/>
                  </a:lnTo>
                  <a:lnTo>
                    <a:pt x="9" y="500"/>
                  </a:lnTo>
                  <a:lnTo>
                    <a:pt x="20" y="541"/>
                  </a:lnTo>
                  <a:lnTo>
                    <a:pt x="37" y="581"/>
                  </a:lnTo>
                  <a:lnTo>
                    <a:pt x="56" y="619"/>
                  </a:lnTo>
                  <a:lnTo>
                    <a:pt x="80" y="655"/>
                  </a:lnTo>
                  <a:lnTo>
                    <a:pt x="108" y="689"/>
                  </a:lnTo>
                  <a:lnTo>
                    <a:pt x="139" y="719"/>
                  </a:lnTo>
                  <a:lnTo>
                    <a:pt x="155" y="740"/>
                  </a:lnTo>
                  <a:lnTo>
                    <a:pt x="176" y="769"/>
                  </a:lnTo>
                  <a:lnTo>
                    <a:pt x="199" y="806"/>
                  </a:lnTo>
                  <a:lnTo>
                    <a:pt x="223" y="848"/>
                  </a:lnTo>
                  <a:lnTo>
                    <a:pt x="245" y="894"/>
                  </a:lnTo>
                  <a:lnTo>
                    <a:pt x="264" y="942"/>
                  </a:lnTo>
                  <a:lnTo>
                    <a:pt x="275" y="992"/>
                  </a:lnTo>
                  <a:lnTo>
                    <a:pt x="279" y="1040"/>
                  </a:lnTo>
                  <a:lnTo>
                    <a:pt x="279" y="1063"/>
                  </a:lnTo>
                  <a:lnTo>
                    <a:pt x="573" y="1063"/>
                  </a:lnTo>
                  <a:lnTo>
                    <a:pt x="572" y="1040"/>
                  </a:lnTo>
                  <a:lnTo>
                    <a:pt x="578" y="981"/>
                  </a:lnTo>
                  <a:lnTo>
                    <a:pt x="594" y="922"/>
                  </a:lnTo>
                  <a:lnTo>
                    <a:pt x="620" y="865"/>
                  </a:lnTo>
                  <a:lnTo>
                    <a:pt x="648" y="812"/>
                  </a:lnTo>
                  <a:lnTo>
                    <a:pt x="677" y="767"/>
                  </a:lnTo>
                  <a:lnTo>
                    <a:pt x="702" y="731"/>
                  </a:lnTo>
                  <a:lnTo>
                    <a:pt x="721" y="708"/>
                  </a:lnTo>
                  <a:lnTo>
                    <a:pt x="729" y="699"/>
                  </a:lnTo>
                  <a:lnTo>
                    <a:pt x="730" y="698"/>
                  </a:lnTo>
                  <a:lnTo>
                    <a:pt x="738" y="689"/>
                  </a:lnTo>
                  <a:lnTo>
                    <a:pt x="746" y="681"/>
                  </a:lnTo>
                  <a:lnTo>
                    <a:pt x="753" y="672"/>
                  </a:lnTo>
                  <a:lnTo>
                    <a:pt x="761" y="662"/>
                  </a:lnTo>
                  <a:lnTo>
                    <a:pt x="768" y="654"/>
                  </a:lnTo>
                  <a:lnTo>
                    <a:pt x="767" y="654"/>
                  </a:lnTo>
                  <a:lnTo>
                    <a:pt x="785" y="628"/>
                  </a:lnTo>
                  <a:lnTo>
                    <a:pt x="802" y="599"/>
                  </a:lnTo>
                  <a:lnTo>
                    <a:pt x="815" y="570"/>
                  </a:lnTo>
                  <a:lnTo>
                    <a:pt x="826" y="540"/>
                  </a:lnTo>
                  <a:lnTo>
                    <a:pt x="835" y="509"/>
                  </a:lnTo>
                  <a:lnTo>
                    <a:pt x="842" y="478"/>
                  </a:lnTo>
                  <a:lnTo>
                    <a:pt x="845" y="446"/>
                  </a:lnTo>
                  <a:lnTo>
                    <a:pt x="847" y="414"/>
                  </a:lnTo>
                  <a:lnTo>
                    <a:pt x="844" y="380"/>
                  </a:lnTo>
                  <a:lnTo>
                    <a:pt x="840" y="347"/>
                  </a:lnTo>
                  <a:lnTo>
                    <a:pt x="832" y="312"/>
                  </a:lnTo>
                  <a:lnTo>
                    <a:pt x="821" y="279"/>
                  </a:lnTo>
                  <a:lnTo>
                    <a:pt x="807" y="247"/>
                  </a:lnTo>
                  <a:lnTo>
                    <a:pt x="792" y="215"/>
                  </a:lnTo>
                  <a:lnTo>
                    <a:pt x="775" y="187"/>
                  </a:lnTo>
                  <a:lnTo>
                    <a:pt x="757" y="15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56" name="Freeform 48"/>
            <p:cNvSpPr>
              <a:spLocks/>
            </p:cNvSpPr>
            <p:nvPr/>
          </p:nvSpPr>
          <p:spPr bwMode="auto">
            <a:xfrm>
              <a:off x="3494" y="735"/>
              <a:ext cx="76" cy="22"/>
            </a:xfrm>
            <a:custGeom>
              <a:avLst/>
              <a:gdLst>
                <a:gd name="T0" fmla="*/ 1 w 213"/>
                <a:gd name="T1" fmla="*/ 0 h 57"/>
                <a:gd name="T2" fmla="*/ 1 w 213"/>
                <a:gd name="T3" fmla="*/ 0 h 57"/>
                <a:gd name="T4" fmla="*/ 1 w 213"/>
                <a:gd name="T5" fmla="*/ 0 h 57"/>
                <a:gd name="T6" fmla="*/ 1 w 213"/>
                <a:gd name="T7" fmla="*/ 0 h 57"/>
                <a:gd name="T8" fmla="*/ 1 w 213"/>
                <a:gd name="T9" fmla="*/ 0 h 57"/>
                <a:gd name="T10" fmla="*/ 1 w 213"/>
                <a:gd name="T11" fmla="*/ 0 h 57"/>
                <a:gd name="T12" fmla="*/ 1 w 213"/>
                <a:gd name="T13" fmla="*/ 0 h 57"/>
                <a:gd name="T14" fmla="*/ 1 w 213"/>
                <a:gd name="T15" fmla="*/ 0 h 57"/>
                <a:gd name="T16" fmla="*/ 1 w 213"/>
                <a:gd name="T17" fmla="*/ 0 h 57"/>
                <a:gd name="T18" fmla="*/ 1 w 213"/>
                <a:gd name="T19" fmla="*/ 0 h 57"/>
                <a:gd name="T20" fmla="*/ 0 w 213"/>
                <a:gd name="T21" fmla="*/ 0 h 57"/>
                <a:gd name="T22" fmla="*/ 0 w 213"/>
                <a:gd name="T23" fmla="*/ 0 h 57"/>
                <a:gd name="T24" fmla="*/ 0 w 213"/>
                <a:gd name="T25" fmla="*/ 0 h 57"/>
                <a:gd name="T26" fmla="*/ 0 w 213"/>
                <a:gd name="T27" fmla="*/ 0 h 57"/>
                <a:gd name="T28" fmla="*/ 0 w 213"/>
                <a:gd name="T29" fmla="*/ 0 h 57"/>
                <a:gd name="T30" fmla="*/ 0 w 213"/>
                <a:gd name="T31" fmla="*/ 0 h 57"/>
                <a:gd name="T32" fmla="*/ 0 w 213"/>
                <a:gd name="T33" fmla="*/ 0 h 57"/>
                <a:gd name="T34" fmla="*/ 0 w 213"/>
                <a:gd name="T35" fmla="*/ 0 h 57"/>
                <a:gd name="T36" fmla="*/ 0 w 213"/>
                <a:gd name="T37" fmla="*/ 0 h 57"/>
                <a:gd name="T38" fmla="*/ 0 w 213"/>
                <a:gd name="T39" fmla="*/ 0 h 57"/>
                <a:gd name="T40" fmla="*/ 1 w 213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57"/>
                <a:gd name="T65" fmla="*/ 213 w 213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57">
                  <a:moveTo>
                    <a:pt x="201" y="29"/>
                  </a:moveTo>
                  <a:lnTo>
                    <a:pt x="206" y="26"/>
                  </a:lnTo>
                  <a:lnTo>
                    <a:pt x="211" y="23"/>
                  </a:lnTo>
                  <a:lnTo>
                    <a:pt x="213" y="17"/>
                  </a:lnTo>
                  <a:lnTo>
                    <a:pt x="213" y="11"/>
                  </a:lnTo>
                  <a:lnTo>
                    <a:pt x="211" y="6"/>
                  </a:lnTo>
                  <a:lnTo>
                    <a:pt x="208" y="2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3" y="29"/>
                  </a:lnTo>
                  <a:lnTo>
                    <a:pt x="7" y="31"/>
                  </a:lnTo>
                  <a:lnTo>
                    <a:pt x="4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2" y="50"/>
                  </a:lnTo>
                  <a:lnTo>
                    <a:pt x="6" y="54"/>
                  </a:lnTo>
                  <a:lnTo>
                    <a:pt x="12" y="57"/>
                  </a:lnTo>
                  <a:lnTo>
                    <a:pt x="17" y="57"/>
                  </a:lnTo>
                  <a:lnTo>
                    <a:pt x="201" y="29"/>
                  </a:lnTo>
                  <a:close/>
                </a:path>
              </a:pathLst>
            </a:custGeom>
            <a:solidFill>
              <a:srgbClr val="7FB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57" name="Freeform 49"/>
            <p:cNvSpPr>
              <a:spLocks/>
            </p:cNvSpPr>
            <p:nvPr/>
          </p:nvSpPr>
          <p:spPr bwMode="auto">
            <a:xfrm>
              <a:off x="3494" y="708"/>
              <a:ext cx="76" cy="23"/>
            </a:xfrm>
            <a:custGeom>
              <a:avLst/>
              <a:gdLst>
                <a:gd name="T0" fmla="*/ 1 w 213"/>
                <a:gd name="T1" fmla="*/ 0 h 58"/>
                <a:gd name="T2" fmla="*/ 1 w 213"/>
                <a:gd name="T3" fmla="*/ 0 h 58"/>
                <a:gd name="T4" fmla="*/ 1 w 213"/>
                <a:gd name="T5" fmla="*/ 0 h 58"/>
                <a:gd name="T6" fmla="*/ 1 w 213"/>
                <a:gd name="T7" fmla="*/ 0 h 58"/>
                <a:gd name="T8" fmla="*/ 1 w 213"/>
                <a:gd name="T9" fmla="*/ 0 h 58"/>
                <a:gd name="T10" fmla="*/ 1 w 213"/>
                <a:gd name="T11" fmla="*/ 0 h 58"/>
                <a:gd name="T12" fmla="*/ 1 w 213"/>
                <a:gd name="T13" fmla="*/ 0 h 58"/>
                <a:gd name="T14" fmla="*/ 1 w 213"/>
                <a:gd name="T15" fmla="*/ 0 h 58"/>
                <a:gd name="T16" fmla="*/ 1 w 213"/>
                <a:gd name="T17" fmla="*/ 0 h 58"/>
                <a:gd name="T18" fmla="*/ 1 w 213"/>
                <a:gd name="T19" fmla="*/ 0 h 58"/>
                <a:gd name="T20" fmla="*/ 0 w 213"/>
                <a:gd name="T21" fmla="*/ 0 h 58"/>
                <a:gd name="T22" fmla="*/ 0 w 213"/>
                <a:gd name="T23" fmla="*/ 0 h 58"/>
                <a:gd name="T24" fmla="*/ 0 w 213"/>
                <a:gd name="T25" fmla="*/ 0 h 58"/>
                <a:gd name="T26" fmla="*/ 0 w 213"/>
                <a:gd name="T27" fmla="*/ 0 h 58"/>
                <a:gd name="T28" fmla="*/ 0 w 213"/>
                <a:gd name="T29" fmla="*/ 0 h 58"/>
                <a:gd name="T30" fmla="*/ 0 w 213"/>
                <a:gd name="T31" fmla="*/ 0 h 58"/>
                <a:gd name="T32" fmla="*/ 0 w 213"/>
                <a:gd name="T33" fmla="*/ 0 h 58"/>
                <a:gd name="T34" fmla="*/ 0 w 213"/>
                <a:gd name="T35" fmla="*/ 1 h 58"/>
                <a:gd name="T36" fmla="*/ 0 w 213"/>
                <a:gd name="T37" fmla="*/ 1 h 58"/>
                <a:gd name="T38" fmla="*/ 0 w 213"/>
                <a:gd name="T39" fmla="*/ 1 h 58"/>
                <a:gd name="T40" fmla="*/ 1 w 213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58"/>
                <a:gd name="T65" fmla="*/ 213 w 213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58">
                  <a:moveTo>
                    <a:pt x="201" y="28"/>
                  </a:moveTo>
                  <a:lnTo>
                    <a:pt x="206" y="26"/>
                  </a:lnTo>
                  <a:lnTo>
                    <a:pt x="211" y="23"/>
                  </a:lnTo>
                  <a:lnTo>
                    <a:pt x="213" y="18"/>
                  </a:lnTo>
                  <a:lnTo>
                    <a:pt x="213" y="12"/>
                  </a:lnTo>
                  <a:lnTo>
                    <a:pt x="211" y="7"/>
                  </a:lnTo>
                  <a:lnTo>
                    <a:pt x="208" y="2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3" y="28"/>
                  </a:lnTo>
                  <a:lnTo>
                    <a:pt x="7" y="31"/>
                  </a:lnTo>
                  <a:lnTo>
                    <a:pt x="4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6" y="55"/>
                  </a:lnTo>
                  <a:lnTo>
                    <a:pt x="12" y="58"/>
                  </a:lnTo>
                  <a:lnTo>
                    <a:pt x="17" y="58"/>
                  </a:lnTo>
                  <a:lnTo>
                    <a:pt x="201" y="28"/>
                  </a:lnTo>
                  <a:close/>
                </a:path>
              </a:pathLst>
            </a:custGeom>
            <a:solidFill>
              <a:srgbClr val="7FB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58" name="Freeform 50"/>
            <p:cNvSpPr>
              <a:spLocks/>
            </p:cNvSpPr>
            <p:nvPr/>
          </p:nvSpPr>
          <p:spPr bwMode="auto">
            <a:xfrm>
              <a:off x="3494" y="762"/>
              <a:ext cx="76" cy="22"/>
            </a:xfrm>
            <a:custGeom>
              <a:avLst/>
              <a:gdLst>
                <a:gd name="T0" fmla="*/ 1 w 213"/>
                <a:gd name="T1" fmla="*/ 0 h 58"/>
                <a:gd name="T2" fmla="*/ 1 w 213"/>
                <a:gd name="T3" fmla="*/ 0 h 58"/>
                <a:gd name="T4" fmla="*/ 1 w 213"/>
                <a:gd name="T5" fmla="*/ 0 h 58"/>
                <a:gd name="T6" fmla="*/ 1 w 213"/>
                <a:gd name="T7" fmla="*/ 0 h 58"/>
                <a:gd name="T8" fmla="*/ 1 w 213"/>
                <a:gd name="T9" fmla="*/ 0 h 58"/>
                <a:gd name="T10" fmla="*/ 1 w 213"/>
                <a:gd name="T11" fmla="*/ 0 h 58"/>
                <a:gd name="T12" fmla="*/ 1 w 213"/>
                <a:gd name="T13" fmla="*/ 0 h 58"/>
                <a:gd name="T14" fmla="*/ 1 w 213"/>
                <a:gd name="T15" fmla="*/ 0 h 58"/>
                <a:gd name="T16" fmla="*/ 1 w 213"/>
                <a:gd name="T17" fmla="*/ 0 h 58"/>
                <a:gd name="T18" fmla="*/ 1 w 213"/>
                <a:gd name="T19" fmla="*/ 0 h 58"/>
                <a:gd name="T20" fmla="*/ 0 w 213"/>
                <a:gd name="T21" fmla="*/ 0 h 58"/>
                <a:gd name="T22" fmla="*/ 0 w 213"/>
                <a:gd name="T23" fmla="*/ 0 h 58"/>
                <a:gd name="T24" fmla="*/ 0 w 213"/>
                <a:gd name="T25" fmla="*/ 0 h 58"/>
                <a:gd name="T26" fmla="*/ 0 w 213"/>
                <a:gd name="T27" fmla="*/ 0 h 58"/>
                <a:gd name="T28" fmla="*/ 0 w 213"/>
                <a:gd name="T29" fmla="*/ 0 h 58"/>
                <a:gd name="T30" fmla="*/ 0 w 213"/>
                <a:gd name="T31" fmla="*/ 0 h 58"/>
                <a:gd name="T32" fmla="*/ 0 w 213"/>
                <a:gd name="T33" fmla="*/ 0 h 58"/>
                <a:gd name="T34" fmla="*/ 0 w 213"/>
                <a:gd name="T35" fmla="*/ 0 h 58"/>
                <a:gd name="T36" fmla="*/ 0 w 213"/>
                <a:gd name="T37" fmla="*/ 0 h 58"/>
                <a:gd name="T38" fmla="*/ 0 w 213"/>
                <a:gd name="T39" fmla="*/ 0 h 58"/>
                <a:gd name="T40" fmla="*/ 1 w 213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58"/>
                <a:gd name="T65" fmla="*/ 213 w 213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58">
                  <a:moveTo>
                    <a:pt x="201" y="29"/>
                  </a:moveTo>
                  <a:lnTo>
                    <a:pt x="206" y="27"/>
                  </a:lnTo>
                  <a:lnTo>
                    <a:pt x="211" y="23"/>
                  </a:lnTo>
                  <a:lnTo>
                    <a:pt x="213" y="17"/>
                  </a:lnTo>
                  <a:lnTo>
                    <a:pt x="213" y="12"/>
                  </a:lnTo>
                  <a:lnTo>
                    <a:pt x="211" y="6"/>
                  </a:lnTo>
                  <a:lnTo>
                    <a:pt x="208" y="2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3" y="29"/>
                  </a:lnTo>
                  <a:lnTo>
                    <a:pt x="7" y="31"/>
                  </a:lnTo>
                  <a:lnTo>
                    <a:pt x="4" y="35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6" y="55"/>
                  </a:lnTo>
                  <a:lnTo>
                    <a:pt x="12" y="58"/>
                  </a:lnTo>
                  <a:lnTo>
                    <a:pt x="17" y="58"/>
                  </a:lnTo>
                  <a:lnTo>
                    <a:pt x="201" y="29"/>
                  </a:lnTo>
                  <a:close/>
                </a:path>
              </a:pathLst>
            </a:custGeom>
            <a:solidFill>
              <a:srgbClr val="7FB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2779713" y="1885950"/>
            <a:ext cx="360362" cy="504825"/>
            <a:chOff x="3379" y="300"/>
            <a:chExt cx="303" cy="53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341" name="Freeform 52"/>
            <p:cNvSpPr>
              <a:spLocks/>
            </p:cNvSpPr>
            <p:nvPr/>
          </p:nvSpPr>
          <p:spPr bwMode="auto">
            <a:xfrm>
              <a:off x="3466" y="493"/>
              <a:ext cx="56" cy="209"/>
            </a:xfrm>
            <a:custGeom>
              <a:avLst/>
              <a:gdLst>
                <a:gd name="T0" fmla="*/ 1 w 155"/>
                <a:gd name="T1" fmla="*/ 5 h 537"/>
                <a:gd name="T2" fmla="*/ 0 w 155"/>
                <a:gd name="T3" fmla="*/ 0 h 537"/>
                <a:gd name="T4" fmla="*/ 0 w 155"/>
                <a:gd name="T5" fmla="*/ 0 h 537"/>
                <a:gd name="T6" fmla="*/ 0 w 155"/>
                <a:gd name="T7" fmla="*/ 0 h 537"/>
                <a:gd name="T8" fmla="*/ 0 w 155"/>
                <a:gd name="T9" fmla="*/ 0 h 537"/>
                <a:gd name="T10" fmla="*/ 0 w 155"/>
                <a:gd name="T11" fmla="*/ 0 h 537"/>
                <a:gd name="T12" fmla="*/ 0 w 155"/>
                <a:gd name="T13" fmla="*/ 0 h 537"/>
                <a:gd name="T14" fmla="*/ 0 w 155"/>
                <a:gd name="T15" fmla="*/ 0 h 537"/>
                <a:gd name="T16" fmla="*/ 0 w 155"/>
                <a:gd name="T17" fmla="*/ 0 h 537"/>
                <a:gd name="T18" fmla="*/ 0 w 155"/>
                <a:gd name="T19" fmla="*/ 0 h 537"/>
                <a:gd name="T20" fmla="*/ 1 w 155"/>
                <a:gd name="T21" fmla="*/ 5 h 537"/>
                <a:gd name="T22" fmla="*/ 1 w 155"/>
                <a:gd name="T23" fmla="*/ 5 h 537"/>
                <a:gd name="T24" fmla="*/ 1 w 155"/>
                <a:gd name="T25" fmla="*/ 5 h 537"/>
                <a:gd name="T26" fmla="*/ 1 w 155"/>
                <a:gd name="T27" fmla="*/ 5 h 537"/>
                <a:gd name="T28" fmla="*/ 1 w 155"/>
                <a:gd name="T29" fmla="*/ 5 h 537"/>
                <a:gd name="T30" fmla="*/ 1 w 155"/>
                <a:gd name="T31" fmla="*/ 5 h 537"/>
                <a:gd name="T32" fmla="*/ 1 w 155"/>
                <a:gd name="T33" fmla="*/ 5 h 537"/>
                <a:gd name="T34" fmla="*/ 1 w 155"/>
                <a:gd name="T35" fmla="*/ 5 h 537"/>
                <a:gd name="T36" fmla="*/ 1 w 155"/>
                <a:gd name="T37" fmla="*/ 5 h 537"/>
                <a:gd name="T38" fmla="*/ 1 w 155"/>
                <a:gd name="T39" fmla="*/ 5 h 537"/>
                <a:gd name="T40" fmla="*/ 1 w 155"/>
                <a:gd name="T41" fmla="*/ 5 h 5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537"/>
                <a:gd name="T65" fmla="*/ 155 w 155"/>
                <a:gd name="T66" fmla="*/ 537 h 5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537">
                  <a:moveTo>
                    <a:pt x="155" y="519"/>
                  </a:moveTo>
                  <a:lnTo>
                    <a:pt x="27" y="11"/>
                  </a:lnTo>
                  <a:lnTo>
                    <a:pt x="25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7" y="526"/>
                  </a:lnTo>
                  <a:lnTo>
                    <a:pt x="129" y="532"/>
                  </a:lnTo>
                  <a:lnTo>
                    <a:pt x="133" y="535"/>
                  </a:lnTo>
                  <a:lnTo>
                    <a:pt x="139" y="537"/>
                  </a:lnTo>
                  <a:lnTo>
                    <a:pt x="145" y="537"/>
                  </a:lnTo>
                  <a:lnTo>
                    <a:pt x="150" y="534"/>
                  </a:lnTo>
                  <a:lnTo>
                    <a:pt x="154" y="531"/>
                  </a:lnTo>
                  <a:lnTo>
                    <a:pt x="155" y="525"/>
                  </a:lnTo>
                  <a:lnTo>
                    <a:pt x="155" y="5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42" name="Freeform 53"/>
            <p:cNvSpPr>
              <a:spLocks/>
            </p:cNvSpPr>
            <p:nvPr/>
          </p:nvSpPr>
          <p:spPr bwMode="auto">
            <a:xfrm>
              <a:off x="3540" y="493"/>
              <a:ext cx="56" cy="209"/>
            </a:xfrm>
            <a:custGeom>
              <a:avLst/>
              <a:gdLst>
                <a:gd name="T0" fmla="*/ 1 w 156"/>
                <a:gd name="T1" fmla="*/ 0 h 537"/>
                <a:gd name="T2" fmla="*/ 1 w 156"/>
                <a:gd name="T3" fmla="*/ 0 h 537"/>
                <a:gd name="T4" fmla="*/ 1 w 156"/>
                <a:gd name="T5" fmla="*/ 0 h 537"/>
                <a:gd name="T6" fmla="*/ 1 w 156"/>
                <a:gd name="T7" fmla="*/ 0 h 537"/>
                <a:gd name="T8" fmla="*/ 1 w 156"/>
                <a:gd name="T9" fmla="*/ 0 h 537"/>
                <a:gd name="T10" fmla="*/ 1 w 156"/>
                <a:gd name="T11" fmla="*/ 0 h 537"/>
                <a:gd name="T12" fmla="*/ 0 w 156"/>
                <a:gd name="T13" fmla="*/ 5 h 537"/>
                <a:gd name="T14" fmla="*/ 0 w 156"/>
                <a:gd name="T15" fmla="*/ 5 h 537"/>
                <a:gd name="T16" fmla="*/ 0 w 156"/>
                <a:gd name="T17" fmla="*/ 5 h 537"/>
                <a:gd name="T18" fmla="*/ 0 w 156"/>
                <a:gd name="T19" fmla="*/ 5 h 537"/>
                <a:gd name="T20" fmla="*/ 0 w 156"/>
                <a:gd name="T21" fmla="*/ 5 h 537"/>
                <a:gd name="T22" fmla="*/ 0 w 156"/>
                <a:gd name="T23" fmla="*/ 5 h 537"/>
                <a:gd name="T24" fmla="*/ 0 w 156"/>
                <a:gd name="T25" fmla="*/ 5 h 537"/>
                <a:gd name="T26" fmla="*/ 0 w 156"/>
                <a:gd name="T27" fmla="*/ 5 h 537"/>
                <a:gd name="T28" fmla="*/ 0 w 156"/>
                <a:gd name="T29" fmla="*/ 5 h 537"/>
                <a:gd name="T30" fmla="*/ 0 w 156"/>
                <a:gd name="T31" fmla="*/ 5 h 537"/>
                <a:gd name="T32" fmla="*/ 1 w 156"/>
                <a:gd name="T33" fmla="*/ 0 h 537"/>
                <a:gd name="T34" fmla="*/ 1 w 156"/>
                <a:gd name="T35" fmla="*/ 0 h 537"/>
                <a:gd name="T36" fmla="*/ 1 w 156"/>
                <a:gd name="T37" fmla="*/ 0 h 537"/>
                <a:gd name="T38" fmla="*/ 1 w 156"/>
                <a:gd name="T39" fmla="*/ 0 h 537"/>
                <a:gd name="T40" fmla="*/ 1 w 156"/>
                <a:gd name="T41" fmla="*/ 0 h 5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537"/>
                <a:gd name="T65" fmla="*/ 156 w 156"/>
                <a:gd name="T66" fmla="*/ 537 h 5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537">
                  <a:moveTo>
                    <a:pt x="145" y="0"/>
                  </a:moveTo>
                  <a:lnTo>
                    <a:pt x="140" y="0"/>
                  </a:lnTo>
                  <a:lnTo>
                    <a:pt x="134" y="2"/>
                  </a:lnTo>
                  <a:lnTo>
                    <a:pt x="129" y="6"/>
                  </a:lnTo>
                  <a:lnTo>
                    <a:pt x="127" y="11"/>
                  </a:lnTo>
                  <a:lnTo>
                    <a:pt x="0" y="519"/>
                  </a:lnTo>
                  <a:lnTo>
                    <a:pt x="0" y="525"/>
                  </a:lnTo>
                  <a:lnTo>
                    <a:pt x="1" y="531"/>
                  </a:lnTo>
                  <a:lnTo>
                    <a:pt x="5" y="534"/>
                  </a:lnTo>
                  <a:lnTo>
                    <a:pt x="11" y="537"/>
                  </a:lnTo>
                  <a:lnTo>
                    <a:pt x="16" y="537"/>
                  </a:lnTo>
                  <a:lnTo>
                    <a:pt x="22" y="535"/>
                  </a:lnTo>
                  <a:lnTo>
                    <a:pt x="26" y="532"/>
                  </a:lnTo>
                  <a:lnTo>
                    <a:pt x="28" y="526"/>
                  </a:lnTo>
                  <a:lnTo>
                    <a:pt x="156" y="18"/>
                  </a:lnTo>
                  <a:lnTo>
                    <a:pt x="156" y="12"/>
                  </a:lnTo>
                  <a:lnTo>
                    <a:pt x="155" y="7"/>
                  </a:lnTo>
                  <a:lnTo>
                    <a:pt x="151" y="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43" name="Freeform 54"/>
            <p:cNvSpPr>
              <a:spLocks/>
            </p:cNvSpPr>
            <p:nvPr/>
          </p:nvSpPr>
          <p:spPr bwMode="auto">
            <a:xfrm>
              <a:off x="3474" y="442"/>
              <a:ext cx="111" cy="43"/>
            </a:xfrm>
            <a:custGeom>
              <a:avLst/>
              <a:gdLst>
                <a:gd name="T0" fmla="*/ 0 w 313"/>
                <a:gd name="T1" fmla="*/ 1 h 112"/>
                <a:gd name="T2" fmla="*/ 0 w 313"/>
                <a:gd name="T3" fmla="*/ 1 h 112"/>
                <a:gd name="T4" fmla="*/ 0 w 313"/>
                <a:gd name="T5" fmla="*/ 1 h 112"/>
                <a:gd name="T6" fmla="*/ 0 w 313"/>
                <a:gd name="T7" fmla="*/ 1 h 112"/>
                <a:gd name="T8" fmla="*/ 0 w 313"/>
                <a:gd name="T9" fmla="*/ 1 h 112"/>
                <a:gd name="T10" fmla="*/ 0 w 313"/>
                <a:gd name="T11" fmla="*/ 0 h 112"/>
                <a:gd name="T12" fmla="*/ 1 w 313"/>
                <a:gd name="T13" fmla="*/ 1 h 112"/>
                <a:gd name="T14" fmla="*/ 1 w 313"/>
                <a:gd name="T15" fmla="*/ 0 h 112"/>
                <a:gd name="T16" fmla="*/ 1 w 313"/>
                <a:gd name="T17" fmla="*/ 1 h 112"/>
                <a:gd name="T18" fmla="*/ 1 w 313"/>
                <a:gd name="T19" fmla="*/ 0 h 112"/>
                <a:gd name="T20" fmla="*/ 2 w 313"/>
                <a:gd name="T21" fmla="*/ 1 h 112"/>
                <a:gd name="T22" fmla="*/ 2 w 313"/>
                <a:gd name="T23" fmla="*/ 1 h 112"/>
                <a:gd name="T24" fmla="*/ 2 w 313"/>
                <a:gd name="T25" fmla="*/ 1 h 112"/>
                <a:gd name="T26" fmla="*/ 2 w 313"/>
                <a:gd name="T27" fmla="*/ 1 h 112"/>
                <a:gd name="T28" fmla="*/ 2 w 313"/>
                <a:gd name="T29" fmla="*/ 1 h 112"/>
                <a:gd name="T30" fmla="*/ 2 w 313"/>
                <a:gd name="T31" fmla="*/ 1 h 112"/>
                <a:gd name="T32" fmla="*/ 2 w 313"/>
                <a:gd name="T33" fmla="*/ 1 h 112"/>
                <a:gd name="T34" fmla="*/ 2 w 313"/>
                <a:gd name="T35" fmla="*/ 1 h 112"/>
                <a:gd name="T36" fmla="*/ 2 w 313"/>
                <a:gd name="T37" fmla="*/ 1 h 112"/>
                <a:gd name="T38" fmla="*/ 2 w 313"/>
                <a:gd name="T39" fmla="*/ 1 h 112"/>
                <a:gd name="T40" fmla="*/ 1 w 313"/>
                <a:gd name="T41" fmla="*/ 0 h 112"/>
                <a:gd name="T42" fmla="*/ 1 w 313"/>
                <a:gd name="T43" fmla="*/ 1 h 112"/>
                <a:gd name="T44" fmla="*/ 1 w 313"/>
                <a:gd name="T45" fmla="*/ 0 h 112"/>
                <a:gd name="T46" fmla="*/ 1 w 313"/>
                <a:gd name="T47" fmla="*/ 1 h 112"/>
                <a:gd name="T48" fmla="*/ 0 w 313"/>
                <a:gd name="T49" fmla="*/ 0 h 112"/>
                <a:gd name="T50" fmla="*/ 0 w 313"/>
                <a:gd name="T51" fmla="*/ 1 h 112"/>
                <a:gd name="T52" fmla="*/ 0 w 313"/>
                <a:gd name="T53" fmla="*/ 1 h 112"/>
                <a:gd name="T54" fmla="*/ 0 w 313"/>
                <a:gd name="T55" fmla="*/ 1 h 112"/>
                <a:gd name="T56" fmla="*/ 0 w 313"/>
                <a:gd name="T57" fmla="*/ 1 h 112"/>
                <a:gd name="T58" fmla="*/ 0 w 313"/>
                <a:gd name="T59" fmla="*/ 1 h 1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3"/>
                <a:gd name="T91" fmla="*/ 0 h 112"/>
                <a:gd name="T92" fmla="*/ 313 w 313"/>
                <a:gd name="T93" fmla="*/ 112 h 1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3" h="112">
                  <a:moveTo>
                    <a:pt x="4" y="111"/>
                  </a:moveTo>
                  <a:lnTo>
                    <a:pt x="6" y="112"/>
                  </a:lnTo>
                  <a:lnTo>
                    <a:pt x="10" y="112"/>
                  </a:lnTo>
                  <a:lnTo>
                    <a:pt x="12" y="111"/>
                  </a:lnTo>
                  <a:lnTo>
                    <a:pt x="13" y="108"/>
                  </a:lnTo>
                  <a:lnTo>
                    <a:pt x="56" y="31"/>
                  </a:lnTo>
                  <a:lnTo>
                    <a:pt x="104" y="111"/>
                  </a:lnTo>
                  <a:lnTo>
                    <a:pt x="161" y="28"/>
                  </a:lnTo>
                  <a:lnTo>
                    <a:pt x="210" y="111"/>
                  </a:lnTo>
                  <a:lnTo>
                    <a:pt x="261" y="31"/>
                  </a:lnTo>
                  <a:lnTo>
                    <a:pt x="299" y="105"/>
                  </a:lnTo>
                  <a:lnTo>
                    <a:pt x="301" y="107"/>
                  </a:lnTo>
                  <a:lnTo>
                    <a:pt x="304" y="110"/>
                  </a:lnTo>
                  <a:lnTo>
                    <a:pt x="307" y="110"/>
                  </a:lnTo>
                  <a:lnTo>
                    <a:pt x="309" y="108"/>
                  </a:lnTo>
                  <a:lnTo>
                    <a:pt x="312" y="107"/>
                  </a:lnTo>
                  <a:lnTo>
                    <a:pt x="313" y="105"/>
                  </a:lnTo>
                  <a:lnTo>
                    <a:pt x="313" y="102"/>
                  </a:lnTo>
                  <a:lnTo>
                    <a:pt x="313" y="99"/>
                  </a:lnTo>
                  <a:lnTo>
                    <a:pt x="262" y="1"/>
                  </a:lnTo>
                  <a:lnTo>
                    <a:pt x="210" y="83"/>
                  </a:lnTo>
                  <a:lnTo>
                    <a:pt x="162" y="0"/>
                  </a:lnTo>
                  <a:lnTo>
                    <a:pt x="106" y="83"/>
                  </a:lnTo>
                  <a:lnTo>
                    <a:pt x="56" y="1"/>
                  </a:lnTo>
                  <a:lnTo>
                    <a:pt x="1" y="102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2" y="10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44" name="Rectangle 55"/>
            <p:cNvSpPr>
              <a:spLocks noChangeArrowheads="1"/>
            </p:cNvSpPr>
            <p:nvPr/>
          </p:nvSpPr>
          <p:spPr bwMode="auto">
            <a:xfrm>
              <a:off x="3479" y="696"/>
              <a:ext cx="106" cy="9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45" name="Freeform 56"/>
            <p:cNvSpPr>
              <a:spLocks/>
            </p:cNvSpPr>
            <p:nvPr/>
          </p:nvSpPr>
          <p:spPr bwMode="auto">
            <a:xfrm>
              <a:off x="3499" y="760"/>
              <a:ext cx="64" cy="70"/>
            </a:xfrm>
            <a:custGeom>
              <a:avLst/>
              <a:gdLst>
                <a:gd name="T0" fmla="*/ 0 w 178"/>
                <a:gd name="T1" fmla="*/ 2 h 180"/>
                <a:gd name="T2" fmla="*/ 1 w 178"/>
                <a:gd name="T3" fmla="*/ 2 h 180"/>
                <a:gd name="T4" fmla="*/ 1 w 178"/>
                <a:gd name="T5" fmla="*/ 2 h 180"/>
                <a:gd name="T6" fmla="*/ 1 w 178"/>
                <a:gd name="T7" fmla="*/ 2 h 180"/>
                <a:gd name="T8" fmla="*/ 1 w 178"/>
                <a:gd name="T9" fmla="*/ 2 h 180"/>
                <a:gd name="T10" fmla="*/ 1 w 178"/>
                <a:gd name="T11" fmla="*/ 1 h 180"/>
                <a:gd name="T12" fmla="*/ 1 w 178"/>
                <a:gd name="T13" fmla="*/ 1 h 180"/>
                <a:gd name="T14" fmla="*/ 1 w 178"/>
                <a:gd name="T15" fmla="*/ 1 h 180"/>
                <a:gd name="T16" fmla="*/ 1 w 178"/>
                <a:gd name="T17" fmla="*/ 1 h 180"/>
                <a:gd name="T18" fmla="*/ 1 w 178"/>
                <a:gd name="T19" fmla="*/ 1 h 180"/>
                <a:gd name="T20" fmla="*/ 1 w 178"/>
                <a:gd name="T21" fmla="*/ 1 h 180"/>
                <a:gd name="T22" fmla="*/ 1 w 178"/>
                <a:gd name="T23" fmla="*/ 0 h 180"/>
                <a:gd name="T24" fmla="*/ 1 w 178"/>
                <a:gd name="T25" fmla="*/ 0 h 180"/>
                <a:gd name="T26" fmla="*/ 1 w 178"/>
                <a:gd name="T27" fmla="*/ 0 h 180"/>
                <a:gd name="T28" fmla="*/ 1 w 178"/>
                <a:gd name="T29" fmla="*/ 0 h 180"/>
                <a:gd name="T30" fmla="*/ 1 w 178"/>
                <a:gd name="T31" fmla="*/ 0 h 180"/>
                <a:gd name="T32" fmla="*/ 0 w 178"/>
                <a:gd name="T33" fmla="*/ 0 h 180"/>
                <a:gd name="T34" fmla="*/ 0 w 178"/>
                <a:gd name="T35" fmla="*/ 0 h 180"/>
                <a:gd name="T36" fmla="*/ 0 w 178"/>
                <a:gd name="T37" fmla="*/ 0 h 180"/>
                <a:gd name="T38" fmla="*/ 0 w 178"/>
                <a:gd name="T39" fmla="*/ 0 h 180"/>
                <a:gd name="T40" fmla="*/ 0 w 178"/>
                <a:gd name="T41" fmla="*/ 0 h 180"/>
                <a:gd name="T42" fmla="*/ 0 w 178"/>
                <a:gd name="T43" fmla="*/ 0 h 180"/>
                <a:gd name="T44" fmla="*/ 0 w 178"/>
                <a:gd name="T45" fmla="*/ 1 h 180"/>
                <a:gd name="T46" fmla="*/ 0 w 178"/>
                <a:gd name="T47" fmla="*/ 1 h 180"/>
                <a:gd name="T48" fmla="*/ 0 w 178"/>
                <a:gd name="T49" fmla="*/ 1 h 180"/>
                <a:gd name="T50" fmla="*/ 0 w 178"/>
                <a:gd name="T51" fmla="*/ 1 h 180"/>
                <a:gd name="T52" fmla="*/ 0 w 178"/>
                <a:gd name="T53" fmla="*/ 1 h 180"/>
                <a:gd name="T54" fmla="*/ 0 w 178"/>
                <a:gd name="T55" fmla="*/ 1 h 180"/>
                <a:gd name="T56" fmla="*/ 0 w 178"/>
                <a:gd name="T57" fmla="*/ 2 h 180"/>
                <a:gd name="T58" fmla="*/ 0 w 178"/>
                <a:gd name="T59" fmla="*/ 2 h 180"/>
                <a:gd name="T60" fmla="*/ 0 w 178"/>
                <a:gd name="T61" fmla="*/ 2 h 180"/>
                <a:gd name="T62" fmla="*/ 0 w 178"/>
                <a:gd name="T63" fmla="*/ 2 h 180"/>
                <a:gd name="T64" fmla="*/ 0 w 178"/>
                <a:gd name="T65" fmla="*/ 2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80"/>
                <a:gd name="T101" fmla="*/ 178 w 178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80">
                  <a:moveTo>
                    <a:pt x="89" y="180"/>
                  </a:moveTo>
                  <a:lnTo>
                    <a:pt x="106" y="178"/>
                  </a:lnTo>
                  <a:lnTo>
                    <a:pt x="123" y="173"/>
                  </a:lnTo>
                  <a:lnTo>
                    <a:pt x="138" y="165"/>
                  </a:lnTo>
                  <a:lnTo>
                    <a:pt x="151" y="154"/>
                  </a:lnTo>
                  <a:lnTo>
                    <a:pt x="163" y="141"/>
                  </a:lnTo>
                  <a:lnTo>
                    <a:pt x="171" y="125"/>
                  </a:lnTo>
                  <a:lnTo>
                    <a:pt x="175" y="109"/>
                  </a:lnTo>
                  <a:lnTo>
                    <a:pt x="178" y="90"/>
                  </a:lnTo>
                  <a:lnTo>
                    <a:pt x="175" y="72"/>
                  </a:lnTo>
                  <a:lnTo>
                    <a:pt x="171" y="56"/>
                  </a:lnTo>
                  <a:lnTo>
                    <a:pt x="163" y="40"/>
                  </a:lnTo>
                  <a:lnTo>
                    <a:pt x="151" y="27"/>
                  </a:lnTo>
                  <a:lnTo>
                    <a:pt x="138" y="15"/>
                  </a:lnTo>
                  <a:lnTo>
                    <a:pt x="123" y="7"/>
                  </a:lnTo>
                  <a:lnTo>
                    <a:pt x="106" y="3"/>
                  </a:lnTo>
                  <a:lnTo>
                    <a:pt x="89" y="0"/>
                  </a:lnTo>
                  <a:lnTo>
                    <a:pt x="72" y="3"/>
                  </a:lnTo>
                  <a:lnTo>
                    <a:pt x="54" y="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5" y="40"/>
                  </a:lnTo>
                  <a:lnTo>
                    <a:pt x="7" y="56"/>
                  </a:lnTo>
                  <a:lnTo>
                    <a:pt x="2" y="72"/>
                  </a:lnTo>
                  <a:lnTo>
                    <a:pt x="0" y="90"/>
                  </a:lnTo>
                  <a:lnTo>
                    <a:pt x="2" y="109"/>
                  </a:lnTo>
                  <a:lnTo>
                    <a:pt x="7" y="125"/>
                  </a:lnTo>
                  <a:lnTo>
                    <a:pt x="15" y="141"/>
                  </a:lnTo>
                  <a:lnTo>
                    <a:pt x="27" y="154"/>
                  </a:lnTo>
                  <a:lnTo>
                    <a:pt x="39" y="165"/>
                  </a:lnTo>
                  <a:lnTo>
                    <a:pt x="54" y="173"/>
                  </a:lnTo>
                  <a:lnTo>
                    <a:pt x="72" y="178"/>
                  </a:lnTo>
                  <a:lnTo>
                    <a:pt x="89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46" name="Freeform 57"/>
            <p:cNvSpPr>
              <a:spLocks/>
            </p:cNvSpPr>
            <p:nvPr/>
          </p:nvSpPr>
          <p:spPr bwMode="auto">
            <a:xfrm>
              <a:off x="3379" y="300"/>
              <a:ext cx="303" cy="413"/>
            </a:xfrm>
            <a:custGeom>
              <a:avLst/>
              <a:gdLst>
                <a:gd name="T0" fmla="*/ 4 w 847"/>
                <a:gd name="T1" fmla="*/ 2 h 1063"/>
                <a:gd name="T2" fmla="*/ 5 w 847"/>
                <a:gd name="T3" fmla="*/ 2 h 1063"/>
                <a:gd name="T4" fmla="*/ 5 w 847"/>
                <a:gd name="T5" fmla="*/ 3 h 1063"/>
                <a:gd name="T6" fmla="*/ 5 w 847"/>
                <a:gd name="T7" fmla="*/ 4 h 1063"/>
                <a:gd name="T8" fmla="*/ 5 w 847"/>
                <a:gd name="T9" fmla="*/ 5 h 1063"/>
                <a:gd name="T10" fmla="*/ 4 w 847"/>
                <a:gd name="T11" fmla="*/ 6 h 1063"/>
                <a:gd name="T12" fmla="*/ 4 w 847"/>
                <a:gd name="T13" fmla="*/ 6 h 1063"/>
                <a:gd name="T14" fmla="*/ 4 w 847"/>
                <a:gd name="T15" fmla="*/ 6 h 1063"/>
                <a:gd name="T16" fmla="*/ 4 w 847"/>
                <a:gd name="T17" fmla="*/ 7 h 1063"/>
                <a:gd name="T18" fmla="*/ 3 w 847"/>
                <a:gd name="T19" fmla="*/ 7 h 1063"/>
                <a:gd name="T20" fmla="*/ 3 w 847"/>
                <a:gd name="T21" fmla="*/ 9 h 1063"/>
                <a:gd name="T22" fmla="*/ 2 w 847"/>
                <a:gd name="T23" fmla="*/ 9 h 1063"/>
                <a:gd name="T24" fmla="*/ 1 w 847"/>
                <a:gd name="T25" fmla="*/ 7 h 1063"/>
                <a:gd name="T26" fmla="*/ 1 w 847"/>
                <a:gd name="T27" fmla="*/ 6 h 1063"/>
                <a:gd name="T28" fmla="*/ 1 w 847"/>
                <a:gd name="T29" fmla="*/ 6 h 1063"/>
                <a:gd name="T30" fmla="*/ 0 w 847"/>
                <a:gd name="T31" fmla="*/ 5 h 1063"/>
                <a:gd name="T32" fmla="*/ 0 w 847"/>
                <a:gd name="T33" fmla="*/ 4 h 1063"/>
                <a:gd name="T34" fmla="*/ 0 w 847"/>
                <a:gd name="T35" fmla="*/ 3 h 1063"/>
                <a:gd name="T36" fmla="*/ 0 w 847"/>
                <a:gd name="T37" fmla="*/ 2 h 1063"/>
                <a:gd name="T38" fmla="*/ 1 w 847"/>
                <a:gd name="T39" fmla="*/ 1 h 1063"/>
                <a:gd name="T40" fmla="*/ 1 w 847"/>
                <a:gd name="T41" fmla="*/ 1 h 1063"/>
                <a:gd name="T42" fmla="*/ 1 w 847"/>
                <a:gd name="T43" fmla="*/ 1 h 1063"/>
                <a:gd name="T44" fmla="*/ 2 w 847"/>
                <a:gd name="T45" fmla="*/ 1 h 1063"/>
                <a:gd name="T46" fmla="*/ 2 w 847"/>
                <a:gd name="T47" fmla="*/ 0 h 1063"/>
                <a:gd name="T48" fmla="*/ 3 w 847"/>
                <a:gd name="T49" fmla="*/ 0 h 1063"/>
                <a:gd name="T50" fmla="*/ 3 w 847"/>
                <a:gd name="T51" fmla="*/ 0 h 1063"/>
                <a:gd name="T52" fmla="*/ 3 w 847"/>
                <a:gd name="T53" fmla="*/ 0 h 1063"/>
                <a:gd name="T54" fmla="*/ 3 w 847"/>
                <a:gd name="T55" fmla="*/ 1 h 1063"/>
                <a:gd name="T56" fmla="*/ 4 w 847"/>
                <a:gd name="T57" fmla="*/ 1 h 1063"/>
                <a:gd name="T58" fmla="*/ 4 w 847"/>
                <a:gd name="T59" fmla="*/ 1 h 1063"/>
                <a:gd name="T60" fmla="*/ 4 w 847"/>
                <a:gd name="T61" fmla="*/ 1 h 1063"/>
                <a:gd name="T62" fmla="*/ 4 w 847"/>
                <a:gd name="T63" fmla="*/ 1 h 1063"/>
                <a:gd name="T64" fmla="*/ 4 w 847"/>
                <a:gd name="T65" fmla="*/ 1 h 1063"/>
                <a:gd name="T66" fmla="*/ 4 w 847"/>
                <a:gd name="T67" fmla="*/ 1 h 1063"/>
                <a:gd name="T68" fmla="*/ 4 w 847"/>
                <a:gd name="T69" fmla="*/ 1 h 1063"/>
                <a:gd name="T70" fmla="*/ 4 w 847"/>
                <a:gd name="T71" fmla="*/ 0 h 1063"/>
                <a:gd name="T72" fmla="*/ 3 w 847"/>
                <a:gd name="T73" fmla="*/ 0 h 1063"/>
                <a:gd name="T74" fmla="*/ 3 w 847"/>
                <a:gd name="T75" fmla="*/ 0 h 1063"/>
                <a:gd name="T76" fmla="*/ 3 w 847"/>
                <a:gd name="T77" fmla="*/ 0 h 1063"/>
                <a:gd name="T78" fmla="*/ 2 w 847"/>
                <a:gd name="T79" fmla="*/ 0 h 1063"/>
                <a:gd name="T80" fmla="*/ 1 w 847"/>
                <a:gd name="T81" fmla="*/ 1 h 1063"/>
                <a:gd name="T82" fmla="*/ 0 w 847"/>
                <a:gd name="T83" fmla="*/ 1 h 1063"/>
                <a:gd name="T84" fmla="*/ 0 w 847"/>
                <a:gd name="T85" fmla="*/ 2 h 1063"/>
                <a:gd name="T86" fmla="*/ 0 w 847"/>
                <a:gd name="T87" fmla="*/ 3 h 1063"/>
                <a:gd name="T88" fmla="*/ 0 w 847"/>
                <a:gd name="T89" fmla="*/ 4 h 1063"/>
                <a:gd name="T90" fmla="*/ 0 w 847"/>
                <a:gd name="T91" fmla="*/ 5 h 1063"/>
                <a:gd name="T92" fmla="*/ 1 w 847"/>
                <a:gd name="T93" fmla="*/ 6 h 1063"/>
                <a:gd name="T94" fmla="*/ 1 w 847"/>
                <a:gd name="T95" fmla="*/ 7 h 1063"/>
                <a:gd name="T96" fmla="*/ 1 w 847"/>
                <a:gd name="T97" fmla="*/ 8 h 1063"/>
                <a:gd name="T98" fmla="*/ 2 w 847"/>
                <a:gd name="T99" fmla="*/ 9 h 1063"/>
                <a:gd name="T100" fmla="*/ 3 w 847"/>
                <a:gd name="T101" fmla="*/ 9 h 1063"/>
                <a:gd name="T102" fmla="*/ 4 w 847"/>
                <a:gd name="T103" fmla="*/ 7 h 1063"/>
                <a:gd name="T104" fmla="*/ 4 w 847"/>
                <a:gd name="T105" fmla="*/ 6 h 1063"/>
                <a:gd name="T106" fmla="*/ 4 w 847"/>
                <a:gd name="T107" fmla="*/ 6 h 1063"/>
                <a:gd name="T108" fmla="*/ 5 w 847"/>
                <a:gd name="T109" fmla="*/ 6 h 1063"/>
                <a:gd name="T110" fmla="*/ 5 w 847"/>
                <a:gd name="T111" fmla="*/ 6 h 1063"/>
                <a:gd name="T112" fmla="*/ 5 w 847"/>
                <a:gd name="T113" fmla="*/ 5 h 1063"/>
                <a:gd name="T114" fmla="*/ 5 w 847"/>
                <a:gd name="T115" fmla="*/ 5 h 1063"/>
                <a:gd name="T116" fmla="*/ 5 w 847"/>
                <a:gd name="T117" fmla="*/ 4 h 1063"/>
                <a:gd name="T118" fmla="*/ 5 w 847"/>
                <a:gd name="T119" fmla="*/ 3 h 1063"/>
                <a:gd name="T120" fmla="*/ 5 w 847"/>
                <a:gd name="T121" fmla="*/ 2 h 1063"/>
                <a:gd name="T122" fmla="*/ 5 w 847"/>
                <a:gd name="T123" fmla="*/ 1 h 10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7"/>
                <a:gd name="T187" fmla="*/ 0 h 1063"/>
                <a:gd name="T188" fmla="*/ 847 w 847"/>
                <a:gd name="T189" fmla="*/ 1063 h 10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7" h="1063">
                  <a:moveTo>
                    <a:pt x="757" y="159"/>
                  </a:moveTo>
                  <a:lnTo>
                    <a:pt x="698" y="159"/>
                  </a:lnTo>
                  <a:lnTo>
                    <a:pt x="720" y="185"/>
                  </a:lnTo>
                  <a:lnTo>
                    <a:pt x="739" y="214"/>
                  </a:lnTo>
                  <a:lnTo>
                    <a:pt x="757" y="245"/>
                  </a:lnTo>
                  <a:lnTo>
                    <a:pt x="773" y="278"/>
                  </a:lnTo>
                  <a:lnTo>
                    <a:pt x="785" y="312"/>
                  </a:lnTo>
                  <a:lnTo>
                    <a:pt x="795" y="346"/>
                  </a:lnTo>
                  <a:lnTo>
                    <a:pt x="800" y="380"/>
                  </a:lnTo>
                  <a:lnTo>
                    <a:pt x="803" y="414"/>
                  </a:lnTo>
                  <a:lnTo>
                    <a:pt x="800" y="449"/>
                  </a:lnTo>
                  <a:lnTo>
                    <a:pt x="796" y="484"/>
                  </a:lnTo>
                  <a:lnTo>
                    <a:pt x="787" y="518"/>
                  </a:lnTo>
                  <a:lnTo>
                    <a:pt x="775" y="552"/>
                  </a:lnTo>
                  <a:lnTo>
                    <a:pt x="760" y="583"/>
                  </a:lnTo>
                  <a:lnTo>
                    <a:pt x="742" y="614"/>
                  </a:lnTo>
                  <a:lnTo>
                    <a:pt x="721" y="643"/>
                  </a:lnTo>
                  <a:lnTo>
                    <a:pt x="697" y="669"/>
                  </a:lnTo>
                  <a:lnTo>
                    <a:pt x="696" y="670"/>
                  </a:lnTo>
                  <a:lnTo>
                    <a:pt x="692" y="675"/>
                  </a:lnTo>
                  <a:lnTo>
                    <a:pt x="688" y="681"/>
                  </a:lnTo>
                  <a:lnTo>
                    <a:pt x="682" y="688"/>
                  </a:lnTo>
                  <a:lnTo>
                    <a:pt x="675" y="695"/>
                  </a:lnTo>
                  <a:lnTo>
                    <a:pt x="669" y="703"/>
                  </a:lnTo>
                  <a:lnTo>
                    <a:pt x="663" y="708"/>
                  </a:lnTo>
                  <a:lnTo>
                    <a:pt x="660" y="714"/>
                  </a:lnTo>
                  <a:lnTo>
                    <a:pt x="641" y="741"/>
                  </a:lnTo>
                  <a:lnTo>
                    <a:pt x="621" y="772"/>
                  </a:lnTo>
                  <a:lnTo>
                    <a:pt x="599" y="807"/>
                  </a:lnTo>
                  <a:lnTo>
                    <a:pt x="579" y="845"/>
                  </a:lnTo>
                  <a:lnTo>
                    <a:pt x="561" y="887"/>
                  </a:lnTo>
                  <a:lnTo>
                    <a:pt x="546" y="931"/>
                  </a:lnTo>
                  <a:lnTo>
                    <a:pt x="534" y="974"/>
                  </a:lnTo>
                  <a:lnTo>
                    <a:pt x="529" y="1019"/>
                  </a:lnTo>
                  <a:lnTo>
                    <a:pt x="322" y="1019"/>
                  </a:lnTo>
                  <a:lnTo>
                    <a:pt x="315" y="969"/>
                  </a:lnTo>
                  <a:lnTo>
                    <a:pt x="303" y="919"/>
                  </a:lnTo>
                  <a:lnTo>
                    <a:pt x="283" y="871"/>
                  </a:lnTo>
                  <a:lnTo>
                    <a:pt x="261" y="826"/>
                  </a:lnTo>
                  <a:lnTo>
                    <a:pt x="237" y="783"/>
                  </a:lnTo>
                  <a:lnTo>
                    <a:pt x="214" y="746"/>
                  </a:lnTo>
                  <a:lnTo>
                    <a:pt x="191" y="715"/>
                  </a:lnTo>
                  <a:lnTo>
                    <a:pt x="173" y="691"/>
                  </a:lnTo>
                  <a:lnTo>
                    <a:pt x="169" y="688"/>
                  </a:lnTo>
                  <a:lnTo>
                    <a:pt x="141" y="660"/>
                  </a:lnTo>
                  <a:lnTo>
                    <a:pt x="116" y="630"/>
                  </a:lnTo>
                  <a:lnTo>
                    <a:pt x="94" y="598"/>
                  </a:lnTo>
                  <a:lnTo>
                    <a:pt x="77" y="563"/>
                  </a:lnTo>
                  <a:lnTo>
                    <a:pt x="62" y="528"/>
                  </a:lnTo>
                  <a:lnTo>
                    <a:pt x="52" y="491"/>
                  </a:lnTo>
                  <a:lnTo>
                    <a:pt x="46" y="453"/>
                  </a:lnTo>
                  <a:lnTo>
                    <a:pt x="43" y="414"/>
                  </a:lnTo>
                  <a:lnTo>
                    <a:pt x="46" y="378"/>
                  </a:lnTo>
                  <a:lnTo>
                    <a:pt x="50" y="342"/>
                  </a:lnTo>
                  <a:lnTo>
                    <a:pt x="60" y="308"/>
                  </a:lnTo>
                  <a:lnTo>
                    <a:pt x="71" y="274"/>
                  </a:lnTo>
                  <a:lnTo>
                    <a:pt x="86" y="242"/>
                  </a:lnTo>
                  <a:lnTo>
                    <a:pt x="105" y="211"/>
                  </a:lnTo>
                  <a:lnTo>
                    <a:pt x="126" y="182"/>
                  </a:lnTo>
                  <a:lnTo>
                    <a:pt x="151" y="156"/>
                  </a:lnTo>
                  <a:lnTo>
                    <a:pt x="164" y="143"/>
                  </a:lnTo>
                  <a:lnTo>
                    <a:pt x="179" y="130"/>
                  </a:lnTo>
                  <a:lnTo>
                    <a:pt x="194" y="119"/>
                  </a:lnTo>
                  <a:lnTo>
                    <a:pt x="209" y="108"/>
                  </a:lnTo>
                  <a:lnTo>
                    <a:pt x="226" y="98"/>
                  </a:lnTo>
                  <a:lnTo>
                    <a:pt x="242" y="89"/>
                  </a:lnTo>
                  <a:lnTo>
                    <a:pt x="258" y="81"/>
                  </a:lnTo>
                  <a:lnTo>
                    <a:pt x="275" y="73"/>
                  </a:lnTo>
                  <a:lnTo>
                    <a:pt x="292" y="66"/>
                  </a:lnTo>
                  <a:lnTo>
                    <a:pt x="311" y="60"/>
                  </a:lnTo>
                  <a:lnTo>
                    <a:pt x="329" y="55"/>
                  </a:lnTo>
                  <a:lnTo>
                    <a:pt x="346" y="51"/>
                  </a:lnTo>
                  <a:lnTo>
                    <a:pt x="366" y="48"/>
                  </a:lnTo>
                  <a:lnTo>
                    <a:pt x="384" y="46"/>
                  </a:lnTo>
                  <a:lnTo>
                    <a:pt x="403" y="44"/>
                  </a:lnTo>
                  <a:lnTo>
                    <a:pt x="423" y="44"/>
                  </a:lnTo>
                  <a:lnTo>
                    <a:pt x="442" y="44"/>
                  </a:lnTo>
                  <a:lnTo>
                    <a:pt x="461" y="46"/>
                  </a:lnTo>
                  <a:lnTo>
                    <a:pt x="480" y="48"/>
                  </a:lnTo>
                  <a:lnTo>
                    <a:pt x="499" y="51"/>
                  </a:lnTo>
                  <a:lnTo>
                    <a:pt x="517" y="55"/>
                  </a:lnTo>
                  <a:lnTo>
                    <a:pt x="535" y="60"/>
                  </a:lnTo>
                  <a:lnTo>
                    <a:pt x="553" y="66"/>
                  </a:lnTo>
                  <a:lnTo>
                    <a:pt x="571" y="73"/>
                  </a:lnTo>
                  <a:lnTo>
                    <a:pt x="588" y="81"/>
                  </a:lnTo>
                  <a:lnTo>
                    <a:pt x="605" y="89"/>
                  </a:lnTo>
                  <a:lnTo>
                    <a:pt x="621" y="98"/>
                  </a:lnTo>
                  <a:lnTo>
                    <a:pt x="637" y="108"/>
                  </a:lnTo>
                  <a:lnTo>
                    <a:pt x="652" y="119"/>
                  </a:lnTo>
                  <a:lnTo>
                    <a:pt x="667" y="130"/>
                  </a:lnTo>
                  <a:lnTo>
                    <a:pt x="682" y="143"/>
                  </a:lnTo>
                  <a:lnTo>
                    <a:pt x="696" y="156"/>
                  </a:lnTo>
                  <a:lnTo>
                    <a:pt x="696" y="157"/>
                  </a:lnTo>
                  <a:lnTo>
                    <a:pt x="697" y="157"/>
                  </a:lnTo>
                  <a:lnTo>
                    <a:pt x="697" y="158"/>
                  </a:lnTo>
                  <a:lnTo>
                    <a:pt x="698" y="159"/>
                  </a:lnTo>
                  <a:lnTo>
                    <a:pt x="757" y="159"/>
                  </a:lnTo>
                  <a:lnTo>
                    <a:pt x="750" y="150"/>
                  </a:lnTo>
                  <a:lnTo>
                    <a:pt x="742" y="142"/>
                  </a:lnTo>
                  <a:lnTo>
                    <a:pt x="735" y="132"/>
                  </a:lnTo>
                  <a:lnTo>
                    <a:pt x="727" y="124"/>
                  </a:lnTo>
                  <a:lnTo>
                    <a:pt x="712" y="109"/>
                  </a:lnTo>
                  <a:lnTo>
                    <a:pt x="696" y="96"/>
                  </a:lnTo>
                  <a:lnTo>
                    <a:pt x="678" y="83"/>
                  </a:lnTo>
                  <a:lnTo>
                    <a:pt x="661" y="71"/>
                  </a:lnTo>
                  <a:lnTo>
                    <a:pt x="644" y="60"/>
                  </a:lnTo>
                  <a:lnTo>
                    <a:pt x="625" y="50"/>
                  </a:lnTo>
                  <a:lnTo>
                    <a:pt x="607" y="40"/>
                  </a:lnTo>
                  <a:lnTo>
                    <a:pt x="587" y="32"/>
                  </a:lnTo>
                  <a:lnTo>
                    <a:pt x="568" y="24"/>
                  </a:lnTo>
                  <a:lnTo>
                    <a:pt x="548" y="18"/>
                  </a:lnTo>
                  <a:lnTo>
                    <a:pt x="527" y="13"/>
                  </a:lnTo>
                  <a:lnTo>
                    <a:pt x="508" y="8"/>
                  </a:lnTo>
                  <a:lnTo>
                    <a:pt x="486" y="5"/>
                  </a:lnTo>
                  <a:lnTo>
                    <a:pt x="465" y="2"/>
                  </a:lnTo>
                  <a:lnTo>
                    <a:pt x="444" y="0"/>
                  </a:lnTo>
                  <a:lnTo>
                    <a:pt x="423" y="0"/>
                  </a:lnTo>
                  <a:lnTo>
                    <a:pt x="380" y="2"/>
                  </a:lnTo>
                  <a:lnTo>
                    <a:pt x="337" y="8"/>
                  </a:lnTo>
                  <a:lnTo>
                    <a:pt x="297" y="18"/>
                  </a:lnTo>
                  <a:lnTo>
                    <a:pt x="258" y="32"/>
                  </a:lnTo>
                  <a:lnTo>
                    <a:pt x="221" y="50"/>
                  </a:lnTo>
                  <a:lnTo>
                    <a:pt x="186" y="70"/>
                  </a:lnTo>
                  <a:lnTo>
                    <a:pt x="154" y="94"/>
                  </a:lnTo>
                  <a:lnTo>
                    <a:pt x="124" y="121"/>
                  </a:lnTo>
                  <a:lnTo>
                    <a:pt x="96" y="151"/>
                  </a:lnTo>
                  <a:lnTo>
                    <a:pt x="72" y="182"/>
                  </a:lnTo>
                  <a:lnTo>
                    <a:pt x="50" y="217"/>
                  </a:lnTo>
                  <a:lnTo>
                    <a:pt x="33" y="252"/>
                  </a:lnTo>
                  <a:lnTo>
                    <a:pt x="19" y="290"/>
                  </a:lnTo>
                  <a:lnTo>
                    <a:pt x="8" y="331"/>
                  </a:lnTo>
                  <a:lnTo>
                    <a:pt x="2" y="371"/>
                  </a:lnTo>
                  <a:lnTo>
                    <a:pt x="0" y="414"/>
                  </a:lnTo>
                  <a:lnTo>
                    <a:pt x="2" y="457"/>
                  </a:lnTo>
                  <a:lnTo>
                    <a:pt x="9" y="500"/>
                  </a:lnTo>
                  <a:lnTo>
                    <a:pt x="20" y="541"/>
                  </a:lnTo>
                  <a:lnTo>
                    <a:pt x="37" y="581"/>
                  </a:lnTo>
                  <a:lnTo>
                    <a:pt x="56" y="619"/>
                  </a:lnTo>
                  <a:lnTo>
                    <a:pt x="80" y="655"/>
                  </a:lnTo>
                  <a:lnTo>
                    <a:pt x="108" y="689"/>
                  </a:lnTo>
                  <a:lnTo>
                    <a:pt x="139" y="719"/>
                  </a:lnTo>
                  <a:lnTo>
                    <a:pt x="155" y="740"/>
                  </a:lnTo>
                  <a:lnTo>
                    <a:pt x="176" y="769"/>
                  </a:lnTo>
                  <a:lnTo>
                    <a:pt x="199" y="806"/>
                  </a:lnTo>
                  <a:lnTo>
                    <a:pt x="223" y="848"/>
                  </a:lnTo>
                  <a:lnTo>
                    <a:pt x="245" y="894"/>
                  </a:lnTo>
                  <a:lnTo>
                    <a:pt x="264" y="942"/>
                  </a:lnTo>
                  <a:lnTo>
                    <a:pt x="275" y="992"/>
                  </a:lnTo>
                  <a:lnTo>
                    <a:pt x="279" y="1040"/>
                  </a:lnTo>
                  <a:lnTo>
                    <a:pt x="279" y="1063"/>
                  </a:lnTo>
                  <a:lnTo>
                    <a:pt x="573" y="1063"/>
                  </a:lnTo>
                  <a:lnTo>
                    <a:pt x="572" y="1040"/>
                  </a:lnTo>
                  <a:lnTo>
                    <a:pt x="578" y="981"/>
                  </a:lnTo>
                  <a:lnTo>
                    <a:pt x="594" y="922"/>
                  </a:lnTo>
                  <a:lnTo>
                    <a:pt x="620" y="865"/>
                  </a:lnTo>
                  <a:lnTo>
                    <a:pt x="648" y="812"/>
                  </a:lnTo>
                  <a:lnTo>
                    <a:pt x="677" y="767"/>
                  </a:lnTo>
                  <a:lnTo>
                    <a:pt x="702" y="731"/>
                  </a:lnTo>
                  <a:lnTo>
                    <a:pt x="721" y="708"/>
                  </a:lnTo>
                  <a:lnTo>
                    <a:pt x="729" y="699"/>
                  </a:lnTo>
                  <a:lnTo>
                    <a:pt x="730" y="698"/>
                  </a:lnTo>
                  <a:lnTo>
                    <a:pt x="738" y="689"/>
                  </a:lnTo>
                  <a:lnTo>
                    <a:pt x="746" y="681"/>
                  </a:lnTo>
                  <a:lnTo>
                    <a:pt x="753" y="672"/>
                  </a:lnTo>
                  <a:lnTo>
                    <a:pt x="761" y="662"/>
                  </a:lnTo>
                  <a:lnTo>
                    <a:pt x="768" y="654"/>
                  </a:lnTo>
                  <a:lnTo>
                    <a:pt x="767" y="654"/>
                  </a:lnTo>
                  <a:lnTo>
                    <a:pt x="785" y="628"/>
                  </a:lnTo>
                  <a:lnTo>
                    <a:pt x="802" y="599"/>
                  </a:lnTo>
                  <a:lnTo>
                    <a:pt x="815" y="570"/>
                  </a:lnTo>
                  <a:lnTo>
                    <a:pt x="826" y="540"/>
                  </a:lnTo>
                  <a:lnTo>
                    <a:pt x="835" y="509"/>
                  </a:lnTo>
                  <a:lnTo>
                    <a:pt x="842" y="478"/>
                  </a:lnTo>
                  <a:lnTo>
                    <a:pt x="845" y="446"/>
                  </a:lnTo>
                  <a:lnTo>
                    <a:pt x="847" y="414"/>
                  </a:lnTo>
                  <a:lnTo>
                    <a:pt x="844" y="380"/>
                  </a:lnTo>
                  <a:lnTo>
                    <a:pt x="840" y="347"/>
                  </a:lnTo>
                  <a:lnTo>
                    <a:pt x="832" y="312"/>
                  </a:lnTo>
                  <a:lnTo>
                    <a:pt x="821" y="279"/>
                  </a:lnTo>
                  <a:lnTo>
                    <a:pt x="807" y="247"/>
                  </a:lnTo>
                  <a:lnTo>
                    <a:pt x="792" y="215"/>
                  </a:lnTo>
                  <a:lnTo>
                    <a:pt x="775" y="187"/>
                  </a:lnTo>
                  <a:lnTo>
                    <a:pt x="757" y="15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47" name="Freeform 58"/>
            <p:cNvSpPr>
              <a:spLocks/>
            </p:cNvSpPr>
            <p:nvPr/>
          </p:nvSpPr>
          <p:spPr bwMode="auto">
            <a:xfrm>
              <a:off x="3494" y="735"/>
              <a:ext cx="76" cy="22"/>
            </a:xfrm>
            <a:custGeom>
              <a:avLst/>
              <a:gdLst>
                <a:gd name="T0" fmla="*/ 1 w 213"/>
                <a:gd name="T1" fmla="*/ 0 h 57"/>
                <a:gd name="T2" fmla="*/ 1 w 213"/>
                <a:gd name="T3" fmla="*/ 0 h 57"/>
                <a:gd name="T4" fmla="*/ 1 w 213"/>
                <a:gd name="T5" fmla="*/ 0 h 57"/>
                <a:gd name="T6" fmla="*/ 1 w 213"/>
                <a:gd name="T7" fmla="*/ 0 h 57"/>
                <a:gd name="T8" fmla="*/ 1 w 213"/>
                <a:gd name="T9" fmla="*/ 0 h 57"/>
                <a:gd name="T10" fmla="*/ 1 w 213"/>
                <a:gd name="T11" fmla="*/ 0 h 57"/>
                <a:gd name="T12" fmla="*/ 1 w 213"/>
                <a:gd name="T13" fmla="*/ 0 h 57"/>
                <a:gd name="T14" fmla="*/ 1 w 213"/>
                <a:gd name="T15" fmla="*/ 0 h 57"/>
                <a:gd name="T16" fmla="*/ 1 w 213"/>
                <a:gd name="T17" fmla="*/ 0 h 57"/>
                <a:gd name="T18" fmla="*/ 1 w 213"/>
                <a:gd name="T19" fmla="*/ 0 h 57"/>
                <a:gd name="T20" fmla="*/ 0 w 213"/>
                <a:gd name="T21" fmla="*/ 0 h 57"/>
                <a:gd name="T22" fmla="*/ 0 w 213"/>
                <a:gd name="T23" fmla="*/ 0 h 57"/>
                <a:gd name="T24" fmla="*/ 0 w 213"/>
                <a:gd name="T25" fmla="*/ 0 h 57"/>
                <a:gd name="T26" fmla="*/ 0 w 213"/>
                <a:gd name="T27" fmla="*/ 0 h 57"/>
                <a:gd name="T28" fmla="*/ 0 w 213"/>
                <a:gd name="T29" fmla="*/ 0 h 57"/>
                <a:gd name="T30" fmla="*/ 0 w 213"/>
                <a:gd name="T31" fmla="*/ 0 h 57"/>
                <a:gd name="T32" fmla="*/ 0 w 213"/>
                <a:gd name="T33" fmla="*/ 0 h 57"/>
                <a:gd name="T34" fmla="*/ 0 w 213"/>
                <a:gd name="T35" fmla="*/ 0 h 57"/>
                <a:gd name="T36" fmla="*/ 0 w 213"/>
                <a:gd name="T37" fmla="*/ 0 h 57"/>
                <a:gd name="T38" fmla="*/ 0 w 213"/>
                <a:gd name="T39" fmla="*/ 0 h 57"/>
                <a:gd name="T40" fmla="*/ 1 w 213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57"/>
                <a:gd name="T65" fmla="*/ 213 w 213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57">
                  <a:moveTo>
                    <a:pt x="201" y="29"/>
                  </a:moveTo>
                  <a:lnTo>
                    <a:pt x="206" y="26"/>
                  </a:lnTo>
                  <a:lnTo>
                    <a:pt x="211" y="23"/>
                  </a:lnTo>
                  <a:lnTo>
                    <a:pt x="213" y="17"/>
                  </a:lnTo>
                  <a:lnTo>
                    <a:pt x="213" y="11"/>
                  </a:lnTo>
                  <a:lnTo>
                    <a:pt x="211" y="6"/>
                  </a:lnTo>
                  <a:lnTo>
                    <a:pt x="208" y="2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3" y="29"/>
                  </a:lnTo>
                  <a:lnTo>
                    <a:pt x="7" y="31"/>
                  </a:lnTo>
                  <a:lnTo>
                    <a:pt x="4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2" y="50"/>
                  </a:lnTo>
                  <a:lnTo>
                    <a:pt x="6" y="54"/>
                  </a:lnTo>
                  <a:lnTo>
                    <a:pt x="12" y="57"/>
                  </a:lnTo>
                  <a:lnTo>
                    <a:pt x="17" y="57"/>
                  </a:lnTo>
                  <a:lnTo>
                    <a:pt x="201" y="29"/>
                  </a:lnTo>
                  <a:close/>
                </a:path>
              </a:pathLst>
            </a:custGeom>
            <a:solidFill>
              <a:srgbClr val="7FB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48" name="Freeform 59"/>
            <p:cNvSpPr>
              <a:spLocks/>
            </p:cNvSpPr>
            <p:nvPr/>
          </p:nvSpPr>
          <p:spPr bwMode="auto">
            <a:xfrm>
              <a:off x="3494" y="708"/>
              <a:ext cx="76" cy="23"/>
            </a:xfrm>
            <a:custGeom>
              <a:avLst/>
              <a:gdLst>
                <a:gd name="T0" fmla="*/ 1 w 213"/>
                <a:gd name="T1" fmla="*/ 0 h 58"/>
                <a:gd name="T2" fmla="*/ 1 w 213"/>
                <a:gd name="T3" fmla="*/ 0 h 58"/>
                <a:gd name="T4" fmla="*/ 1 w 213"/>
                <a:gd name="T5" fmla="*/ 0 h 58"/>
                <a:gd name="T6" fmla="*/ 1 w 213"/>
                <a:gd name="T7" fmla="*/ 0 h 58"/>
                <a:gd name="T8" fmla="*/ 1 w 213"/>
                <a:gd name="T9" fmla="*/ 0 h 58"/>
                <a:gd name="T10" fmla="*/ 1 w 213"/>
                <a:gd name="T11" fmla="*/ 0 h 58"/>
                <a:gd name="T12" fmla="*/ 1 w 213"/>
                <a:gd name="T13" fmla="*/ 0 h 58"/>
                <a:gd name="T14" fmla="*/ 1 w 213"/>
                <a:gd name="T15" fmla="*/ 0 h 58"/>
                <a:gd name="T16" fmla="*/ 1 w 213"/>
                <a:gd name="T17" fmla="*/ 0 h 58"/>
                <a:gd name="T18" fmla="*/ 1 w 213"/>
                <a:gd name="T19" fmla="*/ 0 h 58"/>
                <a:gd name="T20" fmla="*/ 0 w 213"/>
                <a:gd name="T21" fmla="*/ 0 h 58"/>
                <a:gd name="T22" fmla="*/ 0 w 213"/>
                <a:gd name="T23" fmla="*/ 0 h 58"/>
                <a:gd name="T24" fmla="*/ 0 w 213"/>
                <a:gd name="T25" fmla="*/ 0 h 58"/>
                <a:gd name="T26" fmla="*/ 0 w 213"/>
                <a:gd name="T27" fmla="*/ 0 h 58"/>
                <a:gd name="T28" fmla="*/ 0 w 213"/>
                <a:gd name="T29" fmla="*/ 0 h 58"/>
                <a:gd name="T30" fmla="*/ 0 w 213"/>
                <a:gd name="T31" fmla="*/ 0 h 58"/>
                <a:gd name="T32" fmla="*/ 0 w 213"/>
                <a:gd name="T33" fmla="*/ 0 h 58"/>
                <a:gd name="T34" fmla="*/ 0 w 213"/>
                <a:gd name="T35" fmla="*/ 1 h 58"/>
                <a:gd name="T36" fmla="*/ 0 w 213"/>
                <a:gd name="T37" fmla="*/ 1 h 58"/>
                <a:gd name="T38" fmla="*/ 0 w 213"/>
                <a:gd name="T39" fmla="*/ 1 h 58"/>
                <a:gd name="T40" fmla="*/ 1 w 213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58"/>
                <a:gd name="T65" fmla="*/ 213 w 213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58">
                  <a:moveTo>
                    <a:pt x="201" y="28"/>
                  </a:moveTo>
                  <a:lnTo>
                    <a:pt x="206" y="26"/>
                  </a:lnTo>
                  <a:lnTo>
                    <a:pt x="211" y="23"/>
                  </a:lnTo>
                  <a:lnTo>
                    <a:pt x="213" y="18"/>
                  </a:lnTo>
                  <a:lnTo>
                    <a:pt x="213" y="12"/>
                  </a:lnTo>
                  <a:lnTo>
                    <a:pt x="211" y="7"/>
                  </a:lnTo>
                  <a:lnTo>
                    <a:pt x="208" y="2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3" y="28"/>
                  </a:lnTo>
                  <a:lnTo>
                    <a:pt x="7" y="31"/>
                  </a:lnTo>
                  <a:lnTo>
                    <a:pt x="4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6" y="55"/>
                  </a:lnTo>
                  <a:lnTo>
                    <a:pt x="12" y="58"/>
                  </a:lnTo>
                  <a:lnTo>
                    <a:pt x="17" y="58"/>
                  </a:lnTo>
                  <a:lnTo>
                    <a:pt x="201" y="28"/>
                  </a:lnTo>
                  <a:close/>
                </a:path>
              </a:pathLst>
            </a:custGeom>
            <a:solidFill>
              <a:srgbClr val="7FB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49" name="Freeform 60"/>
            <p:cNvSpPr>
              <a:spLocks/>
            </p:cNvSpPr>
            <p:nvPr/>
          </p:nvSpPr>
          <p:spPr bwMode="auto">
            <a:xfrm>
              <a:off x="3494" y="762"/>
              <a:ext cx="76" cy="22"/>
            </a:xfrm>
            <a:custGeom>
              <a:avLst/>
              <a:gdLst>
                <a:gd name="T0" fmla="*/ 1 w 213"/>
                <a:gd name="T1" fmla="*/ 0 h 58"/>
                <a:gd name="T2" fmla="*/ 1 w 213"/>
                <a:gd name="T3" fmla="*/ 0 h 58"/>
                <a:gd name="T4" fmla="*/ 1 w 213"/>
                <a:gd name="T5" fmla="*/ 0 h 58"/>
                <a:gd name="T6" fmla="*/ 1 w 213"/>
                <a:gd name="T7" fmla="*/ 0 h 58"/>
                <a:gd name="T8" fmla="*/ 1 w 213"/>
                <a:gd name="T9" fmla="*/ 0 h 58"/>
                <a:gd name="T10" fmla="*/ 1 w 213"/>
                <a:gd name="T11" fmla="*/ 0 h 58"/>
                <a:gd name="T12" fmla="*/ 1 w 213"/>
                <a:gd name="T13" fmla="*/ 0 h 58"/>
                <a:gd name="T14" fmla="*/ 1 w 213"/>
                <a:gd name="T15" fmla="*/ 0 h 58"/>
                <a:gd name="T16" fmla="*/ 1 w 213"/>
                <a:gd name="T17" fmla="*/ 0 h 58"/>
                <a:gd name="T18" fmla="*/ 1 w 213"/>
                <a:gd name="T19" fmla="*/ 0 h 58"/>
                <a:gd name="T20" fmla="*/ 0 w 213"/>
                <a:gd name="T21" fmla="*/ 0 h 58"/>
                <a:gd name="T22" fmla="*/ 0 w 213"/>
                <a:gd name="T23" fmla="*/ 0 h 58"/>
                <a:gd name="T24" fmla="*/ 0 w 213"/>
                <a:gd name="T25" fmla="*/ 0 h 58"/>
                <a:gd name="T26" fmla="*/ 0 w 213"/>
                <a:gd name="T27" fmla="*/ 0 h 58"/>
                <a:gd name="T28" fmla="*/ 0 w 213"/>
                <a:gd name="T29" fmla="*/ 0 h 58"/>
                <a:gd name="T30" fmla="*/ 0 w 213"/>
                <a:gd name="T31" fmla="*/ 0 h 58"/>
                <a:gd name="T32" fmla="*/ 0 w 213"/>
                <a:gd name="T33" fmla="*/ 0 h 58"/>
                <a:gd name="T34" fmla="*/ 0 w 213"/>
                <a:gd name="T35" fmla="*/ 0 h 58"/>
                <a:gd name="T36" fmla="*/ 0 w 213"/>
                <a:gd name="T37" fmla="*/ 0 h 58"/>
                <a:gd name="T38" fmla="*/ 0 w 213"/>
                <a:gd name="T39" fmla="*/ 0 h 58"/>
                <a:gd name="T40" fmla="*/ 1 w 213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58"/>
                <a:gd name="T65" fmla="*/ 213 w 213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58">
                  <a:moveTo>
                    <a:pt x="201" y="29"/>
                  </a:moveTo>
                  <a:lnTo>
                    <a:pt x="206" y="27"/>
                  </a:lnTo>
                  <a:lnTo>
                    <a:pt x="211" y="23"/>
                  </a:lnTo>
                  <a:lnTo>
                    <a:pt x="213" y="17"/>
                  </a:lnTo>
                  <a:lnTo>
                    <a:pt x="213" y="12"/>
                  </a:lnTo>
                  <a:lnTo>
                    <a:pt x="211" y="6"/>
                  </a:lnTo>
                  <a:lnTo>
                    <a:pt x="208" y="2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3" y="29"/>
                  </a:lnTo>
                  <a:lnTo>
                    <a:pt x="7" y="31"/>
                  </a:lnTo>
                  <a:lnTo>
                    <a:pt x="4" y="35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6" y="55"/>
                  </a:lnTo>
                  <a:lnTo>
                    <a:pt x="12" y="58"/>
                  </a:lnTo>
                  <a:lnTo>
                    <a:pt x="17" y="58"/>
                  </a:lnTo>
                  <a:lnTo>
                    <a:pt x="201" y="29"/>
                  </a:lnTo>
                  <a:close/>
                </a:path>
              </a:pathLst>
            </a:custGeom>
            <a:solidFill>
              <a:srgbClr val="7FB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" name="Group 61"/>
          <p:cNvGrpSpPr>
            <a:grpSpLocks/>
          </p:cNvGrpSpPr>
          <p:nvPr/>
        </p:nvGrpSpPr>
        <p:grpSpPr bwMode="auto">
          <a:xfrm>
            <a:off x="3068638" y="1741488"/>
            <a:ext cx="360362" cy="504825"/>
            <a:chOff x="3379" y="300"/>
            <a:chExt cx="303" cy="53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332" name="Freeform 62"/>
            <p:cNvSpPr>
              <a:spLocks/>
            </p:cNvSpPr>
            <p:nvPr/>
          </p:nvSpPr>
          <p:spPr bwMode="auto">
            <a:xfrm>
              <a:off x="3466" y="493"/>
              <a:ext cx="56" cy="209"/>
            </a:xfrm>
            <a:custGeom>
              <a:avLst/>
              <a:gdLst>
                <a:gd name="T0" fmla="*/ 1 w 155"/>
                <a:gd name="T1" fmla="*/ 5 h 537"/>
                <a:gd name="T2" fmla="*/ 0 w 155"/>
                <a:gd name="T3" fmla="*/ 0 h 537"/>
                <a:gd name="T4" fmla="*/ 0 w 155"/>
                <a:gd name="T5" fmla="*/ 0 h 537"/>
                <a:gd name="T6" fmla="*/ 0 w 155"/>
                <a:gd name="T7" fmla="*/ 0 h 537"/>
                <a:gd name="T8" fmla="*/ 0 w 155"/>
                <a:gd name="T9" fmla="*/ 0 h 537"/>
                <a:gd name="T10" fmla="*/ 0 w 155"/>
                <a:gd name="T11" fmla="*/ 0 h 537"/>
                <a:gd name="T12" fmla="*/ 0 w 155"/>
                <a:gd name="T13" fmla="*/ 0 h 537"/>
                <a:gd name="T14" fmla="*/ 0 w 155"/>
                <a:gd name="T15" fmla="*/ 0 h 537"/>
                <a:gd name="T16" fmla="*/ 0 w 155"/>
                <a:gd name="T17" fmla="*/ 0 h 537"/>
                <a:gd name="T18" fmla="*/ 0 w 155"/>
                <a:gd name="T19" fmla="*/ 0 h 537"/>
                <a:gd name="T20" fmla="*/ 1 w 155"/>
                <a:gd name="T21" fmla="*/ 5 h 537"/>
                <a:gd name="T22" fmla="*/ 1 w 155"/>
                <a:gd name="T23" fmla="*/ 5 h 537"/>
                <a:gd name="T24" fmla="*/ 1 w 155"/>
                <a:gd name="T25" fmla="*/ 5 h 537"/>
                <a:gd name="T26" fmla="*/ 1 w 155"/>
                <a:gd name="T27" fmla="*/ 5 h 537"/>
                <a:gd name="T28" fmla="*/ 1 w 155"/>
                <a:gd name="T29" fmla="*/ 5 h 537"/>
                <a:gd name="T30" fmla="*/ 1 w 155"/>
                <a:gd name="T31" fmla="*/ 5 h 537"/>
                <a:gd name="T32" fmla="*/ 1 w 155"/>
                <a:gd name="T33" fmla="*/ 5 h 537"/>
                <a:gd name="T34" fmla="*/ 1 w 155"/>
                <a:gd name="T35" fmla="*/ 5 h 537"/>
                <a:gd name="T36" fmla="*/ 1 w 155"/>
                <a:gd name="T37" fmla="*/ 5 h 537"/>
                <a:gd name="T38" fmla="*/ 1 w 155"/>
                <a:gd name="T39" fmla="*/ 5 h 537"/>
                <a:gd name="T40" fmla="*/ 1 w 155"/>
                <a:gd name="T41" fmla="*/ 5 h 5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537"/>
                <a:gd name="T65" fmla="*/ 155 w 155"/>
                <a:gd name="T66" fmla="*/ 537 h 5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537">
                  <a:moveTo>
                    <a:pt x="155" y="519"/>
                  </a:moveTo>
                  <a:lnTo>
                    <a:pt x="27" y="11"/>
                  </a:lnTo>
                  <a:lnTo>
                    <a:pt x="25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7" y="526"/>
                  </a:lnTo>
                  <a:lnTo>
                    <a:pt x="129" y="532"/>
                  </a:lnTo>
                  <a:lnTo>
                    <a:pt x="133" y="535"/>
                  </a:lnTo>
                  <a:lnTo>
                    <a:pt x="139" y="537"/>
                  </a:lnTo>
                  <a:lnTo>
                    <a:pt x="145" y="537"/>
                  </a:lnTo>
                  <a:lnTo>
                    <a:pt x="150" y="534"/>
                  </a:lnTo>
                  <a:lnTo>
                    <a:pt x="154" y="531"/>
                  </a:lnTo>
                  <a:lnTo>
                    <a:pt x="155" y="525"/>
                  </a:lnTo>
                  <a:lnTo>
                    <a:pt x="155" y="5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33" name="Freeform 63"/>
            <p:cNvSpPr>
              <a:spLocks/>
            </p:cNvSpPr>
            <p:nvPr/>
          </p:nvSpPr>
          <p:spPr bwMode="auto">
            <a:xfrm>
              <a:off x="3540" y="493"/>
              <a:ext cx="56" cy="209"/>
            </a:xfrm>
            <a:custGeom>
              <a:avLst/>
              <a:gdLst>
                <a:gd name="T0" fmla="*/ 1 w 156"/>
                <a:gd name="T1" fmla="*/ 0 h 537"/>
                <a:gd name="T2" fmla="*/ 1 w 156"/>
                <a:gd name="T3" fmla="*/ 0 h 537"/>
                <a:gd name="T4" fmla="*/ 1 w 156"/>
                <a:gd name="T5" fmla="*/ 0 h 537"/>
                <a:gd name="T6" fmla="*/ 1 w 156"/>
                <a:gd name="T7" fmla="*/ 0 h 537"/>
                <a:gd name="T8" fmla="*/ 1 w 156"/>
                <a:gd name="T9" fmla="*/ 0 h 537"/>
                <a:gd name="T10" fmla="*/ 1 w 156"/>
                <a:gd name="T11" fmla="*/ 0 h 537"/>
                <a:gd name="T12" fmla="*/ 0 w 156"/>
                <a:gd name="T13" fmla="*/ 5 h 537"/>
                <a:gd name="T14" fmla="*/ 0 w 156"/>
                <a:gd name="T15" fmla="*/ 5 h 537"/>
                <a:gd name="T16" fmla="*/ 0 w 156"/>
                <a:gd name="T17" fmla="*/ 5 h 537"/>
                <a:gd name="T18" fmla="*/ 0 w 156"/>
                <a:gd name="T19" fmla="*/ 5 h 537"/>
                <a:gd name="T20" fmla="*/ 0 w 156"/>
                <a:gd name="T21" fmla="*/ 5 h 537"/>
                <a:gd name="T22" fmla="*/ 0 w 156"/>
                <a:gd name="T23" fmla="*/ 5 h 537"/>
                <a:gd name="T24" fmla="*/ 0 w 156"/>
                <a:gd name="T25" fmla="*/ 5 h 537"/>
                <a:gd name="T26" fmla="*/ 0 w 156"/>
                <a:gd name="T27" fmla="*/ 5 h 537"/>
                <a:gd name="T28" fmla="*/ 0 w 156"/>
                <a:gd name="T29" fmla="*/ 5 h 537"/>
                <a:gd name="T30" fmla="*/ 0 w 156"/>
                <a:gd name="T31" fmla="*/ 5 h 537"/>
                <a:gd name="T32" fmla="*/ 1 w 156"/>
                <a:gd name="T33" fmla="*/ 0 h 537"/>
                <a:gd name="T34" fmla="*/ 1 w 156"/>
                <a:gd name="T35" fmla="*/ 0 h 537"/>
                <a:gd name="T36" fmla="*/ 1 w 156"/>
                <a:gd name="T37" fmla="*/ 0 h 537"/>
                <a:gd name="T38" fmla="*/ 1 w 156"/>
                <a:gd name="T39" fmla="*/ 0 h 537"/>
                <a:gd name="T40" fmla="*/ 1 w 156"/>
                <a:gd name="T41" fmla="*/ 0 h 5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537"/>
                <a:gd name="T65" fmla="*/ 156 w 156"/>
                <a:gd name="T66" fmla="*/ 537 h 5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537">
                  <a:moveTo>
                    <a:pt x="145" y="0"/>
                  </a:moveTo>
                  <a:lnTo>
                    <a:pt x="140" y="0"/>
                  </a:lnTo>
                  <a:lnTo>
                    <a:pt x="134" y="2"/>
                  </a:lnTo>
                  <a:lnTo>
                    <a:pt x="129" y="6"/>
                  </a:lnTo>
                  <a:lnTo>
                    <a:pt x="127" y="11"/>
                  </a:lnTo>
                  <a:lnTo>
                    <a:pt x="0" y="519"/>
                  </a:lnTo>
                  <a:lnTo>
                    <a:pt x="0" y="525"/>
                  </a:lnTo>
                  <a:lnTo>
                    <a:pt x="1" y="531"/>
                  </a:lnTo>
                  <a:lnTo>
                    <a:pt x="5" y="534"/>
                  </a:lnTo>
                  <a:lnTo>
                    <a:pt x="11" y="537"/>
                  </a:lnTo>
                  <a:lnTo>
                    <a:pt x="16" y="537"/>
                  </a:lnTo>
                  <a:lnTo>
                    <a:pt x="22" y="535"/>
                  </a:lnTo>
                  <a:lnTo>
                    <a:pt x="26" y="532"/>
                  </a:lnTo>
                  <a:lnTo>
                    <a:pt x="28" y="526"/>
                  </a:lnTo>
                  <a:lnTo>
                    <a:pt x="156" y="18"/>
                  </a:lnTo>
                  <a:lnTo>
                    <a:pt x="156" y="12"/>
                  </a:lnTo>
                  <a:lnTo>
                    <a:pt x="155" y="7"/>
                  </a:lnTo>
                  <a:lnTo>
                    <a:pt x="151" y="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34" name="Freeform 64"/>
            <p:cNvSpPr>
              <a:spLocks/>
            </p:cNvSpPr>
            <p:nvPr/>
          </p:nvSpPr>
          <p:spPr bwMode="auto">
            <a:xfrm>
              <a:off x="3474" y="442"/>
              <a:ext cx="111" cy="43"/>
            </a:xfrm>
            <a:custGeom>
              <a:avLst/>
              <a:gdLst>
                <a:gd name="T0" fmla="*/ 0 w 313"/>
                <a:gd name="T1" fmla="*/ 1 h 112"/>
                <a:gd name="T2" fmla="*/ 0 w 313"/>
                <a:gd name="T3" fmla="*/ 1 h 112"/>
                <a:gd name="T4" fmla="*/ 0 w 313"/>
                <a:gd name="T5" fmla="*/ 1 h 112"/>
                <a:gd name="T6" fmla="*/ 0 w 313"/>
                <a:gd name="T7" fmla="*/ 1 h 112"/>
                <a:gd name="T8" fmla="*/ 0 w 313"/>
                <a:gd name="T9" fmla="*/ 1 h 112"/>
                <a:gd name="T10" fmla="*/ 0 w 313"/>
                <a:gd name="T11" fmla="*/ 0 h 112"/>
                <a:gd name="T12" fmla="*/ 1 w 313"/>
                <a:gd name="T13" fmla="*/ 1 h 112"/>
                <a:gd name="T14" fmla="*/ 1 w 313"/>
                <a:gd name="T15" fmla="*/ 0 h 112"/>
                <a:gd name="T16" fmla="*/ 1 w 313"/>
                <a:gd name="T17" fmla="*/ 1 h 112"/>
                <a:gd name="T18" fmla="*/ 1 w 313"/>
                <a:gd name="T19" fmla="*/ 0 h 112"/>
                <a:gd name="T20" fmla="*/ 2 w 313"/>
                <a:gd name="T21" fmla="*/ 1 h 112"/>
                <a:gd name="T22" fmla="*/ 2 w 313"/>
                <a:gd name="T23" fmla="*/ 1 h 112"/>
                <a:gd name="T24" fmla="*/ 2 w 313"/>
                <a:gd name="T25" fmla="*/ 1 h 112"/>
                <a:gd name="T26" fmla="*/ 2 w 313"/>
                <a:gd name="T27" fmla="*/ 1 h 112"/>
                <a:gd name="T28" fmla="*/ 2 w 313"/>
                <a:gd name="T29" fmla="*/ 1 h 112"/>
                <a:gd name="T30" fmla="*/ 2 w 313"/>
                <a:gd name="T31" fmla="*/ 1 h 112"/>
                <a:gd name="T32" fmla="*/ 2 w 313"/>
                <a:gd name="T33" fmla="*/ 1 h 112"/>
                <a:gd name="T34" fmla="*/ 2 w 313"/>
                <a:gd name="T35" fmla="*/ 1 h 112"/>
                <a:gd name="T36" fmla="*/ 2 w 313"/>
                <a:gd name="T37" fmla="*/ 1 h 112"/>
                <a:gd name="T38" fmla="*/ 2 w 313"/>
                <a:gd name="T39" fmla="*/ 1 h 112"/>
                <a:gd name="T40" fmla="*/ 1 w 313"/>
                <a:gd name="T41" fmla="*/ 0 h 112"/>
                <a:gd name="T42" fmla="*/ 1 w 313"/>
                <a:gd name="T43" fmla="*/ 1 h 112"/>
                <a:gd name="T44" fmla="*/ 1 w 313"/>
                <a:gd name="T45" fmla="*/ 0 h 112"/>
                <a:gd name="T46" fmla="*/ 1 w 313"/>
                <a:gd name="T47" fmla="*/ 1 h 112"/>
                <a:gd name="T48" fmla="*/ 0 w 313"/>
                <a:gd name="T49" fmla="*/ 0 h 112"/>
                <a:gd name="T50" fmla="*/ 0 w 313"/>
                <a:gd name="T51" fmla="*/ 1 h 112"/>
                <a:gd name="T52" fmla="*/ 0 w 313"/>
                <a:gd name="T53" fmla="*/ 1 h 112"/>
                <a:gd name="T54" fmla="*/ 0 w 313"/>
                <a:gd name="T55" fmla="*/ 1 h 112"/>
                <a:gd name="T56" fmla="*/ 0 w 313"/>
                <a:gd name="T57" fmla="*/ 1 h 112"/>
                <a:gd name="T58" fmla="*/ 0 w 313"/>
                <a:gd name="T59" fmla="*/ 1 h 1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3"/>
                <a:gd name="T91" fmla="*/ 0 h 112"/>
                <a:gd name="T92" fmla="*/ 313 w 313"/>
                <a:gd name="T93" fmla="*/ 112 h 1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3" h="112">
                  <a:moveTo>
                    <a:pt x="4" y="111"/>
                  </a:moveTo>
                  <a:lnTo>
                    <a:pt x="6" y="112"/>
                  </a:lnTo>
                  <a:lnTo>
                    <a:pt x="10" y="112"/>
                  </a:lnTo>
                  <a:lnTo>
                    <a:pt x="12" y="111"/>
                  </a:lnTo>
                  <a:lnTo>
                    <a:pt x="13" y="108"/>
                  </a:lnTo>
                  <a:lnTo>
                    <a:pt x="56" y="31"/>
                  </a:lnTo>
                  <a:lnTo>
                    <a:pt x="104" y="111"/>
                  </a:lnTo>
                  <a:lnTo>
                    <a:pt x="161" y="28"/>
                  </a:lnTo>
                  <a:lnTo>
                    <a:pt x="210" y="111"/>
                  </a:lnTo>
                  <a:lnTo>
                    <a:pt x="261" y="31"/>
                  </a:lnTo>
                  <a:lnTo>
                    <a:pt x="299" y="105"/>
                  </a:lnTo>
                  <a:lnTo>
                    <a:pt x="301" y="107"/>
                  </a:lnTo>
                  <a:lnTo>
                    <a:pt x="304" y="110"/>
                  </a:lnTo>
                  <a:lnTo>
                    <a:pt x="307" y="110"/>
                  </a:lnTo>
                  <a:lnTo>
                    <a:pt x="309" y="108"/>
                  </a:lnTo>
                  <a:lnTo>
                    <a:pt x="312" y="107"/>
                  </a:lnTo>
                  <a:lnTo>
                    <a:pt x="313" y="105"/>
                  </a:lnTo>
                  <a:lnTo>
                    <a:pt x="313" y="102"/>
                  </a:lnTo>
                  <a:lnTo>
                    <a:pt x="313" y="99"/>
                  </a:lnTo>
                  <a:lnTo>
                    <a:pt x="262" y="1"/>
                  </a:lnTo>
                  <a:lnTo>
                    <a:pt x="210" y="83"/>
                  </a:lnTo>
                  <a:lnTo>
                    <a:pt x="162" y="0"/>
                  </a:lnTo>
                  <a:lnTo>
                    <a:pt x="106" y="83"/>
                  </a:lnTo>
                  <a:lnTo>
                    <a:pt x="56" y="1"/>
                  </a:lnTo>
                  <a:lnTo>
                    <a:pt x="1" y="102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2" y="10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35" name="Rectangle 65"/>
            <p:cNvSpPr>
              <a:spLocks noChangeArrowheads="1"/>
            </p:cNvSpPr>
            <p:nvPr/>
          </p:nvSpPr>
          <p:spPr bwMode="auto">
            <a:xfrm>
              <a:off x="3479" y="696"/>
              <a:ext cx="106" cy="9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36" name="Freeform 66"/>
            <p:cNvSpPr>
              <a:spLocks/>
            </p:cNvSpPr>
            <p:nvPr/>
          </p:nvSpPr>
          <p:spPr bwMode="auto">
            <a:xfrm>
              <a:off x="3499" y="760"/>
              <a:ext cx="64" cy="70"/>
            </a:xfrm>
            <a:custGeom>
              <a:avLst/>
              <a:gdLst>
                <a:gd name="T0" fmla="*/ 0 w 178"/>
                <a:gd name="T1" fmla="*/ 2 h 180"/>
                <a:gd name="T2" fmla="*/ 1 w 178"/>
                <a:gd name="T3" fmla="*/ 2 h 180"/>
                <a:gd name="T4" fmla="*/ 1 w 178"/>
                <a:gd name="T5" fmla="*/ 2 h 180"/>
                <a:gd name="T6" fmla="*/ 1 w 178"/>
                <a:gd name="T7" fmla="*/ 2 h 180"/>
                <a:gd name="T8" fmla="*/ 1 w 178"/>
                <a:gd name="T9" fmla="*/ 2 h 180"/>
                <a:gd name="T10" fmla="*/ 1 w 178"/>
                <a:gd name="T11" fmla="*/ 1 h 180"/>
                <a:gd name="T12" fmla="*/ 1 w 178"/>
                <a:gd name="T13" fmla="*/ 1 h 180"/>
                <a:gd name="T14" fmla="*/ 1 w 178"/>
                <a:gd name="T15" fmla="*/ 1 h 180"/>
                <a:gd name="T16" fmla="*/ 1 w 178"/>
                <a:gd name="T17" fmla="*/ 1 h 180"/>
                <a:gd name="T18" fmla="*/ 1 w 178"/>
                <a:gd name="T19" fmla="*/ 1 h 180"/>
                <a:gd name="T20" fmla="*/ 1 w 178"/>
                <a:gd name="T21" fmla="*/ 1 h 180"/>
                <a:gd name="T22" fmla="*/ 1 w 178"/>
                <a:gd name="T23" fmla="*/ 0 h 180"/>
                <a:gd name="T24" fmla="*/ 1 w 178"/>
                <a:gd name="T25" fmla="*/ 0 h 180"/>
                <a:gd name="T26" fmla="*/ 1 w 178"/>
                <a:gd name="T27" fmla="*/ 0 h 180"/>
                <a:gd name="T28" fmla="*/ 1 w 178"/>
                <a:gd name="T29" fmla="*/ 0 h 180"/>
                <a:gd name="T30" fmla="*/ 1 w 178"/>
                <a:gd name="T31" fmla="*/ 0 h 180"/>
                <a:gd name="T32" fmla="*/ 0 w 178"/>
                <a:gd name="T33" fmla="*/ 0 h 180"/>
                <a:gd name="T34" fmla="*/ 0 w 178"/>
                <a:gd name="T35" fmla="*/ 0 h 180"/>
                <a:gd name="T36" fmla="*/ 0 w 178"/>
                <a:gd name="T37" fmla="*/ 0 h 180"/>
                <a:gd name="T38" fmla="*/ 0 w 178"/>
                <a:gd name="T39" fmla="*/ 0 h 180"/>
                <a:gd name="T40" fmla="*/ 0 w 178"/>
                <a:gd name="T41" fmla="*/ 0 h 180"/>
                <a:gd name="T42" fmla="*/ 0 w 178"/>
                <a:gd name="T43" fmla="*/ 0 h 180"/>
                <a:gd name="T44" fmla="*/ 0 w 178"/>
                <a:gd name="T45" fmla="*/ 1 h 180"/>
                <a:gd name="T46" fmla="*/ 0 w 178"/>
                <a:gd name="T47" fmla="*/ 1 h 180"/>
                <a:gd name="T48" fmla="*/ 0 w 178"/>
                <a:gd name="T49" fmla="*/ 1 h 180"/>
                <a:gd name="T50" fmla="*/ 0 w 178"/>
                <a:gd name="T51" fmla="*/ 1 h 180"/>
                <a:gd name="T52" fmla="*/ 0 w 178"/>
                <a:gd name="T53" fmla="*/ 1 h 180"/>
                <a:gd name="T54" fmla="*/ 0 w 178"/>
                <a:gd name="T55" fmla="*/ 1 h 180"/>
                <a:gd name="T56" fmla="*/ 0 w 178"/>
                <a:gd name="T57" fmla="*/ 2 h 180"/>
                <a:gd name="T58" fmla="*/ 0 w 178"/>
                <a:gd name="T59" fmla="*/ 2 h 180"/>
                <a:gd name="T60" fmla="*/ 0 w 178"/>
                <a:gd name="T61" fmla="*/ 2 h 180"/>
                <a:gd name="T62" fmla="*/ 0 w 178"/>
                <a:gd name="T63" fmla="*/ 2 h 180"/>
                <a:gd name="T64" fmla="*/ 0 w 178"/>
                <a:gd name="T65" fmla="*/ 2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80"/>
                <a:gd name="T101" fmla="*/ 178 w 178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80">
                  <a:moveTo>
                    <a:pt x="89" y="180"/>
                  </a:moveTo>
                  <a:lnTo>
                    <a:pt x="106" y="178"/>
                  </a:lnTo>
                  <a:lnTo>
                    <a:pt x="123" y="173"/>
                  </a:lnTo>
                  <a:lnTo>
                    <a:pt x="138" y="165"/>
                  </a:lnTo>
                  <a:lnTo>
                    <a:pt x="151" y="154"/>
                  </a:lnTo>
                  <a:lnTo>
                    <a:pt x="163" y="141"/>
                  </a:lnTo>
                  <a:lnTo>
                    <a:pt x="171" y="125"/>
                  </a:lnTo>
                  <a:lnTo>
                    <a:pt x="175" y="109"/>
                  </a:lnTo>
                  <a:lnTo>
                    <a:pt x="178" y="90"/>
                  </a:lnTo>
                  <a:lnTo>
                    <a:pt x="175" y="72"/>
                  </a:lnTo>
                  <a:lnTo>
                    <a:pt x="171" y="56"/>
                  </a:lnTo>
                  <a:lnTo>
                    <a:pt x="163" y="40"/>
                  </a:lnTo>
                  <a:lnTo>
                    <a:pt x="151" y="27"/>
                  </a:lnTo>
                  <a:lnTo>
                    <a:pt x="138" y="15"/>
                  </a:lnTo>
                  <a:lnTo>
                    <a:pt x="123" y="7"/>
                  </a:lnTo>
                  <a:lnTo>
                    <a:pt x="106" y="3"/>
                  </a:lnTo>
                  <a:lnTo>
                    <a:pt x="89" y="0"/>
                  </a:lnTo>
                  <a:lnTo>
                    <a:pt x="72" y="3"/>
                  </a:lnTo>
                  <a:lnTo>
                    <a:pt x="54" y="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5" y="40"/>
                  </a:lnTo>
                  <a:lnTo>
                    <a:pt x="7" y="56"/>
                  </a:lnTo>
                  <a:lnTo>
                    <a:pt x="2" y="72"/>
                  </a:lnTo>
                  <a:lnTo>
                    <a:pt x="0" y="90"/>
                  </a:lnTo>
                  <a:lnTo>
                    <a:pt x="2" y="109"/>
                  </a:lnTo>
                  <a:lnTo>
                    <a:pt x="7" y="125"/>
                  </a:lnTo>
                  <a:lnTo>
                    <a:pt x="15" y="141"/>
                  </a:lnTo>
                  <a:lnTo>
                    <a:pt x="27" y="154"/>
                  </a:lnTo>
                  <a:lnTo>
                    <a:pt x="39" y="165"/>
                  </a:lnTo>
                  <a:lnTo>
                    <a:pt x="54" y="173"/>
                  </a:lnTo>
                  <a:lnTo>
                    <a:pt x="72" y="178"/>
                  </a:lnTo>
                  <a:lnTo>
                    <a:pt x="89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37" name="Freeform 67"/>
            <p:cNvSpPr>
              <a:spLocks/>
            </p:cNvSpPr>
            <p:nvPr/>
          </p:nvSpPr>
          <p:spPr bwMode="auto">
            <a:xfrm>
              <a:off x="3379" y="300"/>
              <a:ext cx="303" cy="413"/>
            </a:xfrm>
            <a:custGeom>
              <a:avLst/>
              <a:gdLst>
                <a:gd name="T0" fmla="*/ 4 w 847"/>
                <a:gd name="T1" fmla="*/ 2 h 1063"/>
                <a:gd name="T2" fmla="*/ 5 w 847"/>
                <a:gd name="T3" fmla="*/ 2 h 1063"/>
                <a:gd name="T4" fmla="*/ 5 w 847"/>
                <a:gd name="T5" fmla="*/ 3 h 1063"/>
                <a:gd name="T6" fmla="*/ 5 w 847"/>
                <a:gd name="T7" fmla="*/ 4 h 1063"/>
                <a:gd name="T8" fmla="*/ 5 w 847"/>
                <a:gd name="T9" fmla="*/ 5 h 1063"/>
                <a:gd name="T10" fmla="*/ 4 w 847"/>
                <a:gd name="T11" fmla="*/ 6 h 1063"/>
                <a:gd name="T12" fmla="*/ 4 w 847"/>
                <a:gd name="T13" fmla="*/ 6 h 1063"/>
                <a:gd name="T14" fmla="*/ 4 w 847"/>
                <a:gd name="T15" fmla="*/ 6 h 1063"/>
                <a:gd name="T16" fmla="*/ 4 w 847"/>
                <a:gd name="T17" fmla="*/ 7 h 1063"/>
                <a:gd name="T18" fmla="*/ 3 w 847"/>
                <a:gd name="T19" fmla="*/ 7 h 1063"/>
                <a:gd name="T20" fmla="*/ 3 w 847"/>
                <a:gd name="T21" fmla="*/ 9 h 1063"/>
                <a:gd name="T22" fmla="*/ 2 w 847"/>
                <a:gd name="T23" fmla="*/ 9 h 1063"/>
                <a:gd name="T24" fmla="*/ 1 w 847"/>
                <a:gd name="T25" fmla="*/ 7 h 1063"/>
                <a:gd name="T26" fmla="*/ 1 w 847"/>
                <a:gd name="T27" fmla="*/ 6 h 1063"/>
                <a:gd name="T28" fmla="*/ 1 w 847"/>
                <a:gd name="T29" fmla="*/ 6 h 1063"/>
                <a:gd name="T30" fmla="*/ 0 w 847"/>
                <a:gd name="T31" fmla="*/ 5 h 1063"/>
                <a:gd name="T32" fmla="*/ 0 w 847"/>
                <a:gd name="T33" fmla="*/ 4 h 1063"/>
                <a:gd name="T34" fmla="*/ 0 w 847"/>
                <a:gd name="T35" fmla="*/ 3 h 1063"/>
                <a:gd name="T36" fmla="*/ 0 w 847"/>
                <a:gd name="T37" fmla="*/ 2 h 1063"/>
                <a:gd name="T38" fmla="*/ 1 w 847"/>
                <a:gd name="T39" fmla="*/ 1 h 1063"/>
                <a:gd name="T40" fmla="*/ 1 w 847"/>
                <a:gd name="T41" fmla="*/ 1 h 1063"/>
                <a:gd name="T42" fmla="*/ 1 w 847"/>
                <a:gd name="T43" fmla="*/ 1 h 1063"/>
                <a:gd name="T44" fmla="*/ 2 w 847"/>
                <a:gd name="T45" fmla="*/ 1 h 1063"/>
                <a:gd name="T46" fmla="*/ 2 w 847"/>
                <a:gd name="T47" fmla="*/ 0 h 1063"/>
                <a:gd name="T48" fmla="*/ 3 w 847"/>
                <a:gd name="T49" fmla="*/ 0 h 1063"/>
                <a:gd name="T50" fmla="*/ 3 w 847"/>
                <a:gd name="T51" fmla="*/ 0 h 1063"/>
                <a:gd name="T52" fmla="*/ 3 w 847"/>
                <a:gd name="T53" fmla="*/ 0 h 1063"/>
                <a:gd name="T54" fmla="*/ 3 w 847"/>
                <a:gd name="T55" fmla="*/ 1 h 1063"/>
                <a:gd name="T56" fmla="*/ 4 w 847"/>
                <a:gd name="T57" fmla="*/ 1 h 1063"/>
                <a:gd name="T58" fmla="*/ 4 w 847"/>
                <a:gd name="T59" fmla="*/ 1 h 1063"/>
                <a:gd name="T60" fmla="*/ 4 w 847"/>
                <a:gd name="T61" fmla="*/ 1 h 1063"/>
                <a:gd name="T62" fmla="*/ 4 w 847"/>
                <a:gd name="T63" fmla="*/ 1 h 1063"/>
                <a:gd name="T64" fmla="*/ 4 w 847"/>
                <a:gd name="T65" fmla="*/ 1 h 1063"/>
                <a:gd name="T66" fmla="*/ 4 w 847"/>
                <a:gd name="T67" fmla="*/ 1 h 1063"/>
                <a:gd name="T68" fmla="*/ 4 w 847"/>
                <a:gd name="T69" fmla="*/ 1 h 1063"/>
                <a:gd name="T70" fmla="*/ 4 w 847"/>
                <a:gd name="T71" fmla="*/ 0 h 1063"/>
                <a:gd name="T72" fmla="*/ 3 w 847"/>
                <a:gd name="T73" fmla="*/ 0 h 1063"/>
                <a:gd name="T74" fmla="*/ 3 w 847"/>
                <a:gd name="T75" fmla="*/ 0 h 1063"/>
                <a:gd name="T76" fmla="*/ 3 w 847"/>
                <a:gd name="T77" fmla="*/ 0 h 1063"/>
                <a:gd name="T78" fmla="*/ 2 w 847"/>
                <a:gd name="T79" fmla="*/ 0 h 1063"/>
                <a:gd name="T80" fmla="*/ 1 w 847"/>
                <a:gd name="T81" fmla="*/ 1 h 1063"/>
                <a:gd name="T82" fmla="*/ 0 w 847"/>
                <a:gd name="T83" fmla="*/ 1 h 1063"/>
                <a:gd name="T84" fmla="*/ 0 w 847"/>
                <a:gd name="T85" fmla="*/ 2 h 1063"/>
                <a:gd name="T86" fmla="*/ 0 w 847"/>
                <a:gd name="T87" fmla="*/ 3 h 1063"/>
                <a:gd name="T88" fmla="*/ 0 w 847"/>
                <a:gd name="T89" fmla="*/ 4 h 1063"/>
                <a:gd name="T90" fmla="*/ 0 w 847"/>
                <a:gd name="T91" fmla="*/ 5 h 1063"/>
                <a:gd name="T92" fmla="*/ 1 w 847"/>
                <a:gd name="T93" fmla="*/ 6 h 1063"/>
                <a:gd name="T94" fmla="*/ 1 w 847"/>
                <a:gd name="T95" fmla="*/ 7 h 1063"/>
                <a:gd name="T96" fmla="*/ 1 w 847"/>
                <a:gd name="T97" fmla="*/ 8 h 1063"/>
                <a:gd name="T98" fmla="*/ 2 w 847"/>
                <a:gd name="T99" fmla="*/ 9 h 1063"/>
                <a:gd name="T100" fmla="*/ 3 w 847"/>
                <a:gd name="T101" fmla="*/ 9 h 1063"/>
                <a:gd name="T102" fmla="*/ 4 w 847"/>
                <a:gd name="T103" fmla="*/ 7 h 1063"/>
                <a:gd name="T104" fmla="*/ 4 w 847"/>
                <a:gd name="T105" fmla="*/ 6 h 1063"/>
                <a:gd name="T106" fmla="*/ 4 w 847"/>
                <a:gd name="T107" fmla="*/ 6 h 1063"/>
                <a:gd name="T108" fmla="*/ 5 w 847"/>
                <a:gd name="T109" fmla="*/ 6 h 1063"/>
                <a:gd name="T110" fmla="*/ 5 w 847"/>
                <a:gd name="T111" fmla="*/ 6 h 1063"/>
                <a:gd name="T112" fmla="*/ 5 w 847"/>
                <a:gd name="T113" fmla="*/ 5 h 1063"/>
                <a:gd name="T114" fmla="*/ 5 w 847"/>
                <a:gd name="T115" fmla="*/ 5 h 1063"/>
                <a:gd name="T116" fmla="*/ 5 w 847"/>
                <a:gd name="T117" fmla="*/ 4 h 1063"/>
                <a:gd name="T118" fmla="*/ 5 w 847"/>
                <a:gd name="T119" fmla="*/ 3 h 1063"/>
                <a:gd name="T120" fmla="*/ 5 w 847"/>
                <a:gd name="T121" fmla="*/ 2 h 1063"/>
                <a:gd name="T122" fmla="*/ 5 w 847"/>
                <a:gd name="T123" fmla="*/ 1 h 10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7"/>
                <a:gd name="T187" fmla="*/ 0 h 1063"/>
                <a:gd name="T188" fmla="*/ 847 w 847"/>
                <a:gd name="T189" fmla="*/ 1063 h 10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7" h="1063">
                  <a:moveTo>
                    <a:pt x="757" y="159"/>
                  </a:moveTo>
                  <a:lnTo>
                    <a:pt x="698" y="159"/>
                  </a:lnTo>
                  <a:lnTo>
                    <a:pt x="720" y="185"/>
                  </a:lnTo>
                  <a:lnTo>
                    <a:pt x="739" y="214"/>
                  </a:lnTo>
                  <a:lnTo>
                    <a:pt x="757" y="245"/>
                  </a:lnTo>
                  <a:lnTo>
                    <a:pt x="773" y="278"/>
                  </a:lnTo>
                  <a:lnTo>
                    <a:pt x="785" y="312"/>
                  </a:lnTo>
                  <a:lnTo>
                    <a:pt x="795" y="346"/>
                  </a:lnTo>
                  <a:lnTo>
                    <a:pt x="800" y="380"/>
                  </a:lnTo>
                  <a:lnTo>
                    <a:pt x="803" y="414"/>
                  </a:lnTo>
                  <a:lnTo>
                    <a:pt x="800" y="449"/>
                  </a:lnTo>
                  <a:lnTo>
                    <a:pt x="796" y="484"/>
                  </a:lnTo>
                  <a:lnTo>
                    <a:pt x="787" y="518"/>
                  </a:lnTo>
                  <a:lnTo>
                    <a:pt x="775" y="552"/>
                  </a:lnTo>
                  <a:lnTo>
                    <a:pt x="760" y="583"/>
                  </a:lnTo>
                  <a:lnTo>
                    <a:pt x="742" y="614"/>
                  </a:lnTo>
                  <a:lnTo>
                    <a:pt x="721" y="643"/>
                  </a:lnTo>
                  <a:lnTo>
                    <a:pt x="697" y="669"/>
                  </a:lnTo>
                  <a:lnTo>
                    <a:pt x="696" y="670"/>
                  </a:lnTo>
                  <a:lnTo>
                    <a:pt x="692" y="675"/>
                  </a:lnTo>
                  <a:lnTo>
                    <a:pt x="688" y="681"/>
                  </a:lnTo>
                  <a:lnTo>
                    <a:pt x="682" y="688"/>
                  </a:lnTo>
                  <a:lnTo>
                    <a:pt x="675" y="695"/>
                  </a:lnTo>
                  <a:lnTo>
                    <a:pt x="669" y="703"/>
                  </a:lnTo>
                  <a:lnTo>
                    <a:pt x="663" y="708"/>
                  </a:lnTo>
                  <a:lnTo>
                    <a:pt x="660" y="714"/>
                  </a:lnTo>
                  <a:lnTo>
                    <a:pt x="641" y="741"/>
                  </a:lnTo>
                  <a:lnTo>
                    <a:pt x="621" y="772"/>
                  </a:lnTo>
                  <a:lnTo>
                    <a:pt x="599" y="807"/>
                  </a:lnTo>
                  <a:lnTo>
                    <a:pt x="579" y="845"/>
                  </a:lnTo>
                  <a:lnTo>
                    <a:pt x="561" y="887"/>
                  </a:lnTo>
                  <a:lnTo>
                    <a:pt x="546" y="931"/>
                  </a:lnTo>
                  <a:lnTo>
                    <a:pt x="534" y="974"/>
                  </a:lnTo>
                  <a:lnTo>
                    <a:pt x="529" y="1019"/>
                  </a:lnTo>
                  <a:lnTo>
                    <a:pt x="322" y="1019"/>
                  </a:lnTo>
                  <a:lnTo>
                    <a:pt x="315" y="969"/>
                  </a:lnTo>
                  <a:lnTo>
                    <a:pt x="303" y="919"/>
                  </a:lnTo>
                  <a:lnTo>
                    <a:pt x="283" y="871"/>
                  </a:lnTo>
                  <a:lnTo>
                    <a:pt x="261" y="826"/>
                  </a:lnTo>
                  <a:lnTo>
                    <a:pt x="237" y="783"/>
                  </a:lnTo>
                  <a:lnTo>
                    <a:pt x="214" y="746"/>
                  </a:lnTo>
                  <a:lnTo>
                    <a:pt x="191" y="715"/>
                  </a:lnTo>
                  <a:lnTo>
                    <a:pt x="173" y="691"/>
                  </a:lnTo>
                  <a:lnTo>
                    <a:pt x="169" y="688"/>
                  </a:lnTo>
                  <a:lnTo>
                    <a:pt x="141" y="660"/>
                  </a:lnTo>
                  <a:lnTo>
                    <a:pt x="116" y="630"/>
                  </a:lnTo>
                  <a:lnTo>
                    <a:pt x="94" y="598"/>
                  </a:lnTo>
                  <a:lnTo>
                    <a:pt x="77" y="563"/>
                  </a:lnTo>
                  <a:lnTo>
                    <a:pt x="62" y="528"/>
                  </a:lnTo>
                  <a:lnTo>
                    <a:pt x="52" y="491"/>
                  </a:lnTo>
                  <a:lnTo>
                    <a:pt x="46" y="453"/>
                  </a:lnTo>
                  <a:lnTo>
                    <a:pt x="43" y="414"/>
                  </a:lnTo>
                  <a:lnTo>
                    <a:pt x="46" y="378"/>
                  </a:lnTo>
                  <a:lnTo>
                    <a:pt x="50" y="342"/>
                  </a:lnTo>
                  <a:lnTo>
                    <a:pt x="60" y="308"/>
                  </a:lnTo>
                  <a:lnTo>
                    <a:pt x="71" y="274"/>
                  </a:lnTo>
                  <a:lnTo>
                    <a:pt x="86" y="242"/>
                  </a:lnTo>
                  <a:lnTo>
                    <a:pt x="105" y="211"/>
                  </a:lnTo>
                  <a:lnTo>
                    <a:pt x="126" y="182"/>
                  </a:lnTo>
                  <a:lnTo>
                    <a:pt x="151" y="156"/>
                  </a:lnTo>
                  <a:lnTo>
                    <a:pt x="164" y="143"/>
                  </a:lnTo>
                  <a:lnTo>
                    <a:pt x="179" y="130"/>
                  </a:lnTo>
                  <a:lnTo>
                    <a:pt x="194" y="119"/>
                  </a:lnTo>
                  <a:lnTo>
                    <a:pt x="209" y="108"/>
                  </a:lnTo>
                  <a:lnTo>
                    <a:pt x="226" y="98"/>
                  </a:lnTo>
                  <a:lnTo>
                    <a:pt x="242" y="89"/>
                  </a:lnTo>
                  <a:lnTo>
                    <a:pt x="258" y="81"/>
                  </a:lnTo>
                  <a:lnTo>
                    <a:pt x="275" y="73"/>
                  </a:lnTo>
                  <a:lnTo>
                    <a:pt x="292" y="66"/>
                  </a:lnTo>
                  <a:lnTo>
                    <a:pt x="311" y="60"/>
                  </a:lnTo>
                  <a:lnTo>
                    <a:pt x="329" y="55"/>
                  </a:lnTo>
                  <a:lnTo>
                    <a:pt x="346" y="51"/>
                  </a:lnTo>
                  <a:lnTo>
                    <a:pt x="366" y="48"/>
                  </a:lnTo>
                  <a:lnTo>
                    <a:pt x="384" y="46"/>
                  </a:lnTo>
                  <a:lnTo>
                    <a:pt x="403" y="44"/>
                  </a:lnTo>
                  <a:lnTo>
                    <a:pt x="423" y="44"/>
                  </a:lnTo>
                  <a:lnTo>
                    <a:pt x="442" y="44"/>
                  </a:lnTo>
                  <a:lnTo>
                    <a:pt x="461" y="46"/>
                  </a:lnTo>
                  <a:lnTo>
                    <a:pt x="480" y="48"/>
                  </a:lnTo>
                  <a:lnTo>
                    <a:pt x="499" y="51"/>
                  </a:lnTo>
                  <a:lnTo>
                    <a:pt x="517" y="55"/>
                  </a:lnTo>
                  <a:lnTo>
                    <a:pt x="535" y="60"/>
                  </a:lnTo>
                  <a:lnTo>
                    <a:pt x="553" y="66"/>
                  </a:lnTo>
                  <a:lnTo>
                    <a:pt x="571" y="73"/>
                  </a:lnTo>
                  <a:lnTo>
                    <a:pt x="588" y="81"/>
                  </a:lnTo>
                  <a:lnTo>
                    <a:pt x="605" y="89"/>
                  </a:lnTo>
                  <a:lnTo>
                    <a:pt x="621" y="98"/>
                  </a:lnTo>
                  <a:lnTo>
                    <a:pt x="637" y="108"/>
                  </a:lnTo>
                  <a:lnTo>
                    <a:pt x="652" y="119"/>
                  </a:lnTo>
                  <a:lnTo>
                    <a:pt x="667" y="130"/>
                  </a:lnTo>
                  <a:lnTo>
                    <a:pt x="682" y="143"/>
                  </a:lnTo>
                  <a:lnTo>
                    <a:pt x="696" y="156"/>
                  </a:lnTo>
                  <a:lnTo>
                    <a:pt x="696" y="157"/>
                  </a:lnTo>
                  <a:lnTo>
                    <a:pt x="697" y="157"/>
                  </a:lnTo>
                  <a:lnTo>
                    <a:pt x="697" y="158"/>
                  </a:lnTo>
                  <a:lnTo>
                    <a:pt x="698" y="159"/>
                  </a:lnTo>
                  <a:lnTo>
                    <a:pt x="757" y="159"/>
                  </a:lnTo>
                  <a:lnTo>
                    <a:pt x="750" y="150"/>
                  </a:lnTo>
                  <a:lnTo>
                    <a:pt x="742" y="142"/>
                  </a:lnTo>
                  <a:lnTo>
                    <a:pt x="735" y="132"/>
                  </a:lnTo>
                  <a:lnTo>
                    <a:pt x="727" y="124"/>
                  </a:lnTo>
                  <a:lnTo>
                    <a:pt x="712" y="109"/>
                  </a:lnTo>
                  <a:lnTo>
                    <a:pt x="696" y="96"/>
                  </a:lnTo>
                  <a:lnTo>
                    <a:pt x="678" y="83"/>
                  </a:lnTo>
                  <a:lnTo>
                    <a:pt x="661" y="71"/>
                  </a:lnTo>
                  <a:lnTo>
                    <a:pt x="644" y="60"/>
                  </a:lnTo>
                  <a:lnTo>
                    <a:pt x="625" y="50"/>
                  </a:lnTo>
                  <a:lnTo>
                    <a:pt x="607" y="40"/>
                  </a:lnTo>
                  <a:lnTo>
                    <a:pt x="587" y="32"/>
                  </a:lnTo>
                  <a:lnTo>
                    <a:pt x="568" y="24"/>
                  </a:lnTo>
                  <a:lnTo>
                    <a:pt x="548" y="18"/>
                  </a:lnTo>
                  <a:lnTo>
                    <a:pt x="527" y="13"/>
                  </a:lnTo>
                  <a:lnTo>
                    <a:pt x="508" y="8"/>
                  </a:lnTo>
                  <a:lnTo>
                    <a:pt x="486" y="5"/>
                  </a:lnTo>
                  <a:lnTo>
                    <a:pt x="465" y="2"/>
                  </a:lnTo>
                  <a:lnTo>
                    <a:pt x="444" y="0"/>
                  </a:lnTo>
                  <a:lnTo>
                    <a:pt x="423" y="0"/>
                  </a:lnTo>
                  <a:lnTo>
                    <a:pt x="380" y="2"/>
                  </a:lnTo>
                  <a:lnTo>
                    <a:pt x="337" y="8"/>
                  </a:lnTo>
                  <a:lnTo>
                    <a:pt x="297" y="18"/>
                  </a:lnTo>
                  <a:lnTo>
                    <a:pt x="258" y="32"/>
                  </a:lnTo>
                  <a:lnTo>
                    <a:pt x="221" y="50"/>
                  </a:lnTo>
                  <a:lnTo>
                    <a:pt x="186" y="70"/>
                  </a:lnTo>
                  <a:lnTo>
                    <a:pt x="154" y="94"/>
                  </a:lnTo>
                  <a:lnTo>
                    <a:pt x="124" y="121"/>
                  </a:lnTo>
                  <a:lnTo>
                    <a:pt x="96" y="151"/>
                  </a:lnTo>
                  <a:lnTo>
                    <a:pt x="72" y="182"/>
                  </a:lnTo>
                  <a:lnTo>
                    <a:pt x="50" y="217"/>
                  </a:lnTo>
                  <a:lnTo>
                    <a:pt x="33" y="252"/>
                  </a:lnTo>
                  <a:lnTo>
                    <a:pt x="19" y="290"/>
                  </a:lnTo>
                  <a:lnTo>
                    <a:pt x="8" y="331"/>
                  </a:lnTo>
                  <a:lnTo>
                    <a:pt x="2" y="371"/>
                  </a:lnTo>
                  <a:lnTo>
                    <a:pt x="0" y="414"/>
                  </a:lnTo>
                  <a:lnTo>
                    <a:pt x="2" y="457"/>
                  </a:lnTo>
                  <a:lnTo>
                    <a:pt x="9" y="500"/>
                  </a:lnTo>
                  <a:lnTo>
                    <a:pt x="20" y="541"/>
                  </a:lnTo>
                  <a:lnTo>
                    <a:pt x="37" y="581"/>
                  </a:lnTo>
                  <a:lnTo>
                    <a:pt x="56" y="619"/>
                  </a:lnTo>
                  <a:lnTo>
                    <a:pt x="80" y="655"/>
                  </a:lnTo>
                  <a:lnTo>
                    <a:pt x="108" y="689"/>
                  </a:lnTo>
                  <a:lnTo>
                    <a:pt x="139" y="719"/>
                  </a:lnTo>
                  <a:lnTo>
                    <a:pt x="155" y="740"/>
                  </a:lnTo>
                  <a:lnTo>
                    <a:pt x="176" y="769"/>
                  </a:lnTo>
                  <a:lnTo>
                    <a:pt x="199" y="806"/>
                  </a:lnTo>
                  <a:lnTo>
                    <a:pt x="223" y="848"/>
                  </a:lnTo>
                  <a:lnTo>
                    <a:pt x="245" y="894"/>
                  </a:lnTo>
                  <a:lnTo>
                    <a:pt x="264" y="942"/>
                  </a:lnTo>
                  <a:lnTo>
                    <a:pt x="275" y="992"/>
                  </a:lnTo>
                  <a:lnTo>
                    <a:pt x="279" y="1040"/>
                  </a:lnTo>
                  <a:lnTo>
                    <a:pt x="279" y="1063"/>
                  </a:lnTo>
                  <a:lnTo>
                    <a:pt x="573" y="1063"/>
                  </a:lnTo>
                  <a:lnTo>
                    <a:pt x="572" y="1040"/>
                  </a:lnTo>
                  <a:lnTo>
                    <a:pt x="578" y="981"/>
                  </a:lnTo>
                  <a:lnTo>
                    <a:pt x="594" y="922"/>
                  </a:lnTo>
                  <a:lnTo>
                    <a:pt x="620" y="865"/>
                  </a:lnTo>
                  <a:lnTo>
                    <a:pt x="648" y="812"/>
                  </a:lnTo>
                  <a:lnTo>
                    <a:pt x="677" y="767"/>
                  </a:lnTo>
                  <a:lnTo>
                    <a:pt x="702" y="731"/>
                  </a:lnTo>
                  <a:lnTo>
                    <a:pt x="721" y="708"/>
                  </a:lnTo>
                  <a:lnTo>
                    <a:pt x="729" y="699"/>
                  </a:lnTo>
                  <a:lnTo>
                    <a:pt x="730" y="698"/>
                  </a:lnTo>
                  <a:lnTo>
                    <a:pt x="738" y="689"/>
                  </a:lnTo>
                  <a:lnTo>
                    <a:pt x="746" y="681"/>
                  </a:lnTo>
                  <a:lnTo>
                    <a:pt x="753" y="672"/>
                  </a:lnTo>
                  <a:lnTo>
                    <a:pt x="761" y="662"/>
                  </a:lnTo>
                  <a:lnTo>
                    <a:pt x="768" y="654"/>
                  </a:lnTo>
                  <a:lnTo>
                    <a:pt x="767" y="654"/>
                  </a:lnTo>
                  <a:lnTo>
                    <a:pt x="785" y="628"/>
                  </a:lnTo>
                  <a:lnTo>
                    <a:pt x="802" y="599"/>
                  </a:lnTo>
                  <a:lnTo>
                    <a:pt x="815" y="570"/>
                  </a:lnTo>
                  <a:lnTo>
                    <a:pt x="826" y="540"/>
                  </a:lnTo>
                  <a:lnTo>
                    <a:pt x="835" y="509"/>
                  </a:lnTo>
                  <a:lnTo>
                    <a:pt x="842" y="478"/>
                  </a:lnTo>
                  <a:lnTo>
                    <a:pt x="845" y="446"/>
                  </a:lnTo>
                  <a:lnTo>
                    <a:pt x="847" y="414"/>
                  </a:lnTo>
                  <a:lnTo>
                    <a:pt x="844" y="380"/>
                  </a:lnTo>
                  <a:lnTo>
                    <a:pt x="840" y="347"/>
                  </a:lnTo>
                  <a:lnTo>
                    <a:pt x="832" y="312"/>
                  </a:lnTo>
                  <a:lnTo>
                    <a:pt x="821" y="279"/>
                  </a:lnTo>
                  <a:lnTo>
                    <a:pt x="807" y="247"/>
                  </a:lnTo>
                  <a:lnTo>
                    <a:pt x="792" y="215"/>
                  </a:lnTo>
                  <a:lnTo>
                    <a:pt x="775" y="187"/>
                  </a:lnTo>
                  <a:lnTo>
                    <a:pt x="757" y="15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38" name="Freeform 68"/>
            <p:cNvSpPr>
              <a:spLocks/>
            </p:cNvSpPr>
            <p:nvPr/>
          </p:nvSpPr>
          <p:spPr bwMode="auto">
            <a:xfrm>
              <a:off x="3494" y="735"/>
              <a:ext cx="76" cy="22"/>
            </a:xfrm>
            <a:custGeom>
              <a:avLst/>
              <a:gdLst>
                <a:gd name="T0" fmla="*/ 1 w 213"/>
                <a:gd name="T1" fmla="*/ 0 h 57"/>
                <a:gd name="T2" fmla="*/ 1 w 213"/>
                <a:gd name="T3" fmla="*/ 0 h 57"/>
                <a:gd name="T4" fmla="*/ 1 w 213"/>
                <a:gd name="T5" fmla="*/ 0 h 57"/>
                <a:gd name="T6" fmla="*/ 1 w 213"/>
                <a:gd name="T7" fmla="*/ 0 h 57"/>
                <a:gd name="T8" fmla="*/ 1 w 213"/>
                <a:gd name="T9" fmla="*/ 0 h 57"/>
                <a:gd name="T10" fmla="*/ 1 w 213"/>
                <a:gd name="T11" fmla="*/ 0 h 57"/>
                <a:gd name="T12" fmla="*/ 1 w 213"/>
                <a:gd name="T13" fmla="*/ 0 h 57"/>
                <a:gd name="T14" fmla="*/ 1 w 213"/>
                <a:gd name="T15" fmla="*/ 0 h 57"/>
                <a:gd name="T16" fmla="*/ 1 w 213"/>
                <a:gd name="T17" fmla="*/ 0 h 57"/>
                <a:gd name="T18" fmla="*/ 1 w 213"/>
                <a:gd name="T19" fmla="*/ 0 h 57"/>
                <a:gd name="T20" fmla="*/ 0 w 213"/>
                <a:gd name="T21" fmla="*/ 0 h 57"/>
                <a:gd name="T22" fmla="*/ 0 w 213"/>
                <a:gd name="T23" fmla="*/ 0 h 57"/>
                <a:gd name="T24" fmla="*/ 0 w 213"/>
                <a:gd name="T25" fmla="*/ 0 h 57"/>
                <a:gd name="T26" fmla="*/ 0 w 213"/>
                <a:gd name="T27" fmla="*/ 0 h 57"/>
                <a:gd name="T28" fmla="*/ 0 w 213"/>
                <a:gd name="T29" fmla="*/ 0 h 57"/>
                <a:gd name="T30" fmla="*/ 0 w 213"/>
                <a:gd name="T31" fmla="*/ 0 h 57"/>
                <a:gd name="T32" fmla="*/ 0 w 213"/>
                <a:gd name="T33" fmla="*/ 0 h 57"/>
                <a:gd name="T34" fmla="*/ 0 w 213"/>
                <a:gd name="T35" fmla="*/ 0 h 57"/>
                <a:gd name="T36" fmla="*/ 0 w 213"/>
                <a:gd name="T37" fmla="*/ 0 h 57"/>
                <a:gd name="T38" fmla="*/ 0 w 213"/>
                <a:gd name="T39" fmla="*/ 0 h 57"/>
                <a:gd name="T40" fmla="*/ 1 w 213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57"/>
                <a:gd name="T65" fmla="*/ 213 w 213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57">
                  <a:moveTo>
                    <a:pt x="201" y="29"/>
                  </a:moveTo>
                  <a:lnTo>
                    <a:pt x="206" y="26"/>
                  </a:lnTo>
                  <a:lnTo>
                    <a:pt x="211" y="23"/>
                  </a:lnTo>
                  <a:lnTo>
                    <a:pt x="213" y="17"/>
                  </a:lnTo>
                  <a:lnTo>
                    <a:pt x="213" y="11"/>
                  </a:lnTo>
                  <a:lnTo>
                    <a:pt x="211" y="6"/>
                  </a:lnTo>
                  <a:lnTo>
                    <a:pt x="208" y="2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3" y="29"/>
                  </a:lnTo>
                  <a:lnTo>
                    <a:pt x="7" y="31"/>
                  </a:lnTo>
                  <a:lnTo>
                    <a:pt x="4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2" y="50"/>
                  </a:lnTo>
                  <a:lnTo>
                    <a:pt x="6" y="54"/>
                  </a:lnTo>
                  <a:lnTo>
                    <a:pt x="12" y="57"/>
                  </a:lnTo>
                  <a:lnTo>
                    <a:pt x="17" y="57"/>
                  </a:lnTo>
                  <a:lnTo>
                    <a:pt x="201" y="29"/>
                  </a:lnTo>
                  <a:close/>
                </a:path>
              </a:pathLst>
            </a:custGeom>
            <a:solidFill>
              <a:srgbClr val="7FB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39" name="Freeform 69"/>
            <p:cNvSpPr>
              <a:spLocks/>
            </p:cNvSpPr>
            <p:nvPr/>
          </p:nvSpPr>
          <p:spPr bwMode="auto">
            <a:xfrm>
              <a:off x="3494" y="708"/>
              <a:ext cx="76" cy="23"/>
            </a:xfrm>
            <a:custGeom>
              <a:avLst/>
              <a:gdLst>
                <a:gd name="T0" fmla="*/ 1 w 213"/>
                <a:gd name="T1" fmla="*/ 0 h 58"/>
                <a:gd name="T2" fmla="*/ 1 w 213"/>
                <a:gd name="T3" fmla="*/ 0 h 58"/>
                <a:gd name="T4" fmla="*/ 1 w 213"/>
                <a:gd name="T5" fmla="*/ 0 h 58"/>
                <a:gd name="T6" fmla="*/ 1 w 213"/>
                <a:gd name="T7" fmla="*/ 0 h 58"/>
                <a:gd name="T8" fmla="*/ 1 w 213"/>
                <a:gd name="T9" fmla="*/ 0 h 58"/>
                <a:gd name="T10" fmla="*/ 1 w 213"/>
                <a:gd name="T11" fmla="*/ 0 h 58"/>
                <a:gd name="T12" fmla="*/ 1 w 213"/>
                <a:gd name="T13" fmla="*/ 0 h 58"/>
                <a:gd name="T14" fmla="*/ 1 w 213"/>
                <a:gd name="T15" fmla="*/ 0 h 58"/>
                <a:gd name="T16" fmla="*/ 1 w 213"/>
                <a:gd name="T17" fmla="*/ 0 h 58"/>
                <a:gd name="T18" fmla="*/ 1 w 213"/>
                <a:gd name="T19" fmla="*/ 0 h 58"/>
                <a:gd name="T20" fmla="*/ 0 w 213"/>
                <a:gd name="T21" fmla="*/ 0 h 58"/>
                <a:gd name="T22" fmla="*/ 0 w 213"/>
                <a:gd name="T23" fmla="*/ 0 h 58"/>
                <a:gd name="T24" fmla="*/ 0 w 213"/>
                <a:gd name="T25" fmla="*/ 0 h 58"/>
                <a:gd name="T26" fmla="*/ 0 w 213"/>
                <a:gd name="T27" fmla="*/ 0 h 58"/>
                <a:gd name="T28" fmla="*/ 0 w 213"/>
                <a:gd name="T29" fmla="*/ 0 h 58"/>
                <a:gd name="T30" fmla="*/ 0 w 213"/>
                <a:gd name="T31" fmla="*/ 0 h 58"/>
                <a:gd name="T32" fmla="*/ 0 w 213"/>
                <a:gd name="T33" fmla="*/ 0 h 58"/>
                <a:gd name="T34" fmla="*/ 0 w 213"/>
                <a:gd name="T35" fmla="*/ 1 h 58"/>
                <a:gd name="T36" fmla="*/ 0 w 213"/>
                <a:gd name="T37" fmla="*/ 1 h 58"/>
                <a:gd name="T38" fmla="*/ 0 w 213"/>
                <a:gd name="T39" fmla="*/ 1 h 58"/>
                <a:gd name="T40" fmla="*/ 1 w 213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58"/>
                <a:gd name="T65" fmla="*/ 213 w 213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58">
                  <a:moveTo>
                    <a:pt x="201" y="28"/>
                  </a:moveTo>
                  <a:lnTo>
                    <a:pt x="206" y="26"/>
                  </a:lnTo>
                  <a:lnTo>
                    <a:pt x="211" y="23"/>
                  </a:lnTo>
                  <a:lnTo>
                    <a:pt x="213" y="18"/>
                  </a:lnTo>
                  <a:lnTo>
                    <a:pt x="213" y="12"/>
                  </a:lnTo>
                  <a:lnTo>
                    <a:pt x="211" y="7"/>
                  </a:lnTo>
                  <a:lnTo>
                    <a:pt x="208" y="2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3" y="28"/>
                  </a:lnTo>
                  <a:lnTo>
                    <a:pt x="7" y="31"/>
                  </a:lnTo>
                  <a:lnTo>
                    <a:pt x="4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6" y="55"/>
                  </a:lnTo>
                  <a:lnTo>
                    <a:pt x="12" y="58"/>
                  </a:lnTo>
                  <a:lnTo>
                    <a:pt x="17" y="58"/>
                  </a:lnTo>
                  <a:lnTo>
                    <a:pt x="201" y="28"/>
                  </a:lnTo>
                  <a:close/>
                </a:path>
              </a:pathLst>
            </a:custGeom>
            <a:solidFill>
              <a:srgbClr val="7FB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40" name="Freeform 70"/>
            <p:cNvSpPr>
              <a:spLocks/>
            </p:cNvSpPr>
            <p:nvPr/>
          </p:nvSpPr>
          <p:spPr bwMode="auto">
            <a:xfrm>
              <a:off x="3494" y="762"/>
              <a:ext cx="76" cy="22"/>
            </a:xfrm>
            <a:custGeom>
              <a:avLst/>
              <a:gdLst>
                <a:gd name="T0" fmla="*/ 1 w 213"/>
                <a:gd name="T1" fmla="*/ 0 h 58"/>
                <a:gd name="T2" fmla="*/ 1 w 213"/>
                <a:gd name="T3" fmla="*/ 0 h 58"/>
                <a:gd name="T4" fmla="*/ 1 w 213"/>
                <a:gd name="T5" fmla="*/ 0 h 58"/>
                <a:gd name="T6" fmla="*/ 1 w 213"/>
                <a:gd name="T7" fmla="*/ 0 h 58"/>
                <a:gd name="T8" fmla="*/ 1 w 213"/>
                <a:gd name="T9" fmla="*/ 0 h 58"/>
                <a:gd name="T10" fmla="*/ 1 w 213"/>
                <a:gd name="T11" fmla="*/ 0 h 58"/>
                <a:gd name="T12" fmla="*/ 1 w 213"/>
                <a:gd name="T13" fmla="*/ 0 h 58"/>
                <a:gd name="T14" fmla="*/ 1 w 213"/>
                <a:gd name="T15" fmla="*/ 0 h 58"/>
                <a:gd name="T16" fmla="*/ 1 w 213"/>
                <a:gd name="T17" fmla="*/ 0 h 58"/>
                <a:gd name="T18" fmla="*/ 1 w 213"/>
                <a:gd name="T19" fmla="*/ 0 h 58"/>
                <a:gd name="T20" fmla="*/ 0 w 213"/>
                <a:gd name="T21" fmla="*/ 0 h 58"/>
                <a:gd name="T22" fmla="*/ 0 w 213"/>
                <a:gd name="T23" fmla="*/ 0 h 58"/>
                <a:gd name="T24" fmla="*/ 0 w 213"/>
                <a:gd name="T25" fmla="*/ 0 h 58"/>
                <a:gd name="T26" fmla="*/ 0 w 213"/>
                <a:gd name="T27" fmla="*/ 0 h 58"/>
                <a:gd name="T28" fmla="*/ 0 w 213"/>
                <a:gd name="T29" fmla="*/ 0 h 58"/>
                <a:gd name="T30" fmla="*/ 0 w 213"/>
                <a:gd name="T31" fmla="*/ 0 h 58"/>
                <a:gd name="T32" fmla="*/ 0 w 213"/>
                <a:gd name="T33" fmla="*/ 0 h 58"/>
                <a:gd name="T34" fmla="*/ 0 w 213"/>
                <a:gd name="T35" fmla="*/ 0 h 58"/>
                <a:gd name="T36" fmla="*/ 0 w 213"/>
                <a:gd name="T37" fmla="*/ 0 h 58"/>
                <a:gd name="T38" fmla="*/ 0 w 213"/>
                <a:gd name="T39" fmla="*/ 0 h 58"/>
                <a:gd name="T40" fmla="*/ 1 w 213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58"/>
                <a:gd name="T65" fmla="*/ 213 w 213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58">
                  <a:moveTo>
                    <a:pt x="201" y="29"/>
                  </a:moveTo>
                  <a:lnTo>
                    <a:pt x="206" y="27"/>
                  </a:lnTo>
                  <a:lnTo>
                    <a:pt x="211" y="23"/>
                  </a:lnTo>
                  <a:lnTo>
                    <a:pt x="213" y="17"/>
                  </a:lnTo>
                  <a:lnTo>
                    <a:pt x="213" y="12"/>
                  </a:lnTo>
                  <a:lnTo>
                    <a:pt x="211" y="6"/>
                  </a:lnTo>
                  <a:lnTo>
                    <a:pt x="208" y="2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3" y="29"/>
                  </a:lnTo>
                  <a:lnTo>
                    <a:pt x="7" y="31"/>
                  </a:lnTo>
                  <a:lnTo>
                    <a:pt x="4" y="35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6" y="55"/>
                  </a:lnTo>
                  <a:lnTo>
                    <a:pt x="12" y="58"/>
                  </a:lnTo>
                  <a:lnTo>
                    <a:pt x="17" y="58"/>
                  </a:lnTo>
                  <a:lnTo>
                    <a:pt x="201" y="29"/>
                  </a:lnTo>
                  <a:close/>
                </a:path>
              </a:pathLst>
            </a:custGeom>
            <a:solidFill>
              <a:srgbClr val="7FB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8" name="Group 71"/>
          <p:cNvGrpSpPr>
            <a:grpSpLocks/>
          </p:cNvGrpSpPr>
          <p:nvPr/>
        </p:nvGrpSpPr>
        <p:grpSpPr bwMode="auto">
          <a:xfrm>
            <a:off x="2779713" y="1597025"/>
            <a:ext cx="360362" cy="504825"/>
            <a:chOff x="3379" y="300"/>
            <a:chExt cx="303" cy="53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sp>
          <p:nvSpPr>
            <p:cNvPr id="10323" name="Freeform 72"/>
            <p:cNvSpPr>
              <a:spLocks/>
            </p:cNvSpPr>
            <p:nvPr/>
          </p:nvSpPr>
          <p:spPr bwMode="auto">
            <a:xfrm>
              <a:off x="3466" y="493"/>
              <a:ext cx="56" cy="209"/>
            </a:xfrm>
            <a:custGeom>
              <a:avLst/>
              <a:gdLst>
                <a:gd name="T0" fmla="*/ 1 w 155"/>
                <a:gd name="T1" fmla="*/ 5 h 537"/>
                <a:gd name="T2" fmla="*/ 0 w 155"/>
                <a:gd name="T3" fmla="*/ 0 h 537"/>
                <a:gd name="T4" fmla="*/ 0 w 155"/>
                <a:gd name="T5" fmla="*/ 0 h 537"/>
                <a:gd name="T6" fmla="*/ 0 w 155"/>
                <a:gd name="T7" fmla="*/ 0 h 537"/>
                <a:gd name="T8" fmla="*/ 0 w 155"/>
                <a:gd name="T9" fmla="*/ 0 h 537"/>
                <a:gd name="T10" fmla="*/ 0 w 155"/>
                <a:gd name="T11" fmla="*/ 0 h 537"/>
                <a:gd name="T12" fmla="*/ 0 w 155"/>
                <a:gd name="T13" fmla="*/ 0 h 537"/>
                <a:gd name="T14" fmla="*/ 0 w 155"/>
                <a:gd name="T15" fmla="*/ 0 h 537"/>
                <a:gd name="T16" fmla="*/ 0 w 155"/>
                <a:gd name="T17" fmla="*/ 0 h 537"/>
                <a:gd name="T18" fmla="*/ 0 w 155"/>
                <a:gd name="T19" fmla="*/ 0 h 537"/>
                <a:gd name="T20" fmla="*/ 1 w 155"/>
                <a:gd name="T21" fmla="*/ 5 h 537"/>
                <a:gd name="T22" fmla="*/ 1 w 155"/>
                <a:gd name="T23" fmla="*/ 5 h 537"/>
                <a:gd name="T24" fmla="*/ 1 w 155"/>
                <a:gd name="T25" fmla="*/ 5 h 537"/>
                <a:gd name="T26" fmla="*/ 1 w 155"/>
                <a:gd name="T27" fmla="*/ 5 h 537"/>
                <a:gd name="T28" fmla="*/ 1 w 155"/>
                <a:gd name="T29" fmla="*/ 5 h 537"/>
                <a:gd name="T30" fmla="*/ 1 w 155"/>
                <a:gd name="T31" fmla="*/ 5 h 537"/>
                <a:gd name="T32" fmla="*/ 1 w 155"/>
                <a:gd name="T33" fmla="*/ 5 h 537"/>
                <a:gd name="T34" fmla="*/ 1 w 155"/>
                <a:gd name="T35" fmla="*/ 5 h 537"/>
                <a:gd name="T36" fmla="*/ 1 w 155"/>
                <a:gd name="T37" fmla="*/ 5 h 537"/>
                <a:gd name="T38" fmla="*/ 1 w 155"/>
                <a:gd name="T39" fmla="*/ 5 h 537"/>
                <a:gd name="T40" fmla="*/ 1 w 155"/>
                <a:gd name="T41" fmla="*/ 5 h 5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5"/>
                <a:gd name="T64" fmla="*/ 0 h 537"/>
                <a:gd name="T65" fmla="*/ 155 w 155"/>
                <a:gd name="T66" fmla="*/ 537 h 5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5" h="537">
                  <a:moveTo>
                    <a:pt x="155" y="519"/>
                  </a:moveTo>
                  <a:lnTo>
                    <a:pt x="27" y="11"/>
                  </a:lnTo>
                  <a:lnTo>
                    <a:pt x="25" y="6"/>
                  </a:lnTo>
                  <a:lnTo>
                    <a:pt x="22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7" y="526"/>
                  </a:lnTo>
                  <a:lnTo>
                    <a:pt x="129" y="532"/>
                  </a:lnTo>
                  <a:lnTo>
                    <a:pt x="133" y="535"/>
                  </a:lnTo>
                  <a:lnTo>
                    <a:pt x="139" y="537"/>
                  </a:lnTo>
                  <a:lnTo>
                    <a:pt x="145" y="537"/>
                  </a:lnTo>
                  <a:lnTo>
                    <a:pt x="150" y="534"/>
                  </a:lnTo>
                  <a:lnTo>
                    <a:pt x="154" y="531"/>
                  </a:lnTo>
                  <a:lnTo>
                    <a:pt x="155" y="525"/>
                  </a:lnTo>
                  <a:lnTo>
                    <a:pt x="155" y="5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24" name="Freeform 73"/>
            <p:cNvSpPr>
              <a:spLocks/>
            </p:cNvSpPr>
            <p:nvPr/>
          </p:nvSpPr>
          <p:spPr bwMode="auto">
            <a:xfrm>
              <a:off x="3540" y="493"/>
              <a:ext cx="56" cy="209"/>
            </a:xfrm>
            <a:custGeom>
              <a:avLst/>
              <a:gdLst>
                <a:gd name="T0" fmla="*/ 1 w 156"/>
                <a:gd name="T1" fmla="*/ 0 h 537"/>
                <a:gd name="T2" fmla="*/ 1 w 156"/>
                <a:gd name="T3" fmla="*/ 0 h 537"/>
                <a:gd name="T4" fmla="*/ 1 w 156"/>
                <a:gd name="T5" fmla="*/ 0 h 537"/>
                <a:gd name="T6" fmla="*/ 1 w 156"/>
                <a:gd name="T7" fmla="*/ 0 h 537"/>
                <a:gd name="T8" fmla="*/ 1 w 156"/>
                <a:gd name="T9" fmla="*/ 0 h 537"/>
                <a:gd name="T10" fmla="*/ 1 w 156"/>
                <a:gd name="T11" fmla="*/ 0 h 537"/>
                <a:gd name="T12" fmla="*/ 0 w 156"/>
                <a:gd name="T13" fmla="*/ 5 h 537"/>
                <a:gd name="T14" fmla="*/ 0 w 156"/>
                <a:gd name="T15" fmla="*/ 5 h 537"/>
                <a:gd name="T16" fmla="*/ 0 w 156"/>
                <a:gd name="T17" fmla="*/ 5 h 537"/>
                <a:gd name="T18" fmla="*/ 0 w 156"/>
                <a:gd name="T19" fmla="*/ 5 h 537"/>
                <a:gd name="T20" fmla="*/ 0 w 156"/>
                <a:gd name="T21" fmla="*/ 5 h 537"/>
                <a:gd name="T22" fmla="*/ 0 w 156"/>
                <a:gd name="T23" fmla="*/ 5 h 537"/>
                <a:gd name="T24" fmla="*/ 0 w 156"/>
                <a:gd name="T25" fmla="*/ 5 h 537"/>
                <a:gd name="T26" fmla="*/ 0 w 156"/>
                <a:gd name="T27" fmla="*/ 5 h 537"/>
                <a:gd name="T28" fmla="*/ 0 w 156"/>
                <a:gd name="T29" fmla="*/ 5 h 537"/>
                <a:gd name="T30" fmla="*/ 0 w 156"/>
                <a:gd name="T31" fmla="*/ 5 h 537"/>
                <a:gd name="T32" fmla="*/ 1 w 156"/>
                <a:gd name="T33" fmla="*/ 0 h 537"/>
                <a:gd name="T34" fmla="*/ 1 w 156"/>
                <a:gd name="T35" fmla="*/ 0 h 537"/>
                <a:gd name="T36" fmla="*/ 1 w 156"/>
                <a:gd name="T37" fmla="*/ 0 h 537"/>
                <a:gd name="T38" fmla="*/ 1 w 156"/>
                <a:gd name="T39" fmla="*/ 0 h 537"/>
                <a:gd name="T40" fmla="*/ 1 w 156"/>
                <a:gd name="T41" fmla="*/ 0 h 53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6"/>
                <a:gd name="T64" fmla="*/ 0 h 537"/>
                <a:gd name="T65" fmla="*/ 156 w 156"/>
                <a:gd name="T66" fmla="*/ 537 h 53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6" h="537">
                  <a:moveTo>
                    <a:pt x="145" y="0"/>
                  </a:moveTo>
                  <a:lnTo>
                    <a:pt x="140" y="0"/>
                  </a:lnTo>
                  <a:lnTo>
                    <a:pt x="134" y="2"/>
                  </a:lnTo>
                  <a:lnTo>
                    <a:pt x="129" y="6"/>
                  </a:lnTo>
                  <a:lnTo>
                    <a:pt x="127" y="11"/>
                  </a:lnTo>
                  <a:lnTo>
                    <a:pt x="0" y="519"/>
                  </a:lnTo>
                  <a:lnTo>
                    <a:pt x="0" y="525"/>
                  </a:lnTo>
                  <a:lnTo>
                    <a:pt x="1" y="531"/>
                  </a:lnTo>
                  <a:lnTo>
                    <a:pt x="5" y="534"/>
                  </a:lnTo>
                  <a:lnTo>
                    <a:pt x="11" y="537"/>
                  </a:lnTo>
                  <a:lnTo>
                    <a:pt x="16" y="537"/>
                  </a:lnTo>
                  <a:lnTo>
                    <a:pt x="22" y="535"/>
                  </a:lnTo>
                  <a:lnTo>
                    <a:pt x="26" y="532"/>
                  </a:lnTo>
                  <a:lnTo>
                    <a:pt x="28" y="526"/>
                  </a:lnTo>
                  <a:lnTo>
                    <a:pt x="156" y="18"/>
                  </a:lnTo>
                  <a:lnTo>
                    <a:pt x="156" y="12"/>
                  </a:lnTo>
                  <a:lnTo>
                    <a:pt x="155" y="7"/>
                  </a:lnTo>
                  <a:lnTo>
                    <a:pt x="151" y="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25" name="Freeform 74"/>
            <p:cNvSpPr>
              <a:spLocks/>
            </p:cNvSpPr>
            <p:nvPr/>
          </p:nvSpPr>
          <p:spPr bwMode="auto">
            <a:xfrm>
              <a:off x="3474" y="442"/>
              <a:ext cx="111" cy="43"/>
            </a:xfrm>
            <a:custGeom>
              <a:avLst/>
              <a:gdLst>
                <a:gd name="T0" fmla="*/ 0 w 313"/>
                <a:gd name="T1" fmla="*/ 1 h 112"/>
                <a:gd name="T2" fmla="*/ 0 w 313"/>
                <a:gd name="T3" fmla="*/ 1 h 112"/>
                <a:gd name="T4" fmla="*/ 0 w 313"/>
                <a:gd name="T5" fmla="*/ 1 h 112"/>
                <a:gd name="T6" fmla="*/ 0 w 313"/>
                <a:gd name="T7" fmla="*/ 1 h 112"/>
                <a:gd name="T8" fmla="*/ 0 w 313"/>
                <a:gd name="T9" fmla="*/ 1 h 112"/>
                <a:gd name="T10" fmla="*/ 0 w 313"/>
                <a:gd name="T11" fmla="*/ 0 h 112"/>
                <a:gd name="T12" fmla="*/ 1 w 313"/>
                <a:gd name="T13" fmla="*/ 1 h 112"/>
                <a:gd name="T14" fmla="*/ 1 w 313"/>
                <a:gd name="T15" fmla="*/ 0 h 112"/>
                <a:gd name="T16" fmla="*/ 1 w 313"/>
                <a:gd name="T17" fmla="*/ 1 h 112"/>
                <a:gd name="T18" fmla="*/ 1 w 313"/>
                <a:gd name="T19" fmla="*/ 0 h 112"/>
                <a:gd name="T20" fmla="*/ 2 w 313"/>
                <a:gd name="T21" fmla="*/ 1 h 112"/>
                <a:gd name="T22" fmla="*/ 2 w 313"/>
                <a:gd name="T23" fmla="*/ 1 h 112"/>
                <a:gd name="T24" fmla="*/ 2 w 313"/>
                <a:gd name="T25" fmla="*/ 1 h 112"/>
                <a:gd name="T26" fmla="*/ 2 w 313"/>
                <a:gd name="T27" fmla="*/ 1 h 112"/>
                <a:gd name="T28" fmla="*/ 2 w 313"/>
                <a:gd name="T29" fmla="*/ 1 h 112"/>
                <a:gd name="T30" fmla="*/ 2 w 313"/>
                <a:gd name="T31" fmla="*/ 1 h 112"/>
                <a:gd name="T32" fmla="*/ 2 w 313"/>
                <a:gd name="T33" fmla="*/ 1 h 112"/>
                <a:gd name="T34" fmla="*/ 2 w 313"/>
                <a:gd name="T35" fmla="*/ 1 h 112"/>
                <a:gd name="T36" fmla="*/ 2 w 313"/>
                <a:gd name="T37" fmla="*/ 1 h 112"/>
                <a:gd name="T38" fmla="*/ 2 w 313"/>
                <a:gd name="T39" fmla="*/ 1 h 112"/>
                <a:gd name="T40" fmla="*/ 1 w 313"/>
                <a:gd name="T41" fmla="*/ 0 h 112"/>
                <a:gd name="T42" fmla="*/ 1 w 313"/>
                <a:gd name="T43" fmla="*/ 1 h 112"/>
                <a:gd name="T44" fmla="*/ 1 w 313"/>
                <a:gd name="T45" fmla="*/ 0 h 112"/>
                <a:gd name="T46" fmla="*/ 1 w 313"/>
                <a:gd name="T47" fmla="*/ 1 h 112"/>
                <a:gd name="T48" fmla="*/ 0 w 313"/>
                <a:gd name="T49" fmla="*/ 0 h 112"/>
                <a:gd name="T50" fmla="*/ 0 w 313"/>
                <a:gd name="T51" fmla="*/ 1 h 112"/>
                <a:gd name="T52" fmla="*/ 0 w 313"/>
                <a:gd name="T53" fmla="*/ 1 h 112"/>
                <a:gd name="T54" fmla="*/ 0 w 313"/>
                <a:gd name="T55" fmla="*/ 1 h 112"/>
                <a:gd name="T56" fmla="*/ 0 w 313"/>
                <a:gd name="T57" fmla="*/ 1 h 112"/>
                <a:gd name="T58" fmla="*/ 0 w 313"/>
                <a:gd name="T59" fmla="*/ 1 h 11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13"/>
                <a:gd name="T91" fmla="*/ 0 h 112"/>
                <a:gd name="T92" fmla="*/ 313 w 313"/>
                <a:gd name="T93" fmla="*/ 112 h 11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13" h="112">
                  <a:moveTo>
                    <a:pt x="4" y="111"/>
                  </a:moveTo>
                  <a:lnTo>
                    <a:pt x="6" y="112"/>
                  </a:lnTo>
                  <a:lnTo>
                    <a:pt x="10" y="112"/>
                  </a:lnTo>
                  <a:lnTo>
                    <a:pt x="12" y="111"/>
                  </a:lnTo>
                  <a:lnTo>
                    <a:pt x="13" y="108"/>
                  </a:lnTo>
                  <a:lnTo>
                    <a:pt x="56" y="31"/>
                  </a:lnTo>
                  <a:lnTo>
                    <a:pt x="104" y="111"/>
                  </a:lnTo>
                  <a:lnTo>
                    <a:pt x="161" y="28"/>
                  </a:lnTo>
                  <a:lnTo>
                    <a:pt x="210" y="111"/>
                  </a:lnTo>
                  <a:lnTo>
                    <a:pt x="261" y="31"/>
                  </a:lnTo>
                  <a:lnTo>
                    <a:pt x="299" y="105"/>
                  </a:lnTo>
                  <a:lnTo>
                    <a:pt x="301" y="107"/>
                  </a:lnTo>
                  <a:lnTo>
                    <a:pt x="304" y="110"/>
                  </a:lnTo>
                  <a:lnTo>
                    <a:pt x="307" y="110"/>
                  </a:lnTo>
                  <a:lnTo>
                    <a:pt x="309" y="108"/>
                  </a:lnTo>
                  <a:lnTo>
                    <a:pt x="312" y="107"/>
                  </a:lnTo>
                  <a:lnTo>
                    <a:pt x="313" y="105"/>
                  </a:lnTo>
                  <a:lnTo>
                    <a:pt x="313" y="102"/>
                  </a:lnTo>
                  <a:lnTo>
                    <a:pt x="313" y="99"/>
                  </a:lnTo>
                  <a:lnTo>
                    <a:pt x="262" y="1"/>
                  </a:lnTo>
                  <a:lnTo>
                    <a:pt x="210" y="83"/>
                  </a:lnTo>
                  <a:lnTo>
                    <a:pt x="162" y="0"/>
                  </a:lnTo>
                  <a:lnTo>
                    <a:pt x="106" y="83"/>
                  </a:lnTo>
                  <a:lnTo>
                    <a:pt x="56" y="1"/>
                  </a:lnTo>
                  <a:lnTo>
                    <a:pt x="1" y="102"/>
                  </a:lnTo>
                  <a:lnTo>
                    <a:pt x="0" y="104"/>
                  </a:lnTo>
                  <a:lnTo>
                    <a:pt x="1" y="106"/>
                  </a:lnTo>
                  <a:lnTo>
                    <a:pt x="2" y="10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26" name="Rectangle 75"/>
            <p:cNvSpPr>
              <a:spLocks noChangeArrowheads="1"/>
            </p:cNvSpPr>
            <p:nvPr/>
          </p:nvSpPr>
          <p:spPr bwMode="auto">
            <a:xfrm>
              <a:off x="3479" y="696"/>
              <a:ext cx="106" cy="9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27" name="Freeform 76"/>
            <p:cNvSpPr>
              <a:spLocks/>
            </p:cNvSpPr>
            <p:nvPr/>
          </p:nvSpPr>
          <p:spPr bwMode="auto">
            <a:xfrm>
              <a:off x="3499" y="760"/>
              <a:ext cx="64" cy="70"/>
            </a:xfrm>
            <a:custGeom>
              <a:avLst/>
              <a:gdLst>
                <a:gd name="T0" fmla="*/ 0 w 178"/>
                <a:gd name="T1" fmla="*/ 2 h 180"/>
                <a:gd name="T2" fmla="*/ 1 w 178"/>
                <a:gd name="T3" fmla="*/ 2 h 180"/>
                <a:gd name="T4" fmla="*/ 1 w 178"/>
                <a:gd name="T5" fmla="*/ 2 h 180"/>
                <a:gd name="T6" fmla="*/ 1 w 178"/>
                <a:gd name="T7" fmla="*/ 2 h 180"/>
                <a:gd name="T8" fmla="*/ 1 w 178"/>
                <a:gd name="T9" fmla="*/ 2 h 180"/>
                <a:gd name="T10" fmla="*/ 1 w 178"/>
                <a:gd name="T11" fmla="*/ 1 h 180"/>
                <a:gd name="T12" fmla="*/ 1 w 178"/>
                <a:gd name="T13" fmla="*/ 1 h 180"/>
                <a:gd name="T14" fmla="*/ 1 w 178"/>
                <a:gd name="T15" fmla="*/ 1 h 180"/>
                <a:gd name="T16" fmla="*/ 1 w 178"/>
                <a:gd name="T17" fmla="*/ 1 h 180"/>
                <a:gd name="T18" fmla="*/ 1 w 178"/>
                <a:gd name="T19" fmla="*/ 1 h 180"/>
                <a:gd name="T20" fmla="*/ 1 w 178"/>
                <a:gd name="T21" fmla="*/ 1 h 180"/>
                <a:gd name="T22" fmla="*/ 1 w 178"/>
                <a:gd name="T23" fmla="*/ 0 h 180"/>
                <a:gd name="T24" fmla="*/ 1 w 178"/>
                <a:gd name="T25" fmla="*/ 0 h 180"/>
                <a:gd name="T26" fmla="*/ 1 w 178"/>
                <a:gd name="T27" fmla="*/ 0 h 180"/>
                <a:gd name="T28" fmla="*/ 1 w 178"/>
                <a:gd name="T29" fmla="*/ 0 h 180"/>
                <a:gd name="T30" fmla="*/ 1 w 178"/>
                <a:gd name="T31" fmla="*/ 0 h 180"/>
                <a:gd name="T32" fmla="*/ 0 w 178"/>
                <a:gd name="T33" fmla="*/ 0 h 180"/>
                <a:gd name="T34" fmla="*/ 0 w 178"/>
                <a:gd name="T35" fmla="*/ 0 h 180"/>
                <a:gd name="T36" fmla="*/ 0 w 178"/>
                <a:gd name="T37" fmla="*/ 0 h 180"/>
                <a:gd name="T38" fmla="*/ 0 w 178"/>
                <a:gd name="T39" fmla="*/ 0 h 180"/>
                <a:gd name="T40" fmla="*/ 0 w 178"/>
                <a:gd name="T41" fmla="*/ 0 h 180"/>
                <a:gd name="T42" fmla="*/ 0 w 178"/>
                <a:gd name="T43" fmla="*/ 0 h 180"/>
                <a:gd name="T44" fmla="*/ 0 w 178"/>
                <a:gd name="T45" fmla="*/ 1 h 180"/>
                <a:gd name="T46" fmla="*/ 0 w 178"/>
                <a:gd name="T47" fmla="*/ 1 h 180"/>
                <a:gd name="T48" fmla="*/ 0 w 178"/>
                <a:gd name="T49" fmla="*/ 1 h 180"/>
                <a:gd name="T50" fmla="*/ 0 w 178"/>
                <a:gd name="T51" fmla="*/ 1 h 180"/>
                <a:gd name="T52" fmla="*/ 0 w 178"/>
                <a:gd name="T53" fmla="*/ 1 h 180"/>
                <a:gd name="T54" fmla="*/ 0 w 178"/>
                <a:gd name="T55" fmla="*/ 1 h 180"/>
                <a:gd name="T56" fmla="*/ 0 w 178"/>
                <a:gd name="T57" fmla="*/ 2 h 180"/>
                <a:gd name="T58" fmla="*/ 0 w 178"/>
                <a:gd name="T59" fmla="*/ 2 h 180"/>
                <a:gd name="T60" fmla="*/ 0 w 178"/>
                <a:gd name="T61" fmla="*/ 2 h 180"/>
                <a:gd name="T62" fmla="*/ 0 w 178"/>
                <a:gd name="T63" fmla="*/ 2 h 180"/>
                <a:gd name="T64" fmla="*/ 0 w 178"/>
                <a:gd name="T65" fmla="*/ 2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78"/>
                <a:gd name="T100" fmla="*/ 0 h 180"/>
                <a:gd name="T101" fmla="*/ 178 w 178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78" h="180">
                  <a:moveTo>
                    <a:pt x="89" y="180"/>
                  </a:moveTo>
                  <a:lnTo>
                    <a:pt x="106" y="178"/>
                  </a:lnTo>
                  <a:lnTo>
                    <a:pt x="123" y="173"/>
                  </a:lnTo>
                  <a:lnTo>
                    <a:pt x="138" y="165"/>
                  </a:lnTo>
                  <a:lnTo>
                    <a:pt x="151" y="154"/>
                  </a:lnTo>
                  <a:lnTo>
                    <a:pt x="163" y="141"/>
                  </a:lnTo>
                  <a:lnTo>
                    <a:pt x="171" y="125"/>
                  </a:lnTo>
                  <a:lnTo>
                    <a:pt x="175" y="109"/>
                  </a:lnTo>
                  <a:lnTo>
                    <a:pt x="178" y="90"/>
                  </a:lnTo>
                  <a:lnTo>
                    <a:pt x="175" y="72"/>
                  </a:lnTo>
                  <a:lnTo>
                    <a:pt x="171" y="56"/>
                  </a:lnTo>
                  <a:lnTo>
                    <a:pt x="163" y="40"/>
                  </a:lnTo>
                  <a:lnTo>
                    <a:pt x="151" y="27"/>
                  </a:lnTo>
                  <a:lnTo>
                    <a:pt x="138" y="15"/>
                  </a:lnTo>
                  <a:lnTo>
                    <a:pt x="123" y="7"/>
                  </a:lnTo>
                  <a:lnTo>
                    <a:pt x="106" y="3"/>
                  </a:lnTo>
                  <a:lnTo>
                    <a:pt x="89" y="0"/>
                  </a:lnTo>
                  <a:lnTo>
                    <a:pt x="72" y="3"/>
                  </a:lnTo>
                  <a:lnTo>
                    <a:pt x="54" y="7"/>
                  </a:lnTo>
                  <a:lnTo>
                    <a:pt x="39" y="15"/>
                  </a:lnTo>
                  <a:lnTo>
                    <a:pt x="27" y="27"/>
                  </a:lnTo>
                  <a:lnTo>
                    <a:pt x="15" y="40"/>
                  </a:lnTo>
                  <a:lnTo>
                    <a:pt x="7" y="56"/>
                  </a:lnTo>
                  <a:lnTo>
                    <a:pt x="2" y="72"/>
                  </a:lnTo>
                  <a:lnTo>
                    <a:pt x="0" y="90"/>
                  </a:lnTo>
                  <a:lnTo>
                    <a:pt x="2" y="109"/>
                  </a:lnTo>
                  <a:lnTo>
                    <a:pt x="7" y="125"/>
                  </a:lnTo>
                  <a:lnTo>
                    <a:pt x="15" y="141"/>
                  </a:lnTo>
                  <a:lnTo>
                    <a:pt x="27" y="154"/>
                  </a:lnTo>
                  <a:lnTo>
                    <a:pt x="39" y="165"/>
                  </a:lnTo>
                  <a:lnTo>
                    <a:pt x="54" y="173"/>
                  </a:lnTo>
                  <a:lnTo>
                    <a:pt x="72" y="178"/>
                  </a:lnTo>
                  <a:lnTo>
                    <a:pt x="89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28" name="Freeform 77"/>
            <p:cNvSpPr>
              <a:spLocks/>
            </p:cNvSpPr>
            <p:nvPr/>
          </p:nvSpPr>
          <p:spPr bwMode="auto">
            <a:xfrm>
              <a:off x="3379" y="300"/>
              <a:ext cx="303" cy="413"/>
            </a:xfrm>
            <a:custGeom>
              <a:avLst/>
              <a:gdLst>
                <a:gd name="T0" fmla="*/ 4 w 847"/>
                <a:gd name="T1" fmla="*/ 2 h 1063"/>
                <a:gd name="T2" fmla="*/ 5 w 847"/>
                <a:gd name="T3" fmla="*/ 2 h 1063"/>
                <a:gd name="T4" fmla="*/ 5 w 847"/>
                <a:gd name="T5" fmla="*/ 3 h 1063"/>
                <a:gd name="T6" fmla="*/ 5 w 847"/>
                <a:gd name="T7" fmla="*/ 4 h 1063"/>
                <a:gd name="T8" fmla="*/ 5 w 847"/>
                <a:gd name="T9" fmla="*/ 5 h 1063"/>
                <a:gd name="T10" fmla="*/ 4 w 847"/>
                <a:gd name="T11" fmla="*/ 6 h 1063"/>
                <a:gd name="T12" fmla="*/ 4 w 847"/>
                <a:gd name="T13" fmla="*/ 6 h 1063"/>
                <a:gd name="T14" fmla="*/ 4 w 847"/>
                <a:gd name="T15" fmla="*/ 6 h 1063"/>
                <a:gd name="T16" fmla="*/ 4 w 847"/>
                <a:gd name="T17" fmla="*/ 7 h 1063"/>
                <a:gd name="T18" fmla="*/ 3 w 847"/>
                <a:gd name="T19" fmla="*/ 7 h 1063"/>
                <a:gd name="T20" fmla="*/ 3 w 847"/>
                <a:gd name="T21" fmla="*/ 9 h 1063"/>
                <a:gd name="T22" fmla="*/ 2 w 847"/>
                <a:gd name="T23" fmla="*/ 9 h 1063"/>
                <a:gd name="T24" fmla="*/ 1 w 847"/>
                <a:gd name="T25" fmla="*/ 7 h 1063"/>
                <a:gd name="T26" fmla="*/ 1 w 847"/>
                <a:gd name="T27" fmla="*/ 6 h 1063"/>
                <a:gd name="T28" fmla="*/ 1 w 847"/>
                <a:gd name="T29" fmla="*/ 6 h 1063"/>
                <a:gd name="T30" fmla="*/ 0 w 847"/>
                <a:gd name="T31" fmla="*/ 5 h 1063"/>
                <a:gd name="T32" fmla="*/ 0 w 847"/>
                <a:gd name="T33" fmla="*/ 4 h 1063"/>
                <a:gd name="T34" fmla="*/ 0 w 847"/>
                <a:gd name="T35" fmla="*/ 3 h 1063"/>
                <a:gd name="T36" fmla="*/ 0 w 847"/>
                <a:gd name="T37" fmla="*/ 2 h 1063"/>
                <a:gd name="T38" fmla="*/ 1 w 847"/>
                <a:gd name="T39" fmla="*/ 1 h 1063"/>
                <a:gd name="T40" fmla="*/ 1 w 847"/>
                <a:gd name="T41" fmla="*/ 1 h 1063"/>
                <a:gd name="T42" fmla="*/ 1 w 847"/>
                <a:gd name="T43" fmla="*/ 1 h 1063"/>
                <a:gd name="T44" fmla="*/ 2 w 847"/>
                <a:gd name="T45" fmla="*/ 1 h 1063"/>
                <a:gd name="T46" fmla="*/ 2 w 847"/>
                <a:gd name="T47" fmla="*/ 0 h 1063"/>
                <a:gd name="T48" fmla="*/ 3 w 847"/>
                <a:gd name="T49" fmla="*/ 0 h 1063"/>
                <a:gd name="T50" fmla="*/ 3 w 847"/>
                <a:gd name="T51" fmla="*/ 0 h 1063"/>
                <a:gd name="T52" fmla="*/ 3 w 847"/>
                <a:gd name="T53" fmla="*/ 0 h 1063"/>
                <a:gd name="T54" fmla="*/ 3 w 847"/>
                <a:gd name="T55" fmla="*/ 1 h 1063"/>
                <a:gd name="T56" fmla="*/ 4 w 847"/>
                <a:gd name="T57" fmla="*/ 1 h 1063"/>
                <a:gd name="T58" fmla="*/ 4 w 847"/>
                <a:gd name="T59" fmla="*/ 1 h 1063"/>
                <a:gd name="T60" fmla="*/ 4 w 847"/>
                <a:gd name="T61" fmla="*/ 1 h 1063"/>
                <a:gd name="T62" fmla="*/ 4 w 847"/>
                <a:gd name="T63" fmla="*/ 1 h 1063"/>
                <a:gd name="T64" fmla="*/ 4 w 847"/>
                <a:gd name="T65" fmla="*/ 1 h 1063"/>
                <a:gd name="T66" fmla="*/ 4 w 847"/>
                <a:gd name="T67" fmla="*/ 1 h 1063"/>
                <a:gd name="T68" fmla="*/ 4 w 847"/>
                <a:gd name="T69" fmla="*/ 1 h 1063"/>
                <a:gd name="T70" fmla="*/ 4 w 847"/>
                <a:gd name="T71" fmla="*/ 0 h 1063"/>
                <a:gd name="T72" fmla="*/ 3 w 847"/>
                <a:gd name="T73" fmla="*/ 0 h 1063"/>
                <a:gd name="T74" fmla="*/ 3 w 847"/>
                <a:gd name="T75" fmla="*/ 0 h 1063"/>
                <a:gd name="T76" fmla="*/ 3 w 847"/>
                <a:gd name="T77" fmla="*/ 0 h 1063"/>
                <a:gd name="T78" fmla="*/ 2 w 847"/>
                <a:gd name="T79" fmla="*/ 0 h 1063"/>
                <a:gd name="T80" fmla="*/ 1 w 847"/>
                <a:gd name="T81" fmla="*/ 1 h 1063"/>
                <a:gd name="T82" fmla="*/ 0 w 847"/>
                <a:gd name="T83" fmla="*/ 1 h 1063"/>
                <a:gd name="T84" fmla="*/ 0 w 847"/>
                <a:gd name="T85" fmla="*/ 2 h 1063"/>
                <a:gd name="T86" fmla="*/ 0 w 847"/>
                <a:gd name="T87" fmla="*/ 3 h 1063"/>
                <a:gd name="T88" fmla="*/ 0 w 847"/>
                <a:gd name="T89" fmla="*/ 4 h 1063"/>
                <a:gd name="T90" fmla="*/ 0 w 847"/>
                <a:gd name="T91" fmla="*/ 5 h 1063"/>
                <a:gd name="T92" fmla="*/ 1 w 847"/>
                <a:gd name="T93" fmla="*/ 6 h 1063"/>
                <a:gd name="T94" fmla="*/ 1 w 847"/>
                <a:gd name="T95" fmla="*/ 7 h 1063"/>
                <a:gd name="T96" fmla="*/ 1 w 847"/>
                <a:gd name="T97" fmla="*/ 8 h 1063"/>
                <a:gd name="T98" fmla="*/ 2 w 847"/>
                <a:gd name="T99" fmla="*/ 9 h 1063"/>
                <a:gd name="T100" fmla="*/ 3 w 847"/>
                <a:gd name="T101" fmla="*/ 9 h 1063"/>
                <a:gd name="T102" fmla="*/ 4 w 847"/>
                <a:gd name="T103" fmla="*/ 7 h 1063"/>
                <a:gd name="T104" fmla="*/ 4 w 847"/>
                <a:gd name="T105" fmla="*/ 6 h 1063"/>
                <a:gd name="T106" fmla="*/ 4 w 847"/>
                <a:gd name="T107" fmla="*/ 6 h 1063"/>
                <a:gd name="T108" fmla="*/ 5 w 847"/>
                <a:gd name="T109" fmla="*/ 6 h 1063"/>
                <a:gd name="T110" fmla="*/ 5 w 847"/>
                <a:gd name="T111" fmla="*/ 6 h 1063"/>
                <a:gd name="T112" fmla="*/ 5 w 847"/>
                <a:gd name="T113" fmla="*/ 5 h 1063"/>
                <a:gd name="T114" fmla="*/ 5 w 847"/>
                <a:gd name="T115" fmla="*/ 5 h 1063"/>
                <a:gd name="T116" fmla="*/ 5 w 847"/>
                <a:gd name="T117" fmla="*/ 4 h 1063"/>
                <a:gd name="T118" fmla="*/ 5 w 847"/>
                <a:gd name="T119" fmla="*/ 3 h 1063"/>
                <a:gd name="T120" fmla="*/ 5 w 847"/>
                <a:gd name="T121" fmla="*/ 2 h 1063"/>
                <a:gd name="T122" fmla="*/ 5 w 847"/>
                <a:gd name="T123" fmla="*/ 1 h 106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7"/>
                <a:gd name="T187" fmla="*/ 0 h 1063"/>
                <a:gd name="T188" fmla="*/ 847 w 847"/>
                <a:gd name="T189" fmla="*/ 1063 h 106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7" h="1063">
                  <a:moveTo>
                    <a:pt x="757" y="159"/>
                  </a:moveTo>
                  <a:lnTo>
                    <a:pt x="698" y="159"/>
                  </a:lnTo>
                  <a:lnTo>
                    <a:pt x="720" y="185"/>
                  </a:lnTo>
                  <a:lnTo>
                    <a:pt x="739" y="214"/>
                  </a:lnTo>
                  <a:lnTo>
                    <a:pt x="757" y="245"/>
                  </a:lnTo>
                  <a:lnTo>
                    <a:pt x="773" y="278"/>
                  </a:lnTo>
                  <a:lnTo>
                    <a:pt x="785" y="312"/>
                  </a:lnTo>
                  <a:lnTo>
                    <a:pt x="795" y="346"/>
                  </a:lnTo>
                  <a:lnTo>
                    <a:pt x="800" y="380"/>
                  </a:lnTo>
                  <a:lnTo>
                    <a:pt x="803" y="414"/>
                  </a:lnTo>
                  <a:lnTo>
                    <a:pt x="800" y="449"/>
                  </a:lnTo>
                  <a:lnTo>
                    <a:pt x="796" y="484"/>
                  </a:lnTo>
                  <a:lnTo>
                    <a:pt x="787" y="518"/>
                  </a:lnTo>
                  <a:lnTo>
                    <a:pt x="775" y="552"/>
                  </a:lnTo>
                  <a:lnTo>
                    <a:pt x="760" y="583"/>
                  </a:lnTo>
                  <a:lnTo>
                    <a:pt x="742" y="614"/>
                  </a:lnTo>
                  <a:lnTo>
                    <a:pt x="721" y="643"/>
                  </a:lnTo>
                  <a:lnTo>
                    <a:pt x="697" y="669"/>
                  </a:lnTo>
                  <a:lnTo>
                    <a:pt x="696" y="670"/>
                  </a:lnTo>
                  <a:lnTo>
                    <a:pt x="692" y="675"/>
                  </a:lnTo>
                  <a:lnTo>
                    <a:pt x="688" y="681"/>
                  </a:lnTo>
                  <a:lnTo>
                    <a:pt x="682" y="688"/>
                  </a:lnTo>
                  <a:lnTo>
                    <a:pt x="675" y="695"/>
                  </a:lnTo>
                  <a:lnTo>
                    <a:pt x="669" y="703"/>
                  </a:lnTo>
                  <a:lnTo>
                    <a:pt x="663" y="708"/>
                  </a:lnTo>
                  <a:lnTo>
                    <a:pt x="660" y="714"/>
                  </a:lnTo>
                  <a:lnTo>
                    <a:pt x="641" y="741"/>
                  </a:lnTo>
                  <a:lnTo>
                    <a:pt x="621" y="772"/>
                  </a:lnTo>
                  <a:lnTo>
                    <a:pt x="599" y="807"/>
                  </a:lnTo>
                  <a:lnTo>
                    <a:pt x="579" y="845"/>
                  </a:lnTo>
                  <a:lnTo>
                    <a:pt x="561" y="887"/>
                  </a:lnTo>
                  <a:lnTo>
                    <a:pt x="546" y="931"/>
                  </a:lnTo>
                  <a:lnTo>
                    <a:pt x="534" y="974"/>
                  </a:lnTo>
                  <a:lnTo>
                    <a:pt x="529" y="1019"/>
                  </a:lnTo>
                  <a:lnTo>
                    <a:pt x="322" y="1019"/>
                  </a:lnTo>
                  <a:lnTo>
                    <a:pt x="315" y="969"/>
                  </a:lnTo>
                  <a:lnTo>
                    <a:pt x="303" y="919"/>
                  </a:lnTo>
                  <a:lnTo>
                    <a:pt x="283" y="871"/>
                  </a:lnTo>
                  <a:lnTo>
                    <a:pt x="261" y="826"/>
                  </a:lnTo>
                  <a:lnTo>
                    <a:pt x="237" y="783"/>
                  </a:lnTo>
                  <a:lnTo>
                    <a:pt x="214" y="746"/>
                  </a:lnTo>
                  <a:lnTo>
                    <a:pt x="191" y="715"/>
                  </a:lnTo>
                  <a:lnTo>
                    <a:pt x="173" y="691"/>
                  </a:lnTo>
                  <a:lnTo>
                    <a:pt x="169" y="688"/>
                  </a:lnTo>
                  <a:lnTo>
                    <a:pt x="141" y="660"/>
                  </a:lnTo>
                  <a:lnTo>
                    <a:pt x="116" y="630"/>
                  </a:lnTo>
                  <a:lnTo>
                    <a:pt x="94" y="598"/>
                  </a:lnTo>
                  <a:lnTo>
                    <a:pt x="77" y="563"/>
                  </a:lnTo>
                  <a:lnTo>
                    <a:pt x="62" y="528"/>
                  </a:lnTo>
                  <a:lnTo>
                    <a:pt x="52" y="491"/>
                  </a:lnTo>
                  <a:lnTo>
                    <a:pt x="46" y="453"/>
                  </a:lnTo>
                  <a:lnTo>
                    <a:pt x="43" y="414"/>
                  </a:lnTo>
                  <a:lnTo>
                    <a:pt x="46" y="378"/>
                  </a:lnTo>
                  <a:lnTo>
                    <a:pt x="50" y="342"/>
                  </a:lnTo>
                  <a:lnTo>
                    <a:pt x="60" y="308"/>
                  </a:lnTo>
                  <a:lnTo>
                    <a:pt x="71" y="274"/>
                  </a:lnTo>
                  <a:lnTo>
                    <a:pt x="86" y="242"/>
                  </a:lnTo>
                  <a:lnTo>
                    <a:pt x="105" y="211"/>
                  </a:lnTo>
                  <a:lnTo>
                    <a:pt x="126" y="182"/>
                  </a:lnTo>
                  <a:lnTo>
                    <a:pt x="151" y="156"/>
                  </a:lnTo>
                  <a:lnTo>
                    <a:pt x="164" y="143"/>
                  </a:lnTo>
                  <a:lnTo>
                    <a:pt x="179" y="130"/>
                  </a:lnTo>
                  <a:lnTo>
                    <a:pt x="194" y="119"/>
                  </a:lnTo>
                  <a:lnTo>
                    <a:pt x="209" y="108"/>
                  </a:lnTo>
                  <a:lnTo>
                    <a:pt x="226" y="98"/>
                  </a:lnTo>
                  <a:lnTo>
                    <a:pt x="242" y="89"/>
                  </a:lnTo>
                  <a:lnTo>
                    <a:pt x="258" y="81"/>
                  </a:lnTo>
                  <a:lnTo>
                    <a:pt x="275" y="73"/>
                  </a:lnTo>
                  <a:lnTo>
                    <a:pt x="292" y="66"/>
                  </a:lnTo>
                  <a:lnTo>
                    <a:pt x="311" y="60"/>
                  </a:lnTo>
                  <a:lnTo>
                    <a:pt x="329" y="55"/>
                  </a:lnTo>
                  <a:lnTo>
                    <a:pt x="346" y="51"/>
                  </a:lnTo>
                  <a:lnTo>
                    <a:pt x="366" y="48"/>
                  </a:lnTo>
                  <a:lnTo>
                    <a:pt x="384" y="46"/>
                  </a:lnTo>
                  <a:lnTo>
                    <a:pt x="403" y="44"/>
                  </a:lnTo>
                  <a:lnTo>
                    <a:pt x="423" y="44"/>
                  </a:lnTo>
                  <a:lnTo>
                    <a:pt x="442" y="44"/>
                  </a:lnTo>
                  <a:lnTo>
                    <a:pt x="461" y="46"/>
                  </a:lnTo>
                  <a:lnTo>
                    <a:pt x="480" y="48"/>
                  </a:lnTo>
                  <a:lnTo>
                    <a:pt x="499" y="51"/>
                  </a:lnTo>
                  <a:lnTo>
                    <a:pt x="517" y="55"/>
                  </a:lnTo>
                  <a:lnTo>
                    <a:pt x="535" y="60"/>
                  </a:lnTo>
                  <a:lnTo>
                    <a:pt x="553" y="66"/>
                  </a:lnTo>
                  <a:lnTo>
                    <a:pt x="571" y="73"/>
                  </a:lnTo>
                  <a:lnTo>
                    <a:pt x="588" y="81"/>
                  </a:lnTo>
                  <a:lnTo>
                    <a:pt x="605" y="89"/>
                  </a:lnTo>
                  <a:lnTo>
                    <a:pt x="621" y="98"/>
                  </a:lnTo>
                  <a:lnTo>
                    <a:pt x="637" y="108"/>
                  </a:lnTo>
                  <a:lnTo>
                    <a:pt x="652" y="119"/>
                  </a:lnTo>
                  <a:lnTo>
                    <a:pt x="667" y="130"/>
                  </a:lnTo>
                  <a:lnTo>
                    <a:pt x="682" y="143"/>
                  </a:lnTo>
                  <a:lnTo>
                    <a:pt x="696" y="156"/>
                  </a:lnTo>
                  <a:lnTo>
                    <a:pt x="696" y="157"/>
                  </a:lnTo>
                  <a:lnTo>
                    <a:pt x="697" y="157"/>
                  </a:lnTo>
                  <a:lnTo>
                    <a:pt x="697" y="158"/>
                  </a:lnTo>
                  <a:lnTo>
                    <a:pt x="698" y="159"/>
                  </a:lnTo>
                  <a:lnTo>
                    <a:pt x="757" y="159"/>
                  </a:lnTo>
                  <a:lnTo>
                    <a:pt x="750" y="150"/>
                  </a:lnTo>
                  <a:lnTo>
                    <a:pt x="742" y="142"/>
                  </a:lnTo>
                  <a:lnTo>
                    <a:pt x="735" y="132"/>
                  </a:lnTo>
                  <a:lnTo>
                    <a:pt x="727" y="124"/>
                  </a:lnTo>
                  <a:lnTo>
                    <a:pt x="712" y="109"/>
                  </a:lnTo>
                  <a:lnTo>
                    <a:pt x="696" y="96"/>
                  </a:lnTo>
                  <a:lnTo>
                    <a:pt x="678" y="83"/>
                  </a:lnTo>
                  <a:lnTo>
                    <a:pt x="661" y="71"/>
                  </a:lnTo>
                  <a:lnTo>
                    <a:pt x="644" y="60"/>
                  </a:lnTo>
                  <a:lnTo>
                    <a:pt x="625" y="50"/>
                  </a:lnTo>
                  <a:lnTo>
                    <a:pt x="607" y="40"/>
                  </a:lnTo>
                  <a:lnTo>
                    <a:pt x="587" y="32"/>
                  </a:lnTo>
                  <a:lnTo>
                    <a:pt x="568" y="24"/>
                  </a:lnTo>
                  <a:lnTo>
                    <a:pt x="548" y="18"/>
                  </a:lnTo>
                  <a:lnTo>
                    <a:pt x="527" y="13"/>
                  </a:lnTo>
                  <a:lnTo>
                    <a:pt x="508" y="8"/>
                  </a:lnTo>
                  <a:lnTo>
                    <a:pt x="486" y="5"/>
                  </a:lnTo>
                  <a:lnTo>
                    <a:pt x="465" y="2"/>
                  </a:lnTo>
                  <a:lnTo>
                    <a:pt x="444" y="0"/>
                  </a:lnTo>
                  <a:lnTo>
                    <a:pt x="423" y="0"/>
                  </a:lnTo>
                  <a:lnTo>
                    <a:pt x="380" y="2"/>
                  </a:lnTo>
                  <a:lnTo>
                    <a:pt x="337" y="8"/>
                  </a:lnTo>
                  <a:lnTo>
                    <a:pt x="297" y="18"/>
                  </a:lnTo>
                  <a:lnTo>
                    <a:pt x="258" y="32"/>
                  </a:lnTo>
                  <a:lnTo>
                    <a:pt x="221" y="50"/>
                  </a:lnTo>
                  <a:lnTo>
                    <a:pt x="186" y="70"/>
                  </a:lnTo>
                  <a:lnTo>
                    <a:pt x="154" y="94"/>
                  </a:lnTo>
                  <a:lnTo>
                    <a:pt x="124" y="121"/>
                  </a:lnTo>
                  <a:lnTo>
                    <a:pt x="96" y="151"/>
                  </a:lnTo>
                  <a:lnTo>
                    <a:pt x="72" y="182"/>
                  </a:lnTo>
                  <a:lnTo>
                    <a:pt x="50" y="217"/>
                  </a:lnTo>
                  <a:lnTo>
                    <a:pt x="33" y="252"/>
                  </a:lnTo>
                  <a:lnTo>
                    <a:pt x="19" y="290"/>
                  </a:lnTo>
                  <a:lnTo>
                    <a:pt x="8" y="331"/>
                  </a:lnTo>
                  <a:lnTo>
                    <a:pt x="2" y="371"/>
                  </a:lnTo>
                  <a:lnTo>
                    <a:pt x="0" y="414"/>
                  </a:lnTo>
                  <a:lnTo>
                    <a:pt x="2" y="457"/>
                  </a:lnTo>
                  <a:lnTo>
                    <a:pt x="9" y="500"/>
                  </a:lnTo>
                  <a:lnTo>
                    <a:pt x="20" y="541"/>
                  </a:lnTo>
                  <a:lnTo>
                    <a:pt x="37" y="581"/>
                  </a:lnTo>
                  <a:lnTo>
                    <a:pt x="56" y="619"/>
                  </a:lnTo>
                  <a:lnTo>
                    <a:pt x="80" y="655"/>
                  </a:lnTo>
                  <a:lnTo>
                    <a:pt x="108" y="689"/>
                  </a:lnTo>
                  <a:lnTo>
                    <a:pt x="139" y="719"/>
                  </a:lnTo>
                  <a:lnTo>
                    <a:pt x="155" y="740"/>
                  </a:lnTo>
                  <a:lnTo>
                    <a:pt x="176" y="769"/>
                  </a:lnTo>
                  <a:lnTo>
                    <a:pt x="199" y="806"/>
                  </a:lnTo>
                  <a:lnTo>
                    <a:pt x="223" y="848"/>
                  </a:lnTo>
                  <a:lnTo>
                    <a:pt x="245" y="894"/>
                  </a:lnTo>
                  <a:lnTo>
                    <a:pt x="264" y="942"/>
                  </a:lnTo>
                  <a:lnTo>
                    <a:pt x="275" y="992"/>
                  </a:lnTo>
                  <a:lnTo>
                    <a:pt x="279" y="1040"/>
                  </a:lnTo>
                  <a:lnTo>
                    <a:pt x="279" y="1063"/>
                  </a:lnTo>
                  <a:lnTo>
                    <a:pt x="573" y="1063"/>
                  </a:lnTo>
                  <a:lnTo>
                    <a:pt x="572" y="1040"/>
                  </a:lnTo>
                  <a:lnTo>
                    <a:pt x="578" y="981"/>
                  </a:lnTo>
                  <a:lnTo>
                    <a:pt x="594" y="922"/>
                  </a:lnTo>
                  <a:lnTo>
                    <a:pt x="620" y="865"/>
                  </a:lnTo>
                  <a:lnTo>
                    <a:pt x="648" y="812"/>
                  </a:lnTo>
                  <a:lnTo>
                    <a:pt x="677" y="767"/>
                  </a:lnTo>
                  <a:lnTo>
                    <a:pt x="702" y="731"/>
                  </a:lnTo>
                  <a:lnTo>
                    <a:pt x="721" y="708"/>
                  </a:lnTo>
                  <a:lnTo>
                    <a:pt x="729" y="699"/>
                  </a:lnTo>
                  <a:lnTo>
                    <a:pt x="730" y="698"/>
                  </a:lnTo>
                  <a:lnTo>
                    <a:pt x="738" y="689"/>
                  </a:lnTo>
                  <a:lnTo>
                    <a:pt x="746" y="681"/>
                  </a:lnTo>
                  <a:lnTo>
                    <a:pt x="753" y="672"/>
                  </a:lnTo>
                  <a:lnTo>
                    <a:pt x="761" y="662"/>
                  </a:lnTo>
                  <a:lnTo>
                    <a:pt x="768" y="654"/>
                  </a:lnTo>
                  <a:lnTo>
                    <a:pt x="767" y="654"/>
                  </a:lnTo>
                  <a:lnTo>
                    <a:pt x="785" y="628"/>
                  </a:lnTo>
                  <a:lnTo>
                    <a:pt x="802" y="599"/>
                  </a:lnTo>
                  <a:lnTo>
                    <a:pt x="815" y="570"/>
                  </a:lnTo>
                  <a:lnTo>
                    <a:pt x="826" y="540"/>
                  </a:lnTo>
                  <a:lnTo>
                    <a:pt x="835" y="509"/>
                  </a:lnTo>
                  <a:lnTo>
                    <a:pt x="842" y="478"/>
                  </a:lnTo>
                  <a:lnTo>
                    <a:pt x="845" y="446"/>
                  </a:lnTo>
                  <a:lnTo>
                    <a:pt x="847" y="414"/>
                  </a:lnTo>
                  <a:lnTo>
                    <a:pt x="844" y="380"/>
                  </a:lnTo>
                  <a:lnTo>
                    <a:pt x="840" y="347"/>
                  </a:lnTo>
                  <a:lnTo>
                    <a:pt x="832" y="312"/>
                  </a:lnTo>
                  <a:lnTo>
                    <a:pt x="821" y="279"/>
                  </a:lnTo>
                  <a:lnTo>
                    <a:pt x="807" y="247"/>
                  </a:lnTo>
                  <a:lnTo>
                    <a:pt x="792" y="215"/>
                  </a:lnTo>
                  <a:lnTo>
                    <a:pt x="775" y="187"/>
                  </a:lnTo>
                  <a:lnTo>
                    <a:pt x="757" y="159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29" name="Freeform 78"/>
            <p:cNvSpPr>
              <a:spLocks/>
            </p:cNvSpPr>
            <p:nvPr/>
          </p:nvSpPr>
          <p:spPr bwMode="auto">
            <a:xfrm>
              <a:off x="3494" y="735"/>
              <a:ext cx="76" cy="22"/>
            </a:xfrm>
            <a:custGeom>
              <a:avLst/>
              <a:gdLst>
                <a:gd name="T0" fmla="*/ 1 w 213"/>
                <a:gd name="T1" fmla="*/ 0 h 57"/>
                <a:gd name="T2" fmla="*/ 1 w 213"/>
                <a:gd name="T3" fmla="*/ 0 h 57"/>
                <a:gd name="T4" fmla="*/ 1 w 213"/>
                <a:gd name="T5" fmla="*/ 0 h 57"/>
                <a:gd name="T6" fmla="*/ 1 w 213"/>
                <a:gd name="T7" fmla="*/ 0 h 57"/>
                <a:gd name="T8" fmla="*/ 1 w 213"/>
                <a:gd name="T9" fmla="*/ 0 h 57"/>
                <a:gd name="T10" fmla="*/ 1 w 213"/>
                <a:gd name="T11" fmla="*/ 0 h 57"/>
                <a:gd name="T12" fmla="*/ 1 w 213"/>
                <a:gd name="T13" fmla="*/ 0 h 57"/>
                <a:gd name="T14" fmla="*/ 1 w 213"/>
                <a:gd name="T15" fmla="*/ 0 h 57"/>
                <a:gd name="T16" fmla="*/ 1 w 213"/>
                <a:gd name="T17" fmla="*/ 0 h 57"/>
                <a:gd name="T18" fmla="*/ 1 w 213"/>
                <a:gd name="T19" fmla="*/ 0 h 57"/>
                <a:gd name="T20" fmla="*/ 0 w 213"/>
                <a:gd name="T21" fmla="*/ 0 h 57"/>
                <a:gd name="T22" fmla="*/ 0 w 213"/>
                <a:gd name="T23" fmla="*/ 0 h 57"/>
                <a:gd name="T24" fmla="*/ 0 w 213"/>
                <a:gd name="T25" fmla="*/ 0 h 57"/>
                <a:gd name="T26" fmla="*/ 0 w 213"/>
                <a:gd name="T27" fmla="*/ 0 h 57"/>
                <a:gd name="T28" fmla="*/ 0 w 213"/>
                <a:gd name="T29" fmla="*/ 0 h 57"/>
                <a:gd name="T30" fmla="*/ 0 w 213"/>
                <a:gd name="T31" fmla="*/ 0 h 57"/>
                <a:gd name="T32" fmla="*/ 0 w 213"/>
                <a:gd name="T33" fmla="*/ 0 h 57"/>
                <a:gd name="T34" fmla="*/ 0 w 213"/>
                <a:gd name="T35" fmla="*/ 0 h 57"/>
                <a:gd name="T36" fmla="*/ 0 w 213"/>
                <a:gd name="T37" fmla="*/ 0 h 57"/>
                <a:gd name="T38" fmla="*/ 0 w 213"/>
                <a:gd name="T39" fmla="*/ 0 h 57"/>
                <a:gd name="T40" fmla="*/ 1 w 213"/>
                <a:gd name="T41" fmla="*/ 0 h 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57"/>
                <a:gd name="T65" fmla="*/ 213 w 213"/>
                <a:gd name="T66" fmla="*/ 57 h 5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57">
                  <a:moveTo>
                    <a:pt x="201" y="29"/>
                  </a:moveTo>
                  <a:lnTo>
                    <a:pt x="206" y="26"/>
                  </a:lnTo>
                  <a:lnTo>
                    <a:pt x="211" y="23"/>
                  </a:lnTo>
                  <a:lnTo>
                    <a:pt x="213" y="17"/>
                  </a:lnTo>
                  <a:lnTo>
                    <a:pt x="213" y="11"/>
                  </a:lnTo>
                  <a:lnTo>
                    <a:pt x="211" y="6"/>
                  </a:lnTo>
                  <a:lnTo>
                    <a:pt x="208" y="2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3" y="29"/>
                  </a:lnTo>
                  <a:lnTo>
                    <a:pt x="7" y="31"/>
                  </a:lnTo>
                  <a:lnTo>
                    <a:pt x="4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2" y="50"/>
                  </a:lnTo>
                  <a:lnTo>
                    <a:pt x="6" y="54"/>
                  </a:lnTo>
                  <a:lnTo>
                    <a:pt x="12" y="57"/>
                  </a:lnTo>
                  <a:lnTo>
                    <a:pt x="17" y="57"/>
                  </a:lnTo>
                  <a:lnTo>
                    <a:pt x="201" y="29"/>
                  </a:lnTo>
                  <a:close/>
                </a:path>
              </a:pathLst>
            </a:custGeom>
            <a:solidFill>
              <a:srgbClr val="7FB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30" name="Freeform 79"/>
            <p:cNvSpPr>
              <a:spLocks/>
            </p:cNvSpPr>
            <p:nvPr/>
          </p:nvSpPr>
          <p:spPr bwMode="auto">
            <a:xfrm>
              <a:off x="3494" y="708"/>
              <a:ext cx="76" cy="23"/>
            </a:xfrm>
            <a:custGeom>
              <a:avLst/>
              <a:gdLst>
                <a:gd name="T0" fmla="*/ 1 w 213"/>
                <a:gd name="T1" fmla="*/ 0 h 58"/>
                <a:gd name="T2" fmla="*/ 1 w 213"/>
                <a:gd name="T3" fmla="*/ 0 h 58"/>
                <a:gd name="T4" fmla="*/ 1 w 213"/>
                <a:gd name="T5" fmla="*/ 0 h 58"/>
                <a:gd name="T6" fmla="*/ 1 w 213"/>
                <a:gd name="T7" fmla="*/ 0 h 58"/>
                <a:gd name="T8" fmla="*/ 1 w 213"/>
                <a:gd name="T9" fmla="*/ 0 h 58"/>
                <a:gd name="T10" fmla="*/ 1 w 213"/>
                <a:gd name="T11" fmla="*/ 0 h 58"/>
                <a:gd name="T12" fmla="*/ 1 w 213"/>
                <a:gd name="T13" fmla="*/ 0 h 58"/>
                <a:gd name="T14" fmla="*/ 1 w 213"/>
                <a:gd name="T15" fmla="*/ 0 h 58"/>
                <a:gd name="T16" fmla="*/ 1 w 213"/>
                <a:gd name="T17" fmla="*/ 0 h 58"/>
                <a:gd name="T18" fmla="*/ 1 w 213"/>
                <a:gd name="T19" fmla="*/ 0 h 58"/>
                <a:gd name="T20" fmla="*/ 0 w 213"/>
                <a:gd name="T21" fmla="*/ 0 h 58"/>
                <a:gd name="T22" fmla="*/ 0 w 213"/>
                <a:gd name="T23" fmla="*/ 0 h 58"/>
                <a:gd name="T24" fmla="*/ 0 w 213"/>
                <a:gd name="T25" fmla="*/ 0 h 58"/>
                <a:gd name="T26" fmla="*/ 0 w 213"/>
                <a:gd name="T27" fmla="*/ 0 h 58"/>
                <a:gd name="T28" fmla="*/ 0 w 213"/>
                <a:gd name="T29" fmla="*/ 0 h 58"/>
                <a:gd name="T30" fmla="*/ 0 w 213"/>
                <a:gd name="T31" fmla="*/ 0 h 58"/>
                <a:gd name="T32" fmla="*/ 0 w 213"/>
                <a:gd name="T33" fmla="*/ 0 h 58"/>
                <a:gd name="T34" fmla="*/ 0 w 213"/>
                <a:gd name="T35" fmla="*/ 1 h 58"/>
                <a:gd name="T36" fmla="*/ 0 w 213"/>
                <a:gd name="T37" fmla="*/ 1 h 58"/>
                <a:gd name="T38" fmla="*/ 0 w 213"/>
                <a:gd name="T39" fmla="*/ 1 h 58"/>
                <a:gd name="T40" fmla="*/ 1 w 213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58"/>
                <a:gd name="T65" fmla="*/ 213 w 213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58">
                  <a:moveTo>
                    <a:pt x="201" y="28"/>
                  </a:moveTo>
                  <a:lnTo>
                    <a:pt x="206" y="26"/>
                  </a:lnTo>
                  <a:lnTo>
                    <a:pt x="211" y="23"/>
                  </a:lnTo>
                  <a:lnTo>
                    <a:pt x="213" y="18"/>
                  </a:lnTo>
                  <a:lnTo>
                    <a:pt x="213" y="12"/>
                  </a:lnTo>
                  <a:lnTo>
                    <a:pt x="211" y="7"/>
                  </a:lnTo>
                  <a:lnTo>
                    <a:pt x="208" y="2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3" y="28"/>
                  </a:lnTo>
                  <a:lnTo>
                    <a:pt x="7" y="31"/>
                  </a:lnTo>
                  <a:lnTo>
                    <a:pt x="4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6" y="55"/>
                  </a:lnTo>
                  <a:lnTo>
                    <a:pt x="12" y="58"/>
                  </a:lnTo>
                  <a:lnTo>
                    <a:pt x="17" y="58"/>
                  </a:lnTo>
                  <a:lnTo>
                    <a:pt x="201" y="28"/>
                  </a:lnTo>
                  <a:close/>
                </a:path>
              </a:pathLst>
            </a:custGeom>
            <a:solidFill>
              <a:srgbClr val="7FB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31" name="Freeform 80"/>
            <p:cNvSpPr>
              <a:spLocks/>
            </p:cNvSpPr>
            <p:nvPr/>
          </p:nvSpPr>
          <p:spPr bwMode="auto">
            <a:xfrm>
              <a:off x="3494" y="762"/>
              <a:ext cx="76" cy="22"/>
            </a:xfrm>
            <a:custGeom>
              <a:avLst/>
              <a:gdLst>
                <a:gd name="T0" fmla="*/ 1 w 213"/>
                <a:gd name="T1" fmla="*/ 0 h 58"/>
                <a:gd name="T2" fmla="*/ 1 w 213"/>
                <a:gd name="T3" fmla="*/ 0 h 58"/>
                <a:gd name="T4" fmla="*/ 1 w 213"/>
                <a:gd name="T5" fmla="*/ 0 h 58"/>
                <a:gd name="T6" fmla="*/ 1 w 213"/>
                <a:gd name="T7" fmla="*/ 0 h 58"/>
                <a:gd name="T8" fmla="*/ 1 w 213"/>
                <a:gd name="T9" fmla="*/ 0 h 58"/>
                <a:gd name="T10" fmla="*/ 1 w 213"/>
                <a:gd name="T11" fmla="*/ 0 h 58"/>
                <a:gd name="T12" fmla="*/ 1 w 213"/>
                <a:gd name="T13" fmla="*/ 0 h 58"/>
                <a:gd name="T14" fmla="*/ 1 w 213"/>
                <a:gd name="T15" fmla="*/ 0 h 58"/>
                <a:gd name="T16" fmla="*/ 1 w 213"/>
                <a:gd name="T17" fmla="*/ 0 h 58"/>
                <a:gd name="T18" fmla="*/ 1 w 213"/>
                <a:gd name="T19" fmla="*/ 0 h 58"/>
                <a:gd name="T20" fmla="*/ 0 w 213"/>
                <a:gd name="T21" fmla="*/ 0 h 58"/>
                <a:gd name="T22" fmla="*/ 0 w 213"/>
                <a:gd name="T23" fmla="*/ 0 h 58"/>
                <a:gd name="T24" fmla="*/ 0 w 213"/>
                <a:gd name="T25" fmla="*/ 0 h 58"/>
                <a:gd name="T26" fmla="*/ 0 w 213"/>
                <a:gd name="T27" fmla="*/ 0 h 58"/>
                <a:gd name="T28" fmla="*/ 0 w 213"/>
                <a:gd name="T29" fmla="*/ 0 h 58"/>
                <a:gd name="T30" fmla="*/ 0 w 213"/>
                <a:gd name="T31" fmla="*/ 0 h 58"/>
                <a:gd name="T32" fmla="*/ 0 w 213"/>
                <a:gd name="T33" fmla="*/ 0 h 58"/>
                <a:gd name="T34" fmla="*/ 0 w 213"/>
                <a:gd name="T35" fmla="*/ 0 h 58"/>
                <a:gd name="T36" fmla="*/ 0 w 213"/>
                <a:gd name="T37" fmla="*/ 0 h 58"/>
                <a:gd name="T38" fmla="*/ 0 w 213"/>
                <a:gd name="T39" fmla="*/ 0 h 58"/>
                <a:gd name="T40" fmla="*/ 1 w 213"/>
                <a:gd name="T41" fmla="*/ 0 h 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58"/>
                <a:gd name="T65" fmla="*/ 213 w 213"/>
                <a:gd name="T66" fmla="*/ 58 h 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58">
                  <a:moveTo>
                    <a:pt x="201" y="29"/>
                  </a:moveTo>
                  <a:lnTo>
                    <a:pt x="206" y="27"/>
                  </a:lnTo>
                  <a:lnTo>
                    <a:pt x="211" y="23"/>
                  </a:lnTo>
                  <a:lnTo>
                    <a:pt x="213" y="17"/>
                  </a:lnTo>
                  <a:lnTo>
                    <a:pt x="213" y="12"/>
                  </a:lnTo>
                  <a:lnTo>
                    <a:pt x="211" y="6"/>
                  </a:lnTo>
                  <a:lnTo>
                    <a:pt x="208" y="2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3" y="29"/>
                  </a:lnTo>
                  <a:lnTo>
                    <a:pt x="7" y="31"/>
                  </a:lnTo>
                  <a:lnTo>
                    <a:pt x="4" y="35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6" y="55"/>
                  </a:lnTo>
                  <a:lnTo>
                    <a:pt x="12" y="58"/>
                  </a:lnTo>
                  <a:lnTo>
                    <a:pt x="17" y="58"/>
                  </a:lnTo>
                  <a:lnTo>
                    <a:pt x="201" y="29"/>
                  </a:lnTo>
                  <a:close/>
                </a:path>
              </a:pathLst>
            </a:custGeom>
            <a:solidFill>
              <a:srgbClr val="7FBF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9" name="Group 82"/>
          <p:cNvGrpSpPr>
            <a:grpSpLocks/>
          </p:cNvGrpSpPr>
          <p:nvPr/>
        </p:nvGrpSpPr>
        <p:grpSpPr bwMode="auto">
          <a:xfrm>
            <a:off x="395709" y="3284984"/>
            <a:ext cx="1223963" cy="1079500"/>
            <a:chOff x="158" y="1888"/>
            <a:chExt cx="771" cy="680"/>
          </a:xfrm>
        </p:grpSpPr>
        <p:sp>
          <p:nvSpPr>
            <p:cNvPr id="10321" name="Oval 37"/>
            <p:cNvSpPr>
              <a:spLocks noChangeArrowheads="1"/>
            </p:cNvSpPr>
            <p:nvPr/>
          </p:nvSpPr>
          <p:spPr bwMode="auto">
            <a:xfrm>
              <a:off x="158" y="2069"/>
              <a:ext cx="771" cy="499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tr-TR" sz="1400" dirty="0">
                  <a:latin typeface="Corbel" pitchFamily="34" charset="0"/>
                </a:rPr>
                <a:t>Ortak</a:t>
              </a:r>
              <a:r>
                <a:rPr lang="en-GB" sz="1400" dirty="0">
                  <a:latin typeface="Corbel" pitchFamily="34" charset="0"/>
                </a:rPr>
                <a:t>?</a:t>
              </a:r>
            </a:p>
            <a:p>
              <a:pPr algn="ctr">
                <a:defRPr/>
              </a:pPr>
              <a:r>
                <a:rPr lang="tr-TR" sz="1400" dirty="0">
                  <a:latin typeface="Corbel" pitchFamily="34" charset="0"/>
                </a:rPr>
                <a:t>Koordinatör</a:t>
              </a:r>
              <a:r>
                <a:rPr lang="en-GB" sz="1400" dirty="0">
                  <a:latin typeface="Corbel" pitchFamily="34" charset="0"/>
                </a:rPr>
                <a:t>?</a:t>
              </a:r>
            </a:p>
          </p:txBody>
        </p:sp>
        <p:sp>
          <p:nvSpPr>
            <p:cNvPr id="10322" name="Line 81"/>
            <p:cNvSpPr>
              <a:spLocks noChangeShapeType="1"/>
            </p:cNvSpPr>
            <p:nvPr/>
          </p:nvSpPr>
          <p:spPr bwMode="auto">
            <a:xfrm flipV="1">
              <a:off x="567" y="1888"/>
              <a:ext cx="226" cy="181"/>
            </a:xfrm>
            <a:prstGeom prst="line">
              <a:avLst/>
            </a:prstGeom>
            <a:ln>
              <a:headEnd type="none" w="sm" len="sm"/>
              <a:tailEnd type="triangle" w="sm" len="sm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endParaRPr lang="tr-TR"/>
            </a:p>
          </p:txBody>
        </p:sp>
      </p:grpSp>
      <p:sp>
        <p:nvSpPr>
          <p:cNvPr id="199764" name="AutoShape 84"/>
          <p:cNvSpPr>
            <a:spLocks noChangeArrowheads="1"/>
          </p:cNvSpPr>
          <p:nvPr/>
        </p:nvSpPr>
        <p:spPr bwMode="auto">
          <a:xfrm>
            <a:off x="2266950" y="2636912"/>
            <a:ext cx="504825" cy="217488"/>
          </a:xfrm>
          <a:prstGeom prst="rightArrow">
            <a:avLst>
              <a:gd name="adj1" fmla="val 50000"/>
              <a:gd name="adj2" fmla="val 58029"/>
            </a:avLst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765" name="Rectangle 85"/>
          <p:cNvSpPr>
            <a:spLocks noChangeArrowheads="1"/>
          </p:cNvSpPr>
          <p:nvPr/>
        </p:nvSpPr>
        <p:spPr bwMode="auto">
          <a:xfrm>
            <a:off x="4788520" y="2494285"/>
            <a:ext cx="863600" cy="574675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1400" dirty="0">
                <a:solidFill>
                  <a:srgbClr val="002060"/>
                </a:solidFill>
                <a:latin typeface="Corbel" pitchFamily="34" charset="0"/>
              </a:rPr>
              <a:t>Araştırmacılar</a:t>
            </a:r>
            <a:endParaRPr lang="en-GB" sz="1400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199766" name="Rectangle 86"/>
          <p:cNvSpPr>
            <a:spLocks noChangeArrowheads="1"/>
          </p:cNvSpPr>
          <p:nvPr/>
        </p:nvSpPr>
        <p:spPr bwMode="auto">
          <a:xfrm>
            <a:off x="3131840" y="3862437"/>
            <a:ext cx="1152128" cy="574675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1400" dirty="0">
                <a:solidFill>
                  <a:srgbClr val="002060"/>
                </a:solidFill>
                <a:latin typeface="Corbel" pitchFamily="34" charset="0"/>
              </a:rPr>
              <a:t>Üniversiteler</a:t>
            </a:r>
            <a:endParaRPr lang="en-GB" sz="1400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199767" name="Rectangle 87"/>
          <p:cNvSpPr>
            <a:spLocks noChangeArrowheads="1"/>
          </p:cNvSpPr>
          <p:nvPr/>
        </p:nvSpPr>
        <p:spPr bwMode="auto">
          <a:xfrm>
            <a:off x="3355975" y="1093788"/>
            <a:ext cx="863600" cy="574675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1400" dirty="0">
                <a:solidFill>
                  <a:srgbClr val="002060"/>
                </a:solidFill>
                <a:latin typeface="Corbel" pitchFamily="34" charset="0"/>
              </a:rPr>
              <a:t>KOBİ’ler</a:t>
            </a:r>
            <a:endParaRPr lang="en-GB" sz="1400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199768" name="Rectangle 88"/>
          <p:cNvSpPr>
            <a:spLocks noChangeArrowheads="1"/>
          </p:cNvSpPr>
          <p:nvPr/>
        </p:nvSpPr>
        <p:spPr bwMode="auto">
          <a:xfrm>
            <a:off x="4427984" y="1700808"/>
            <a:ext cx="1136650" cy="574675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1400" dirty="0">
                <a:solidFill>
                  <a:srgbClr val="002060"/>
                </a:solidFill>
                <a:latin typeface="Corbel" pitchFamily="34" charset="0"/>
              </a:rPr>
              <a:t>Uluslararası </a:t>
            </a:r>
          </a:p>
          <a:p>
            <a:pPr algn="ctr">
              <a:defRPr/>
            </a:pPr>
            <a:r>
              <a:rPr lang="tr-TR" sz="1400" dirty="0" smtClean="0">
                <a:solidFill>
                  <a:srgbClr val="002060"/>
                </a:solidFill>
                <a:latin typeface="Corbel" pitchFamily="34" charset="0"/>
              </a:rPr>
              <a:t>Boyut</a:t>
            </a:r>
            <a:endParaRPr lang="en-GB" sz="1400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199769" name="Rectangle 89"/>
          <p:cNvSpPr>
            <a:spLocks noChangeArrowheads="1"/>
          </p:cNvSpPr>
          <p:nvPr/>
        </p:nvSpPr>
        <p:spPr bwMode="auto">
          <a:xfrm>
            <a:off x="4427984" y="3284984"/>
            <a:ext cx="863600" cy="574675"/>
          </a:xfrm>
          <a:prstGeom prst="rect">
            <a:avLst/>
          </a:prstGeom>
          <a:ln>
            <a:noFill/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sz="1400" dirty="0">
                <a:solidFill>
                  <a:srgbClr val="002060"/>
                </a:solidFill>
                <a:latin typeface="Corbel" pitchFamily="34" charset="0"/>
              </a:rPr>
              <a:t>STK’lar</a:t>
            </a:r>
            <a:endParaRPr lang="en-GB" sz="1400" dirty="0">
              <a:solidFill>
                <a:srgbClr val="002060"/>
              </a:solidFill>
              <a:latin typeface="Corbel" pitchFamily="34" charset="0"/>
            </a:endParaRPr>
          </a:p>
        </p:txBody>
      </p:sp>
      <p:sp>
        <p:nvSpPr>
          <p:cNvPr id="199770" name="AutoShape 90"/>
          <p:cNvSpPr>
            <a:spLocks noChangeArrowheads="1"/>
          </p:cNvSpPr>
          <p:nvPr/>
        </p:nvSpPr>
        <p:spPr bwMode="auto">
          <a:xfrm>
            <a:off x="5724525" y="2635821"/>
            <a:ext cx="431651" cy="217115"/>
          </a:xfrm>
          <a:prstGeom prst="rightArrow">
            <a:avLst>
              <a:gd name="adj1" fmla="val 50000"/>
              <a:gd name="adj2" fmla="val 58272"/>
            </a:avLst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772" name="Rectangle 92"/>
          <p:cNvSpPr>
            <a:spLocks noChangeArrowheads="1"/>
          </p:cNvSpPr>
          <p:nvPr/>
        </p:nvSpPr>
        <p:spPr bwMode="auto">
          <a:xfrm>
            <a:off x="7524750" y="2132013"/>
            <a:ext cx="1511300" cy="11525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dirty="0" smtClean="0">
                <a:latin typeface="Corbel" pitchFamily="34" charset="0"/>
              </a:rPr>
              <a:t>Proje Önerisi </a:t>
            </a:r>
          </a:p>
          <a:p>
            <a:pPr algn="ctr">
              <a:defRPr/>
            </a:pPr>
            <a:r>
              <a:rPr lang="tr-TR" dirty="0" smtClean="0">
                <a:latin typeface="Corbel" pitchFamily="34" charset="0"/>
              </a:rPr>
              <a:t>Hazırlama</a:t>
            </a:r>
            <a:endParaRPr lang="en-GB" dirty="0" smtClean="0">
              <a:latin typeface="Corbel" pitchFamily="34" charset="0"/>
            </a:endParaRPr>
          </a:p>
        </p:txBody>
      </p:sp>
      <p:grpSp>
        <p:nvGrpSpPr>
          <p:cNvPr id="10" name="Group 117"/>
          <p:cNvGrpSpPr>
            <a:grpSpLocks/>
          </p:cNvGrpSpPr>
          <p:nvPr/>
        </p:nvGrpSpPr>
        <p:grpSpPr bwMode="auto">
          <a:xfrm>
            <a:off x="8532813" y="1570038"/>
            <a:ext cx="279400" cy="514350"/>
            <a:chOff x="5172" y="2729"/>
            <a:chExt cx="221" cy="460"/>
          </a:xfrm>
        </p:grpSpPr>
        <p:sp>
          <p:nvSpPr>
            <p:cNvPr id="10311" name="Freeform 98"/>
            <p:cNvSpPr>
              <a:spLocks/>
            </p:cNvSpPr>
            <p:nvPr/>
          </p:nvSpPr>
          <p:spPr bwMode="auto">
            <a:xfrm>
              <a:off x="5172" y="2729"/>
              <a:ext cx="221" cy="64"/>
            </a:xfrm>
            <a:custGeom>
              <a:avLst/>
              <a:gdLst>
                <a:gd name="T0" fmla="*/ 14 w 442"/>
                <a:gd name="T1" fmla="*/ 0 h 129"/>
                <a:gd name="T2" fmla="*/ 0 w 442"/>
                <a:gd name="T3" fmla="*/ 0 h 129"/>
                <a:gd name="T4" fmla="*/ 0 w 442"/>
                <a:gd name="T5" fmla="*/ 4 h 129"/>
                <a:gd name="T6" fmla="*/ 14 w 442"/>
                <a:gd name="T7" fmla="*/ 4 h 129"/>
                <a:gd name="T8" fmla="*/ 14 w 442"/>
                <a:gd name="T9" fmla="*/ 0 h 129"/>
                <a:gd name="T10" fmla="*/ 14 w 442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2"/>
                <a:gd name="T19" fmla="*/ 0 h 129"/>
                <a:gd name="T20" fmla="*/ 442 w 442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2" h="129">
                  <a:moveTo>
                    <a:pt x="428" y="0"/>
                  </a:moveTo>
                  <a:lnTo>
                    <a:pt x="0" y="0"/>
                  </a:lnTo>
                  <a:lnTo>
                    <a:pt x="0" y="129"/>
                  </a:lnTo>
                  <a:lnTo>
                    <a:pt x="442" y="129"/>
                  </a:lnTo>
                  <a:lnTo>
                    <a:pt x="4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12" name="Freeform 99"/>
            <p:cNvSpPr>
              <a:spLocks/>
            </p:cNvSpPr>
            <p:nvPr/>
          </p:nvSpPr>
          <p:spPr bwMode="auto">
            <a:xfrm>
              <a:off x="5186" y="2743"/>
              <a:ext cx="194" cy="37"/>
            </a:xfrm>
            <a:custGeom>
              <a:avLst/>
              <a:gdLst>
                <a:gd name="T0" fmla="*/ 12 w 388"/>
                <a:gd name="T1" fmla="*/ 0 h 74"/>
                <a:gd name="T2" fmla="*/ 12 w 388"/>
                <a:gd name="T3" fmla="*/ 1 h 74"/>
                <a:gd name="T4" fmla="*/ 12 w 388"/>
                <a:gd name="T5" fmla="*/ 1 h 74"/>
                <a:gd name="T6" fmla="*/ 12 w 388"/>
                <a:gd name="T7" fmla="*/ 1 h 74"/>
                <a:gd name="T8" fmla="*/ 12 w 388"/>
                <a:gd name="T9" fmla="*/ 2 h 74"/>
                <a:gd name="T10" fmla="*/ 12 w 388"/>
                <a:gd name="T11" fmla="*/ 2 h 74"/>
                <a:gd name="T12" fmla="*/ 12 w 388"/>
                <a:gd name="T13" fmla="*/ 2 h 74"/>
                <a:gd name="T14" fmla="*/ 11 w 388"/>
                <a:gd name="T15" fmla="*/ 2 h 74"/>
                <a:gd name="T16" fmla="*/ 10 w 388"/>
                <a:gd name="T17" fmla="*/ 2 h 74"/>
                <a:gd name="T18" fmla="*/ 10 w 388"/>
                <a:gd name="T19" fmla="*/ 2 h 74"/>
                <a:gd name="T20" fmla="*/ 9 w 388"/>
                <a:gd name="T21" fmla="*/ 2 h 74"/>
                <a:gd name="T22" fmla="*/ 7 w 388"/>
                <a:gd name="T23" fmla="*/ 2 h 74"/>
                <a:gd name="T24" fmla="*/ 6 w 388"/>
                <a:gd name="T25" fmla="*/ 2 h 74"/>
                <a:gd name="T26" fmla="*/ 5 w 388"/>
                <a:gd name="T27" fmla="*/ 2 h 74"/>
                <a:gd name="T28" fmla="*/ 3 w 388"/>
                <a:gd name="T29" fmla="*/ 2 h 74"/>
                <a:gd name="T30" fmla="*/ 3 w 388"/>
                <a:gd name="T31" fmla="*/ 2 h 74"/>
                <a:gd name="T32" fmla="*/ 3 w 388"/>
                <a:gd name="T33" fmla="*/ 2 h 74"/>
                <a:gd name="T34" fmla="*/ 2 w 388"/>
                <a:gd name="T35" fmla="*/ 2 h 74"/>
                <a:gd name="T36" fmla="*/ 1 w 388"/>
                <a:gd name="T37" fmla="*/ 2 h 74"/>
                <a:gd name="T38" fmla="*/ 1 w 388"/>
                <a:gd name="T39" fmla="*/ 2 h 74"/>
                <a:gd name="T40" fmla="*/ 0 w 388"/>
                <a:gd name="T41" fmla="*/ 2 h 74"/>
                <a:gd name="T42" fmla="*/ 0 w 388"/>
                <a:gd name="T43" fmla="*/ 1 h 74"/>
                <a:gd name="T44" fmla="*/ 0 w 388"/>
                <a:gd name="T45" fmla="*/ 1 h 74"/>
                <a:gd name="T46" fmla="*/ 0 w 388"/>
                <a:gd name="T47" fmla="*/ 1 h 74"/>
                <a:gd name="T48" fmla="*/ 0 w 388"/>
                <a:gd name="T49" fmla="*/ 0 h 74"/>
                <a:gd name="T50" fmla="*/ 1 w 388"/>
                <a:gd name="T51" fmla="*/ 0 h 74"/>
                <a:gd name="T52" fmla="*/ 1 w 388"/>
                <a:gd name="T53" fmla="*/ 0 h 74"/>
                <a:gd name="T54" fmla="*/ 2 w 388"/>
                <a:gd name="T55" fmla="*/ 0 h 74"/>
                <a:gd name="T56" fmla="*/ 3 w 388"/>
                <a:gd name="T57" fmla="*/ 0 h 74"/>
                <a:gd name="T58" fmla="*/ 3 w 388"/>
                <a:gd name="T59" fmla="*/ 0 h 74"/>
                <a:gd name="T60" fmla="*/ 3 w 388"/>
                <a:gd name="T61" fmla="*/ 0 h 74"/>
                <a:gd name="T62" fmla="*/ 5 w 388"/>
                <a:gd name="T63" fmla="*/ 0 h 74"/>
                <a:gd name="T64" fmla="*/ 6 w 388"/>
                <a:gd name="T65" fmla="*/ 0 h 74"/>
                <a:gd name="T66" fmla="*/ 7 w 388"/>
                <a:gd name="T67" fmla="*/ 0 h 74"/>
                <a:gd name="T68" fmla="*/ 9 w 388"/>
                <a:gd name="T69" fmla="*/ 0 h 74"/>
                <a:gd name="T70" fmla="*/ 10 w 388"/>
                <a:gd name="T71" fmla="*/ 0 h 74"/>
                <a:gd name="T72" fmla="*/ 10 w 388"/>
                <a:gd name="T73" fmla="*/ 0 h 74"/>
                <a:gd name="T74" fmla="*/ 11 w 388"/>
                <a:gd name="T75" fmla="*/ 0 h 74"/>
                <a:gd name="T76" fmla="*/ 12 w 388"/>
                <a:gd name="T77" fmla="*/ 0 h 74"/>
                <a:gd name="T78" fmla="*/ 12 w 388"/>
                <a:gd name="T79" fmla="*/ 0 h 74"/>
                <a:gd name="T80" fmla="*/ 12 w 388"/>
                <a:gd name="T81" fmla="*/ 0 h 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8"/>
                <a:gd name="T124" fmla="*/ 0 h 74"/>
                <a:gd name="T125" fmla="*/ 388 w 388"/>
                <a:gd name="T126" fmla="*/ 74 h 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8" h="74">
                  <a:moveTo>
                    <a:pt x="388" y="0"/>
                  </a:moveTo>
                  <a:lnTo>
                    <a:pt x="388" y="16"/>
                  </a:lnTo>
                  <a:lnTo>
                    <a:pt x="388" y="37"/>
                  </a:lnTo>
                  <a:lnTo>
                    <a:pt x="388" y="58"/>
                  </a:lnTo>
                  <a:lnTo>
                    <a:pt x="388" y="74"/>
                  </a:lnTo>
                  <a:lnTo>
                    <a:pt x="380" y="74"/>
                  </a:lnTo>
                  <a:lnTo>
                    <a:pt x="365" y="74"/>
                  </a:lnTo>
                  <a:lnTo>
                    <a:pt x="346" y="74"/>
                  </a:lnTo>
                  <a:lnTo>
                    <a:pt x="320" y="74"/>
                  </a:lnTo>
                  <a:lnTo>
                    <a:pt x="293" y="74"/>
                  </a:lnTo>
                  <a:lnTo>
                    <a:pt x="262" y="74"/>
                  </a:lnTo>
                  <a:lnTo>
                    <a:pt x="228" y="74"/>
                  </a:lnTo>
                  <a:lnTo>
                    <a:pt x="195" y="74"/>
                  </a:lnTo>
                  <a:lnTo>
                    <a:pt x="160" y="74"/>
                  </a:lnTo>
                  <a:lnTo>
                    <a:pt x="127" y="74"/>
                  </a:lnTo>
                  <a:lnTo>
                    <a:pt x="96" y="74"/>
                  </a:lnTo>
                  <a:lnTo>
                    <a:pt x="68" y="74"/>
                  </a:lnTo>
                  <a:lnTo>
                    <a:pt x="43" y="74"/>
                  </a:lnTo>
                  <a:lnTo>
                    <a:pt x="23" y="74"/>
                  </a:lnTo>
                  <a:lnTo>
                    <a:pt x="8" y="7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0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6" y="0"/>
                  </a:lnTo>
                  <a:lnTo>
                    <a:pt x="127" y="0"/>
                  </a:lnTo>
                  <a:lnTo>
                    <a:pt x="160" y="0"/>
                  </a:lnTo>
                  <a:lnTo>
                    <a:pt x="195" y="0"/>
                  </a:lnTo>
                  <a:lnTo>
                    <a:pt x="228" y="0"/>
                  </a:lnTo>
                  <a:lnTo>
                    <a:pt x="262" y="0"/>
                  </a:lnTo>
                  <a:lnTo>
                    <a:pt x="293" y="0"/>
                  </a:lnTo>
                  <a:lnTo>
                    <a:pt x="320" y="0"/>
                  </a:lnTo>
                  <a:lnTo>
                    <a:pt x="346" y="0"/>
                  </a:lnTo>
                  <a:lnTo>
                    <a:pt x="365" y="0"/>
                  </a:lnTo>
                  <a:lnTo>
                    <a:pt x="380" y="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93B26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13" name="Freeform 100"/>
            <p:cNvSpPr>
              <a:spLocks/>
            </p:cNvSpPr>
            <p:nvPr/>
          </p:nvSpPr>
          <p:spPr bwMode="auto">
            <a:xfrm>
              <a:off x="5197" y="2782"/>
              <a:ext cx="172" cy="355"/>
            </a:xfrm>
            <a:custGeom>
              <a:avLst/>
              <a:gdLst>
                <a:gd name="T0" fmla="*/ 7 w 344"/>
                <a:gd name="T1" fmla="*/ 11 h 710"/>
                <a:gd name="T2" fmla="*/ 9 w 344"/>
                <a:gd name="T3" fmla="*/ 10 h 710"/>
                <a:gd name="T4" fmla="*/ 10 w 344"/>
                <a:gd name="T5" fmla="*/ 7 h 710"/>
                <a:gd name="T6" fmla="*/ 11 w 344"/>
                <a:gd name="T7" fmla="*/ 6 h 710"/>
                <a:gd name="T8" fmla="*/ 11 w 344"/>
                <a:gd name="T9" fmla="*/ 0 h 710"/>
                <a:gd name="T10" fmla="*/ 10 w 344"/>
                <a:gd name="T11" fmla="*/ 5 h 710"/>
                <a:gd name="T12" fmla="*/ 10 w 344"/>
                <a:gd name="T13" fmla="*/ 6 h 710"/>
                <a:gd name="T14" fmla="*/ 9 w 344"/>
                <a:gd name="T15" fmla="*/ 9 h 710"/>
                <a:gd name="T16" fmla="*/ 7 w 344"/>
                <a:gd name="T17" fmla="*/ 10 h 710"/>
                <a:gd name="T18" fmla="*/ 5 w 344"/>
                <a:gd name="T19" fmla="*/ 10 h 710"/>
                <a:gd name="T20" fmla="*/ 3 w 344"/>
                <a:gd name="T21" fmla="*/ 10 h 710"/>
                <a:gd name="T22" fmla="*/ 3 w 344"/>
                <a:gd name="T23" fmla="*/ 9 h 710"/>
                <a:gd name="T24" fmla="*/ 1 w 344"/>
                <a:gd name="T25" fmla="*/ 6 h 710"/>
                <a:gd name="T26" fmla="*/ 1 w 344"/>
                <a:gd name="T27" fmla="*/ 5 h 710"/>
                <a:gd name="T28" fmla="*/ 0 w 344"/>
                <a:gd name="T29" fmla="*/ 1 h 710"/>
                <a:gd name="T30" fmla="*/ 1 w 344"/>
                <a:gd name="T31" fmla="*/ 6 h 710"/>
                <a:gd name="T32" fmla="*/ 1 w 344"/>
                <a:gd name="T33" fmla="*/ 7 h 710"/>
                <a:gd name="T34" fmla="*/ 1 w 344"/>
                <a:gd name="T35" fmla="*/ 10 h 710"/>
                <a:gd name="T36" fmla="*/ 3 w 344"/>
                <a:gd name="T37" fmla="*/ 11 h 710"/>
                <a:gd name="T38" fmla="*/ 3 w 344"/>
                <a:gd name="T39" fmla="*/ 11 h 710"/>
                <a:gd name="T40" fmla="*/ 1 w 344"/>
                <a:gd name="T41" fmla="*/ 11 h 710"/>
                <a:gd name="T42" fmla="*/ 1 w 344"/>
                <a:gd name="T43" fmla="*/ 13 h 710"/>
                <a:gd name="T44" fmla="*/ 1 w 344"/>
                <a:gd name="T45" fmla="*/ 15 h 710"/>
                <a:gd name="T46" fmla="*/ 0 w 344"/>
                <a:gd name="T47" fmla="*/ 22 h 710"/>
                <a:gd name="T48" fmla="*/ 1 w 344"/>
                <a:gd name="T49" fmla="*/ 17 h 710"/>
                <a:gd name="T50" fmla="*/ 1 w 344"/>
                <a:gd name="T51" fmla="*/ 14 h 710"/>
                <a:gd name="T52" fmla="*/ 3 w 344"/>
                <a:gd name="T53" fmla="*/ 12 h 710"/>
                <a:gd name="T54" fmla="*/ 3 w 344"/>
                <a:gd name="T55" fmla="*/ 11 h 710"/>
                <a:gd name="T56" fmla="*/ 5 w 344"/>
                <a:gd name="T57" fmla="*/ 11 h 710"/>
                <a:gd name="T58" fmla="*/ 7 w 344"/>
                <a:gd name="T59" fmla="*/ 11 h 710"/>
                <a:gd name="T60" fmla="*/ 9 w 344"/>
                <a:gd name="T61" fmla="*/ 12 h 710"/>
                <a:gd name="T62" fmla="*/ 10 w 344"/>
                <a:gd name="T63" fmla="*/ 14 h 710"/>
                <a:gd name="T64" fmla="*/ 10 w 344"/>
                <a:gd name="T65" fmla="*/ 17 h 710"/>
                <a:gd name="T66" fmla="*/ 11 w 344"/>
                <a:gd name="T67" fmla="*/ 22 h 710"/>
                <a:gd name="T68" fmla="*/ 11 w 344"/>
                <a:gd name="T69" fmla="*/ 15 h 710"/>
                <a:gd name="T70" fmla="*/ 10 w 344"/>
                <a:gd name="T71" fmla="*/ 13 h 710"/>
                <a:gd name="T72" fmla="*/ 9 w 344"/>
                <a:gd name="T73" fmla="*/ 11 h 710"/>
                <a:gd name="T74" fmla="*/ 7 w 344"/>
                <a:gd name="T75" fmla="*/ 11 h 7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4"/>
                <a:gd name="T115" fmla="*/ 0 h 710"/>
                <a:gd name="T116" fmla="*/ 344 w 344"/>
                <a:gd name="T117" fmla="*/ 710 h 7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4" h="710">
                  <a:moveTo>
                    <a:pt x="201" y="335"/>
                  </a:moveTo>
                  <a:lnTo>
                    <a:pt x="230" y="326"/>
                  </a:lnTo>
                  <a:lnTo>
                    <a:pt x="257" y="311"/>
                  </a:lnTo>
                  <a:lnTo>
                    <a:pt x="282" y="291"/>
                  </a:lnTo>
                  <a:lnTo>
                    <a:pt x="303" y="267"/>
                  </a:lnTo>
                  <a:lnTo>
                    <a:pt x="320" y="239"/>
                  </a:lnTo>
                  <a:lnTo>
                    <a:pt x="333" y="208"/>
                  </a:lnTo>
                  <a:lnTo>
                    <a:pt x="342" y="174"/>
                  </a:lnTo>
                  <a:lnTo>
                    <a:pt x="344" y="138"/>
                  </a:lnTo>
                  <a:lnTo>
                    <a:pt x="344" y="0"/>
                  </a:lnTo>
                  <a:lnTo>
                    <a:pt x="317" y="0"/>
                  </a:lnTo>
                  <a:lnTo>
                    <a:pt x="317" y="138"/>
                  </a:lnTo>
                  <a:lnTo>
                    <a:pt x="313" y="172"/>
                  </a:lnTo>
                  <a:lnTo>
                    <a:pt x="305" y="205"/>
                  </a:lnTo>
                  <a:lnTo>
                    <a:pt x="293" y="235"/>
                  </a:lnTo>
                  <a:lnTo>
                    <a:pt x="274" y="260"/>
                  </a:lnTo>
                  <a:lnTo>
                    <a:pt x="253" y="281"/>
                  </a:lnTo>
                  <a:lnTo>
                    <a:pt x="228" y="297"/>
                  </a:lnTo>
                  <a:lnTo>
                    <a:pt x="202" y="307"/>
                  </a:lnTo>
                  <a:lnTo>
                    <a:pt x="172" y="311"/>
                  </a:lnTo>
                  <a:lnTo>
                    <a:pt x="142" y="307"/>
                  </a:lnTo>
                  <a:lnTo>
                    <a:pt x="115" y="297"/>
                  </a:lnTo>
                  <a:lnTo>
                    <a:pt x="90" y="281"/>
                  </a:lnTo>
                  <a:lnTo>
                    <a:pt x="69" y="260"/>
                  </a:lnTo>
                  <a:lnTo>
                    <a:pt x="51" y="235"/>
                  </a:lnTo>
                  <a:lnTo>
                    <a:pt x="38" y="205"/>
                  </a:lnTo>
                  <a:lnTo>
                    <a:pt x="30" y="172"/>
                  </a:lnTo>
                  <a:lnTo>
                    <a:pt x="27" y="138"/>
                  </a:lnTo>
                  <a:lnTo>
                    <a:pt x="27" y="7"/>
                  </a:lnTo>
                  <a:lnTo>
                    <a:pt x="0" y="7"/>
                  </a:lnTo>
                  <a:lnTo>
                    <a:pt x="0" y="138"/>
                  </a:lnTo>
                  <a:lnTo>
                    <a:pt x="2" y="174"/>
                  </a:lnTo>
                  <a:lnTo>
                    <a:pt x="12" y="208"/>
                  </a:lnTo>
                  <a:lnTo>
                    <a:pt x="24" y="239"/>
                  </a:lnTo>
                  <a:lnTo>
                    <a:pt x="42" y="267"/>
                  </a:lnTo>
                  <a:lnTo>
                    <a:pt x="62" y="291"/>
                  </a:lnTo>
                  <a:lnTo>
                    <a:pt x="87" y="311"/>
                  </a:lnTo>
                  <a:lnTo>
                    <a:pt x="114" y="326"/>
                  </a:lnTo>
                  <a:lnTo>
                    <a:pt x="143" y="335"/>
                  </a:lnTo>
                  <a:lnTo>
                    <a:pt x="114" y="344"/>
                  </a:lnTo>
                  <a:lnTo>
                    <a:pt x="87" y="359"/>
                  </a:lnTo>
                  <a:lnTo>
                    <a:pt x="62" y="379"/>
                  </a:lnTo>
                  <a:lnTo>
                    <a:pt x="42" y="402"/>
                  </a:lnTo>
                  <a:lnTo>
                    <a:pt x="24" y="431"/>
                  </a:lnTo>
                  <a:lnTo>
                    <a:pt x="12" y="462"/>
                  </a:lnTo>
                  <a:lnTo>
                    <a:pt x="2" y="496"/>
                  </a:lnTo>
                  <a:lnTo>
                    <a:pt x="0" y="532"/>
                  </a:lnTo>
                  <a:lnTo>
                    <a:pt x="0" y="710"/>
                  </a:lnTo>
                  <a:lnTo>
                    <a:pt x="27" y="710"/>
                  </a:lnTo>
                  <a:lnTo>
                    <a:pt x="27" y="532"/>
                  </a:lnTo>
                  <a:lnTo>
                    <a:pt x="30" y="497"/>
                  </a:lnTo>
                  <a:lnTo>
                    <a:pt x="38" y="465"/>
                  </a:lnTo>
                  <a:lnTo>
                    <a:pt x="52" y="435"/>
                  </a:lnTo>
                  <a:lnTo>
                    <a:pt x="69" y="410"/>
                  </a:lnTo>
                  <a:lnTo>
                    <a:pt x="91" y="389"/>
                  </a:lnTo>
                  <a:lnTo>
                    <a:pt x="116" y="373"/>
                  </a:lnTo>
                  <a:lnTo>
                    <a:pt x="143" y="363"/>
                  </a:lnTo>
                  <a:lnTo>
                    <a:pt x="173" y="359"/>
                  </a:lnTo>
                  <a:lnTo>
                    <a:pt x="202" y="363"/>
                  </a:lnTo>
                  <a:lnTo>
                    <a:pt x="229" y="373"/>
                  </a:lnTo>
                  <a:lnTo>
                    <a:pt x="253" y="389"/>
                  </a:lnTo>
                  <a:lnTo>
                    <a:pt x="275" y="410"/>
                  </a:lnTo>
                  <a:lnTo>
                    <a:pt x="293" y="435"/>
                  </a:lnTo>
                  <a:lnTo>
                    <a:pt x="306" y="465"/>
                  </a:lnTo>
                  <a:lnTo>
                    <a:pt x="315" y="497"/>
                  </a:lnTo>
                  <a:lnTo>
                    <a:pt x="318" y="532"/>
                  </a:lnTo>
                  <a:lnTo>
                    <a:pt x="318" y="696"/>
                  </a:lnTo>
                  <a:lnTo>
                    <a:pt x="344" y="696"/>
                  </a:lnTo>
                  <a:lnTo>
                    <a:pt x="344" y="532"/>
                  </a:lnTo>
                  <a:lnTo>
                    <a:pt x="342" y="496"/>
                  </a:lnTo>
                  <a:lnTo>
                    <a:pt x="333" y="462"/>
                  </a:lnTo>
                  <a:lnTo>
                    <a:pt x="320" y="431"/>
                  </a:lnTo>
                  <a:lnTo>
                    <a:pt x="303" y="402"/>
                  </a:lnTo>
                  <a:lnTo>
                    <a:pt x="282" y="379"/>
                  </a:lnTo>
                  <a:lnTo>
                    <a:pt x="257" y="359"/>
                  </a:lnTo>
                  <a:lnTo>
                    <a:pt x="230" y="344"/>
                  </a:lnTo>
                  <a:lnTo>
                    <a:pt x="201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14" name="Freeform 101"/>
            <p:cNvSpPr>
              <a:spLocks/>
            </p:cNvSpPr>
            <p:nvPr/>
          </p:nvSpPr>
          <p:spPr bwMode="auto">
            <a:xfrm>
              <a:off x="5226" y="2861"/>
              <a:ext cx="113" cy="61"/>
            </a:xfrm>
            <a:custGeom>
              <a:avLst/>
              <a:gdLst>
                <a:gd name="T0" fmla="*/ 0 w 226"/>
                <a:gd name="T1" fmla="*/ 0 h 121"/>
                <a:gd name="T2" fmla="*/ 1 w 226"/>
                <a:gd name="T3" fmla="*/ 1 h 121"/>
                <a:gd name="T4" fmla="*/ 1 w 226"/>
                <a:gd name="T5" fmla="*/ 2 h 121"/>
                <a:gd name="T6" fmla="*/ 1 w 226"/>
                <a:gd name="T7" fmla="*/ 3 h 121"/>
                <a:gd name="T8" fmla="*/ 2 w 226"/>
                <a:gd name="T9" fmla="*/ 3 h 121"/>
                <a:gd name="T10" fmla="*/ 2 w 226"/>
                <a:gd name="T11" fmla="*/ 4 h 121"/>
                <a:gd name="T12" fmla="*/ 3 w 226"/>
                <a:gd name="T13" fmla="*/ 4 h 121"/>
                <a:gd name="T14" fmla="*/ 3 w 226"/>
                <a:gd name="T15" fmla="*/ 4 h 121"/>
                <a:gd name="T16" fmla="*/ 4 w 226"/>
                <a:gd name="T17" fmla="*/ 4 h 121"/>
                <a:gd name="T18" fmla="*/ 5 w 226"/>
                <a:gd name="T19" fmla="*/ 4 h 121"/>
                <a:gd name="T20" fmla="*/ 5 w 226"/>
                <a:gd name="T21" fmla="*/ 4 h 121"/>
                <a:gd name="T22" fmla="*/ 6 w 226"/>
                <a:gd name="T23" fmla="*/ 4 h 121"/>
                <a:gd name="T24" fmla="*/ 6 w 226"/>
                <a:gd name="T25" fmla="*/ 3 h 121"/>
                <a:gd name="T26" fmla="*/ 7 w 226"/>
                <a:gd name="T27" fmla="*/ 3 h 121"/>
                <a:gd name="T28" fmla="*/ 7 w 226"/>
                <a:gd name="T29" fmla="*/ 2 h 121"/>
                <a:gd name="T30" fmla="*/ 7 w 226"/>
                <a:gd name="T31" fmla="*/ 1 h 121"/>
                <a:gd name="T32" fmla="*/ 7 w 226"/>
                <a:gd name="T33" fmla="*/ 0 h 121"/>
                <a:gd name="T34" fmla="*/ 0 w 226"/>
                <a:gd name="T35" fmla="*/ 0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121"/>
                <a:gd name="T56" fmla="*/ 226 w 226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121">
                  <a:moveTo>
                    <a:pt x="0" y="0"/>
                  </a:moveTo>
                  <a:lnTo>
                    <a:pt x="4" y="24"/>
                  </a:lnTo>
                  <a:lnTo>
                    <a:pt x="13" y="47"/>
                  </a:lnTo>
                  <a:lnTo>
                    <a:pt x="23" y="68"/>
                  </a:lnTo>
                  <a:lnTo>
                    <a:pt x="38" y="86"/>
                  </a:lnTo>
                  <a:lnTo>
                    <a:pt x="54" y="100"/>
                  </a:lnTo>
                  <a:lnTo>
                    <a:pt x="71" y="111"/>
                  </a:lnTo>
                  <a:lnTo>
                    <a:pt x="92" y="118"/>
                  </a:lnTo>
                  <a:lnTo>
                    <a:pt x="113" y="121"/>
                  </a:lnTo>
                  <a:lnTo>
                    <a:pt x="135" y="118"/>
                  </a:lnTo>
                  <a:lnTo>
                    <a:pt x="154" y="111"/>
                  </a:lnTo>
                  <a:lnTo>
                    <a:pt x="173" y="100"/>
                  </a:lnTo>
                  <a:lnTo>
                    <a:pt x="189" y="86"/>
                  </a:lnTo>
                  <a:lnTo>
                    <a:pt x="203" y="68"/>
                  </a:lnTo>
                  <a:lnTo>
                    <a:pt x="213" y="47"/>
                  </a:lnTo>
                  <a:lnTo>
                    <a:pt x="221" y="24"/>
                  </a:lnTo>
                  <a:lnTo>
                    <a:pt x="2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15" name="Freeform 102"/>
            <p:cNvSpPr>
              <a:spLocks/>
            </p:cNvSpPr>
            <p:nvPr/>
          </p:nvSpPr>
          <p:spPr bwMode="auto">
            <a:xfrm>
              <a:off x="5275" y="2973"/>
              <a:ext cx="19" cy="18"/>
            </a:xfrm>
            <a:custGeom>
              <a:avLst/>
              <a:gdLst>
                <a:gd name="T0" fmla="*/ 2 w 37"/>
                <a:gd name="T1" fmla="*/ 0 h 37"/>
                <a:gd name="T2" fmla="*/ 2 w 37"/>
                <a:gd name="T3" fmla="*/ 0 h 37"/>
                <a:gd name="T4" fmla="*/ 1 w 37"/>
                <a:gd name="T5" fmla="*/ 0 h 37"/>
                <a:gd name="T6" fmla="*/ 1 w 37"/>
                <a:gd name="T7" fmla="*/ 1 h 37"/>
                <a:gd name="T8" fmla="*/ 1 w 37"/>
                <a:gd name="T9" fmla="*/ 1 h 37"/>
                <a:gd name="T10" fmla="*/ 1 w 37"/>
                <a:gd name="T11" fmla="*/ 1 h 37"/>
                <a:gd name="T12" fmla="*/ 1 w 37"/>
                <a:gd name="T13" fmla="*/ 0 h 37"/>
                <a:gd name="T14" fmla="*/ 1 w 37"/>
                <a:gd name="T15" fmla="*/ 0 h 37"/>
                <a:gd name="T16" fmla="*/ 0 w 37"/>
                <a:gd name="T17" fmla="*/ 0 h 37"/>
                <a:gd name="T18" fmla="*/ 1 w 37"/>
                <a:gd name="T19" fmla="*/ 0 h 37"/>
                <a:gd name="T20" fmla="*/ 1 w 37"/>
                <a:gd name="T21" fmla="*/ 0 h 37"/>
                <a:gd name="T22" fmla="*/ 1 w 37"/>
                <a:gd name="T23" fmla="*/ 0 h 37"/>
                <a:gd name="T24" fmla="*/ 1 w 37"/>
                <a:gd name="T25" fmla="*/ 0 h 37"/>
                <a:gd name="T26" fmla="*/ 1 w 37"/>
                <a:gd name="T27" fmla="*/ 0 h 37"/>
                <a:gd name="T28" fmla="*/ 1 w 37"/>
                <a:gd name="T29" fmla="*/ 0 h 37"/>
                <a:gd name="T30" fmla="*/ 2 w 37"/>
                <a:gd name="T31" fmla="*/ 0 h 37"/>
                <a:gd name="T32" fmla="*/ 2 w 37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7"/>
                <a:gd name="T53" fmla="*/ 37 w 37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7">
                  <a:moveTo>
                    <a:pt x="37" y="19"/>
                  </a:moveTo>
                  <a:lnTo>
                    <a:pt x="35" y="25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16" name="Freeform 103"/>
            <p:cNvSpPr>
              <a:spLocks/>
            </p:cNvSpPr>
            <p:nvPr/>
          </p:nvSpPr>
          <p:spPr bwMode="auto">
            <a:xfrm>
              <a:off x="5275" y="3006"/>
              <a:ext cx="19" cy="18"/>
            </a:xfrm>
            <a:custGeom>
              <a:avLst/>
              <a:gdLst>
                <a:gd name="T0" fmla="*/ 2 w 37"/>
                <a:gd name="T1" fmla="*/ 0 h 37"/>
                <a:gd name="T2" fmla="*/ 2 w 37"/>
                <a:gd name="T3" fmla="*/ 0 h 37"/>
                <a:gd name="T4" fmla="*/ 1 w 37"/>
                <a:gd name="T5" fmla="*/ 0 h 37"/>
                <a:gd name="T6" fmla="*/ 1 w 37"/>
                <a:gd name="T7" fmla="*/ 1 h 37"/>
                <a:gd name="T8" fmla="*/ 1 w 37"/>
                <a:gd name="T9" fmla="*/ 1 h 37"/>
                <a:gd name="T10" fmla="*/ 1 w 37"/>
                <a:gd name="T11" fmla="*/ 1 h 37"/>
                <a:gd name="T12" fmla="*/ 1 w 37"/>
                <a:gd name="T13" fmla="*/ 0 h 37"/>
                <a:gd name="T14" fmla="*/ 1 w 37"/>
                <a:gd name="T15" fmla="*/ 0 h 37"/>
                <a:gd name="T16" fmla="*/ 0 w 37"/>
                <a:gd name="T17" fmla="*/ 0 h 37"/>
                <a:gd name="T18" fmla="*/ 1 w 37"/>
                <a:gd name="T19" fmla="*/ 0 h 37"/>
                <a:gd name="T20" fmla="*/ 1 w 37"/>
                <a:gd name="T21" fmla="*/ 0 h 37"/>
                <a:gd name="T22" fmla="*/ 1 w 37"/>
                <a:gd name="T23" fmla="*/ 0 h 37"/>
                <a:gd name="T24" fmla="*/ 1 w 37"/>
                <a:gd name="T25" fmla="*/ 0 h 37"/>
                <a:gd name="T26" fmla="*/ 1 w 37"/>
                <a:gd name="T27" fmla="*/ 0 h 37"/>
                <a:gd name="T28" fmla="*/ 1 w 37"/>
                <a:gd name="T29" fmla="*/ 0 h 37"/>
                <a:gd name="T30" fmla="*/ 2 w 37"/>
                <a:gd name="T31" fmla="*/ 0 h 37"/>
                <a:gd name="T32" fmla="*/ 2 w 37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7"/>
                <a:gd name="T53" fmla="*/ 37 w 37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7">
                  <a:moveTo>
                    <a:pt x="37" y="18"/>
                  </a:moveTo>
                  <a:lnTo>
                    <a:pt x="35" y="25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6"/>
                  </a:lnTo>
                  <a:lnTo>
                    <a:pt x="35" y="11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17" name="Freeform 104"/>
            <p:cNvSpPr>
              <a:spLocks/>
            </p:cNvSpPr>
            <p:nvPr/>
          </p:nvSpPr>
          <p:spPr bwMode="auto">
            <a:xfrm>
              <a:off x="5275" y="3039"/>
              <a:ext cx="19" cy="19"/>
            </a:xfrm>
            <a:custGeom>
              <a:avLst/>
              <a:gdLst>
                <a:gd name="T0" fmla="*/ 2 w 37"/>
                <a:gd name="T1" fmla="*/ 1 h 38"/>
                <a:gd name="T2" fmla="*/ 2 w 37"/>
                <a:gd name="T3" fmla="*/ 1 h 38"/>
                <a:gd name="T4" fmla="*/ 1 w 37"/>
                <a:gd name="T5" fmla="*/ 1 h 38"/>
                <a:gd name="T6" fmla="*/ 1 w 37"/>
                <a:gd name="T7" fmla="*/ 1 h 38"/>
                <a:gd name="T8" fmla="*/ 1 w 37"/>
                <a:gd name="T9" fmla="*/ 1 h 38"/>
                <a:gd name="T10" fmla="*/ 1 w 37"/>
                <a:gd name="T11" fmla="*/ 1 h 38"/>
                <a:gd name="T12" fmla="*/ 1 w 37"/>
                <a:gd name="T13" fmla="*/ 1 h 38"/>
                <a:gd name="T14" fmla="*/ 1 w 37"/>
                <a:gd name="T15" fmla="*/ 1 h 38"/>
                <a:gd name="T16" fmla="*/ 0 w 37"/>
                <a:gd name="T17" fmla="*/ 1 h 38"/>
                <a:gd name="T18" fmla="*/ 1 w 37"/>
                <a:gd name="T19" fmla="*/ 1 h 38"/>
                <a:gd name="T20" fmla="*/ 1 w 37"/>
                <a:gd name="T21" fmla="*/ 1 h 38"/>
                <a:gd name="T22" fmla="*/ 1 w 37"/>
                <a:gd name="T23" fmla="*/ 1 h 38"/>
                <a:gd name="T24" fmla="*/ 1 w 37"/>
                <a:gd name="T25" fmla="*/ 0 h 38"/>
                <a:gd name="T26" fmla="*/ 1 w 37"/>
                <a:gd name="T27" fmla="*/ 1 h 38"/>
                <a:gd name="T28" fmla="*/ 1 w 37"/>
                <a:gd name="T29" fmla="*/ 1 h 38"/>
                <a:gd name="T30" fmla="*/ 2 w 37"/>
                <a:gd name="T31" fmla="*/ 1 h 38"/>
                <a:gd name="T32" fmla="*/ 2 w 37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37" y="18"/>
                  </a:moveTo>
                  <a:lnTo>
                    <a:pt x="35" y="25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8" y="38"/>
                  </a:lnTo>
                  <a:lnTo>
                    <a:pt x="11" y="36"/>
                  </a:lnTo>
                  <a:lnTo>
                    <a:pt x="6" y="32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18" name="Freeform 105"/>
            <p:cNvSpPr>
              <a:spLocks/>
            </p:cNvSpPr>
            <p:nvPr/>
          </p:nvSpPr>
          <p:spPr bwMode="auto">
            <a:xfrm>
              <a:off x="5208" y="3069"/>
              <a:ext cx="149" cy="75"/>
            </a:xfrm>
            <a:custGeom>
              <a:avLst/>
              <a:gdLst>
                <a:gd name="T0" fmla="*/ 9 w 298"/>
                <a:gd name="T1" fmla="*/ 5 h 148"/>
                <a:gd name="T2" fmla="*/ 9 w 298"/>
                <a:gd name="T3" fmla="*/ 4 h 148"/>
                <a:gd name="T4" fmla="*/ 9 w 298"/>
                <a:gd name="T5" fmla="*/ 3 h 148"/>
                <a:gd name="T6" fmla="*/ 9 w 298"/>
                <a:gd name="T7" fmla="*/ 3 h 148"/>
                <a:gd name="T8" fmla="*/ 7 w 298"/>
                <a:gd name="T9" fmla="*/ 2 h 148"/>
                <a:gd name="T10" fmla="*/ 7 w 298"/>
                <a:gd name="T11" fmla="*/ 1 h 148"/>
                <a:gd name="T12" fmla="*/ 6 w 298"/>
                <a:gd name="T13" fmla="*/ 1 h 148"/>
                <a:gd name="T14" fmla="*/ 5 w 298"/>
                <a:gd name="T15" fmla="*/ 1 h 148"/>
                <a:gd name="T16" fmla="*/ 5 w 298"/>
                <a:gd name="T17" fmla="*/ 0 h 148"/>
                <a:gd name="T18" fmla="*/ 3 w 298"/>
                <a:gd name="T19" fmla="*/ 1 h 148"/>
                <a:gd name="T20" fmla="*/ 2 w 298"/>
                <a:gd name="T21" fmla="*/ 1 h 148"/>
                <a:gd name="T22" fmla="*/ 2 w 298"/>
                <a:gd name="T23" fmla="*/ 1 h 148"/>
                <a:gd name="T24" fmla="*/ 1 w 298"/>
                <a:gd name="T25" fmla="*/ 2 h 148"/>
                <a:gd name="T26" fmla="*/ 1 w 298"/>
                <a:gd name="T27" fmla="*/ 3 h 148"/>
                <a:gd name="T28" fmla="*/ 1 w 298"/>
                <a:gd name="T29" fmla="*/ 3 h 148"/>
                <a:gd name="T30" fmla="*/ 1 w 298"/>
                <a:gd name="T31" fmla="*/ 4 h 148"/>
                <a:gd name="T32" fmla="*/ 0 w 298"/>
                <a:gd name="T33" fmla="*/ 5 h 148"/>
                <a:gd name="T34" fmla="*/ 9 w 298"/>
                <a:gd name="T35" fmla="*/ 5 h 1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148"/>
                <a:gd name="T56" fmla="*/ 298 w 298"/>
                <a:gd name="T57" fmla="*/ 148 h 1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148">
                  <a:moveTo>
                    <a:pt x="298" y="148"/>
                  </a:moveTo>
                  <a:lnTo>
                    <a:pt x="294" y="118"/>
                  </a:lnTo>
                  <a:lnTo>
                    <a:pt x="284" y="90"/>
                  </a:lnTo>
                  <a:lnTo>
                    <a:pt x="271" y="65"/>
                  </a:lnTo>
                  <a:lnTo>
                    <a:pt x="252" y="42"/>
                  </a:lnTo>
                  <a:lnTo>
                    <a:pt x="230" y="25"/>
                  </a:lnTo>
                  <a:lnTo>
                    <a:pt x="205" y="11"/>
                  </a:lnTo>
                  <a:lnTo>
                    <a:pt x="179" y="3"/>
                  </a:lnTo>
                  <a:lnTo>
                    <a:pt x="149" y="0"/>
                  </a:lnTo>
                  <a:lnTo>
                    <a:pt x="120" y="3"/>
                  </a:lnTo>
                  <a:lnTo>
                    <a:pt x="92" y="11"/>
                  </a:lnTo>
                  <a:lnTo>
                    <a:pt x="68" y="25"/>
                  </a:lnTo>
                  <a:lnTo>
                    <a:pt x="46" y="42"/>
                  </a:lnTo>
                  <a:lnTo>
                    <a:pt x="28" y="65"/>
                  </a:lnTo>
                  <a:lnTo>
                    <a:pt x="14" y="90"/>
                  </a:lnTo>
                  <a:lnTo>
                    <a:pt x="5" y="118"/>
                  </a:lnTo>
                  <a:lnTo>
                    <a:pt x="0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19" name="Freeform 106"/>
            <p:cNvSpPr>
              <a:spLocks/>
            </p:cNvSpPr>
            <p:nvPr/>
          </p:nvSpPr>
          <p:spPr bwMode="auto">
            <a:xfrm>
              <a:off x="5172" y="3125"/>
              <a:ext cx="221" cy="64"/>
            </a:xfrm>
            <a:custGeom>
              <a:avLst/>
              <a:gdLst>
                <a:gd name="T0" fmla="*/ 14 w 442"/>
                <a:gd name="T1" fmla="*/ 0 h 129"/>
                <a:gd name="T2" fmla="*/ 0 w 442"/>
                <a:gd name="T3" fmla="*/ 0 h 129"/>
                <a:gd name="T4" fmla="*/ 0 w 442"/>
                <a:gd name="T5" fmla="*/ 4 h 129"/>
                <a:gd name="T6" fmla="*/ 14 w 442"/>
                <a:gd name="T7" fmla="*/ 4 h 129"/>
                <a:gd name="T8" fmla="*/ 14 w 442"/>
                <a:gd name="T9" fmla="*/ 0 h 129"/>
                <a:gd name="T10" fmla="*/ 14 w 442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2"/>
                <a:gd name="T19" fmla="*/ 0 h 129"/>
                <a:gd name="T20" fmla="*/ 442 w 442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2" h="129">
                  <a:moveTo>
                    <a:pt x="428" y="0"/>
                  </a:moveTo>
                  <a:lnTo>
                    <a:pt x="0" y="0"/>
                  </a:lnTo>
                  <a:lnTo>
                    <a:pt x="0" y="129"/>
                  </a:lnTo>
                  <a:lnTo>
                    <a:pt x="442" y="129"/>
                  </a:lnTo>
                  <a:lnTo>
                    <a:pt x="4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20" name="Freeform 107"/>
            <p:cNvSpPr>
              <a:spLocks/>
            </p:cNvSpPr>
            <p:nvPr/>
          </p:nvSpPr>
          <p:spPr bwMode="auto">
            <a:xfrm>
              <a:off x="5186" y="3138"/>
              <a:ext cx="194" cy="37"/>
            </a:xfrm>
            <a:custGeom>
              <a:avLst/>
              <a:gdLst>
                <a:gd name="T0" fmla="*/ 12 w 388"/>
                <a:gd name="T1" fmla="*/ 0 h 75"/>
                <a:gd name="T2" fmla="*/ 12 w 388"/>
                <a:gd name="T3" fmla="*/ 0 h 75"/>
                <a:gd name="T4" fmla="*/ 12 w 388"/>
                <a:gd name="T5" fmla="*/ 1 h 75"/>
                <a:gd name="T6" fmla="*/ 12 w 388"/>
                <a:gd name="T7" fmla="*/ 1 h 75"/>
                <a:gd name="T8" fmla="*/ 12 w 388"/>
                <a:gd name="T9" fmla="*/ 2 h 75"/>
                <a:gd name="T10" fmla="*/ 12 w 388"/>
                <a:gd name="T11" fmla="*/ 2 h 75"/>
                <a:gd name="T12" fmla="*/ 12 w 388"/>
                <a:gd name="T13" fmla="*/ 2 h 75"/>
                <a:gd name="T14" fmla="*/ 11 w 388"/>
                <a:gd name="T15" fmla="*/ 2 h 75"/>
                <a:gd name="T16" fmla="*/ 10 w 388"/>
                <a:gd name="T17" fmla="*/ 2 h 75"/>
                <a:gd name="T18" fmla="*/ 10 w 388"/>
                <a:gd name="T19" fmla="*/ 2 h 75"/>
                <a:gd name="T20" fmla="*/ 9 w 388"/>
                <a:gd name="T21" fmla="*/ 2 h 75"/>
                <a:gd name="T22" fmla="*/ 7 w 388"/>
                <a:gd name="T23" fmla="*/ 2 h 75"/>
                <a:gd name="T24" fmla="*/ 6 w 388"/>
                <a:gd name="T25" fmla="*/ 2 h 75"/>
                <a:gd name="T26" fmla="*/ 5 w 388"/>
                <a:gd name="T27" fmla="*/ 2 h 75"/>
                <a:gd name="T28" fmla="*/ 3 w 388"/>
                <a:gd name="T29" fmla="*/ 2 h 75"/>
                <a:gd name="T30" fmla="*/ 3 w 388"/>
                <a:gd name="T31" fmla="*/ 2 h 75"/>
                <a:gd name="T32" fmla="*/ 3 w 388"/>
                <a:gd name="T33" fmla="*/ 2 h 75"/>
                <a:gd name="T34" fmla="*/ 2 w 388"/>
                <a:gd name="T35" fmla="*/ 2 h 75"/>
                <a:gd name="T36" fmla="*/ 1 w 388"/>
                <a:gd name="T37" fmla="*/ 2 h 75"/>
                <a:gd name="T38" fmla="*/ 1 w 388"/>
                <a:gd name="T39" fmla="*/ 2 h 75"/>
                <a:gd name="T40" fmla="*/ 0 w 388"/>
                <a:gd name="T41" fmla="*/ 2 h 75"/>
                <a:gd name="T42" fmla="*/ 0 w 388"/>
                <a:gd name="T43" fmla="*/ 1 h 75"/>
                <a:gd name="T44" fmla="*/ 0 w 388"/>
                <a:gd name="T45" fmla="*/ 1 h 75"/>
                <a:gd name="T46" fmla="*/ 0 w 388"/>
                <a:gd name="T47" fmla="*/ 0 h 75"/>
                <a:gd name="T48" fmla="*/ 0 w 388"/>
                <a:gd name="T49" fmla="*/ 0 h 75"/>
                <a:gd name="T50" fmla="*/ 1 w 388"/>
                <a:gd name="T51" fmla="*/ 0 h 75"/>
                <a:gd name="T52" fmla="*/ 1 w 388"/>
                <a:gd name="T53" fmla="*/ 0 h 75"/>
                <a:gd name="T54" fmla="*/ 2 w 388"/>
                <a:gd name="T55" fmla="*/ 0 h 75"/>
                <a:gd name="T56" fmla="*/ 3 w 388"/>
                <a:gd name="T57" fmla="*/ 0 h 75"/>
                <a:gd name="T58" fmla="*/ 3 w 388"/>
                <a:gd name="T59" fmla="*/ 0 h 75"/>
                <a:gd name="T60" fmla="*/ 3 w 388"/>
                <a:gd name="T61" fmla="*/ 0 h 75"/>
                <a:gd name="T62" fmla="*/ 5 w 388"/>
                <a:gd name="T63" fmla="*/ 0 h 75"/>
                <a:gd name="T64" fmla="*/ 6 w 388"/>
                <a:gd name="T65" fmla="*/ 0 h 75"/>
                <a:gd name="T66" fmla="*/ 7 w 388"/>
                <a:gd name="T67" fmla="*/ 0 h 75"/>
                <a:gd name="T68" fmla="*/ 9 w 388"/>
                <a:gd name="T69" fmla="*/ 0 h 75"/>
                <a:gd name="T70" fmla="*/ 10 w 388"/>
                <a:gd name="T71" fmla="*/ 0 h 75"/>
                <a:gd name="T72" fmla="*/ 10 w 388"/>
                <a:gd name="T73" fmla="*/ 0 h 75"/>
                <a:gd name="T74" fmla="*/ 11 w 388"/>
                <a:gd name="T75" fmla="*/ 0 h 75"/>
                <a:gd name="T76" fmla="*/ 12 w 388"/>
                <a:gd name="T77" fmla="*/ 0 h 75"/>
                <a:gd name="T78" fmla="*/ 12 w 388"/>
                <a:gd name="T79" fmla="*/ 0 h 75"/>
                <a:gd name="T80" fmla="*/ 12 w 388"/>
                <a:gd name="T81" fmla="*/ 0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8"/>
                <a:gd name="T124" fmla="*/ 0 h 75"/>
                <a:gd name="T125" fmla="*/ 388 w 388"/>
                <a:gd name="T126" fmla="*/ 75 h 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8" h="75">
                  <a:moveTo>
                    <a:pt x="388" y="0"/>
                  </a:moveTo>
                  <a:lnTo>
                    <a:pt x="388" y="16"/>
                  </a:lnTo>
                  <a:lnTo>
                    <a:pt x="388" y="37"/>
                  </a:lnTo>
                  <a:lnTo>
                    <a:pt x="388" y="59"/>
                  </a:lnTo>
                  <a:lnTo>
                    <a:pt x="388" y="75"/>
                  </a:lnTo>
                  <a:lnTo>
                    <a:pt x="380" y="75"/>
                  </a:lnTo>
                  <a:lnTo>
                    <a:pt x="365" y="75"/>
                  </a:lnTo>
                  <a:lnTo>
                    <a:pt x="346" y="75"/>
                  </a:lnTo>
                  <a:lnTo>
                    <a:pt x="320" y="75"/>
                  </a:lnTo>
                  <a:lnTo>
                    <a:pt x="293" y="75"/>
                  </a:lnTo>
                  <a:lnTo>
                    <a:pt x="262" y="75"/>
                  </a:lnTo>
                  <a:lnTo>
                    <a:pt x="228" y="75"/>
                  </a:lnTo>
                  <a:lnTo>
                    <a:pt x="195" y="75"/>
                  </a:lnTo>
                  <a:lnTo>
                    <a:pt x="160" y="75"/>
                  </a:lnTo>
                  <a:lnTo>
                    <a:pt x="127" y="75"/>
                  </a:lnTo>
                  <a:lnTo>
                    <a:pt x="96" y="75"/>
                  </a:lnTo>
                  <a:lnTo>
                    <a:pt x="68" y="75"/>
                  </a:lnTo>
                  <a:lnTo>
                    <a:pt x="43" y="75"/>
                  </a:lnTo>
                  <a:lnTo>
                    <a:pt x="23" y="75"/>
                  </a:lnTo>
                  <a:lnTo>
                    <a:pt x="8" y="75"/>
                  </a:lnTo>
                  <a:lnTo>
                    <a:pt x="0" y="75"/>
                  </a:lnTo>
                  <a:lnTo>
                    <a:pt x="0" y="59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0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6" y="0"/>
                  </a:lnTo>
                  <a:lnTo>
                    <a:pt x="127" y="0"/>
                  </a:lnTo>
                  <a:lnTo>
                    <a:pt x="160" y="0"/>
                  </a:lnTo>
                  <a:lnTo>
                    <a:pt x="195" y="0"/>
                  </a:lnTo>
                  <a:lnTo>
                    <a:pt x="228" y="0"/>
                  </a:lnTo>
                  <a:lnTo>
                    <a:pt x="262" y="0"/>
                  </a:lnTo>
                  <a:lnTo>
                    <a:pt x="293" y="0"/>
                  </a:lnTo>
                  <a:lnTo>
                    <a:pt x="320" y="0"/>
                  </a:lnTo>
                  <a:lnTo>
                    <a:pt x="346" y="0"/>
                  </a:lnTo>
                  <a:lnTo>
                    <a:pt x="365" y="0"/>
                  </a:lnTo>
                  <a:lnTo>
                    <a:pt x="380" y="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93B26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99798" name="AutoShape 118"/>
          <p:cNvSpPr>
            <a:spLocks noChangeAspect="1" noChangeArrowheads="1"/>
          </p:cNvSpPr>
          <p:nvPr/>
        </p:nvSpPr>
        <p:spPr bwMode="auto">
          <a:xfrm>
            <a:off x="6356350" y="2491103"/>
            <a:ext cx="216924" cy="216924"/>
          </a:xfrm>
          <a:prstGeom prst="smileyFace">
            <a:avLst>
              <a:gd name="adj" fmla="val 4653"/>
            </a:avLst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799" name="AutoShape 119"/>
          <p:cNvSpPr>
            <a:spLocks noChangeAspect="1" noChangeArrowheads="1"/>
          </p:cNvSpPr>
          <p:nvPr/>
        </p:nvSpPr>
        <p:spPr bwMode="auto">
          <a:xfrm>
            <a:off x="6645275" y="2491103"/>
            <a:ext cx="216924" cy="216924"/>
          </a:xfrm>
          <a:prstGeom prst="smileyFace">
            <a:avLst>
              <a:gd name="adj" fmla="val 4653"/>
            </a:avLst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800" name="AutoShape 120"/>
          <p:cNvSpPr>
            <a:spLocks noChangeAspect="1" noChangeArrowheads="1"/>
          </p:cNvSpPr>
          <p:nvPr/>
        </p:nvSpPr>
        <p:spPr bwMode="auto">
          <a:xfrm>
            <a:off x="6500813" y="2780028"/>
            <a:ext cx="216924" cy="216924"/>
          </a:xfrm>
          <a:prstGeom prst="smileyFace">
            <a:avLst>
              <a:gd name="adj" fmla="val 4653"/>
            </a:avLst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801" name="AutoShape 121"/>
          <p:cNvSpPr>
            <a:spLocks noChangeAspect="1" noChangeArrowheads="1"/>
          </p:cNvSpPr>
          <p:nvPr/>
        </p:nvSpPr>
        <p:spPr bwMode="auto">
          <a:xfrm>
            <a:off x="6211888" y="2780028"/>
            <a:ext cx="216924" cy="216924"/>
          </a:xfrm>
          <a:prstGeom prst="smileyFace">
            <a:avLst>
              <a:gd name="adj" fmla="val 4653"/>
            </a:avLst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tr-TR"/>
          </a:p>
        </p:txBody>
      </p:sp>
      <p:sp>
        <p:nvSpPr>
          <p:cNvPr id="199802" name="AutoShape 122"/>
          <p:cNvSpPr>
            <a:spLocks noChangeArrowheads="1"/>
          </p:cNvSpPr>
          <p:nvPr/>
        </p:nvSpPr>
        <p:spPr bwMode="auto">
          <a:xfrm>
            <a:off x="6948488" y="2637036"/>
            <a:ext cx="504825" cy="215900"/>
          </a:xfrm>
          <a:prstGeom prst="leftRightArrow">
            <a:avLst>
              <a:gd name="adj1" fmla="val 50000"/>
              <a:gd name="adj2" fmla="val 46765"/>
            </a:avLst>
          </a:pr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1" name="Group 123"/>
          <p:cNvGrpSpPr>
            <a:grpSpLocks/>
          </p:cNvGrpSpPr>
          <p:nvPr/>
        </p:nvGrpSpPr>
        <p:grpSpPr bwMode="auto">
          <a:xfrm>
            <a:off x="8388350" y="1700213"/>
            <a:ext cx="279400" cy="514350"/>
            <a:chOff x="5172" y="2729"/>
            <a:chExt cx="221" cy="46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0301" name="Freeform 124"/>
            <p:cNvSpPr>
              <a:spLocks/>
            </p:cNvSpPr>
            <p:nvPr/>
          </p:nvSpPr>
          <p:spPr bwMode="auto">
            <a:xfrm>
              <a:off x="5172" y="2729"/>
              <a:ext cx="221" cy="64"/>
            </a:xfrm>
            <a:custGeom>
              <a:avLst/>
              <a:gdLst>
                <a:gd name="T0" fmla="*/ 14 w 442"/>
                <a:gd name="T1" fmla="*/ 0 h 129"/>
                <a:gd name="T2" fmla="*/ 0 w 442"/>
                <a:gd name="T3" fmla="*/ 0 h 129"/>
                <a:gd name="T4" fmla="*/ 0 w 442"/>
                <a:gd name="T5" fmla="*/ 4 h 129"/>
                <a:gd name="T6" fmla="*/ 14 w 442"/>
                <a:gd name="T7" fmla="*/ 4 h 129"/>
                <a:gd name="T8" fmla="*/ 14 w 442"/>
                <a:gd name="T9" fmla="*/ 0 h 129"/>
                <a:gd name="T10" fmla="*/ 14 w 442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2"/>
                <a:gd name="T19" fmla="*/ 0 h 129"/>
                <a:gd name="T20" fmla="*/ 442 w 442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2" h="129">
                  <a:moveTo>
                    <a:pt x="428" y="0"/>
                  </a:moveTo>
                  <a:lnTo>
                    <a:pt x="0" y="0"/>
                  </a:lnTo>
                  <a:lnTo>
                    <a:pt x="0" y="129"/>
                  </a:lnTo>
                  <a:lnTo>
                    <a:pt x="442" y="129"/>
                  </a:lnTo>
                  <a:lnTo>
                    <a:pt x="4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02" name="Freeform 125"/>
            <p:cNvSpPr>
              <a:spLocks/>
            </p:cNvSpPr>
            <p:nvPr/>
          </p:nvSpPr>
          <p:spPr bwMode="auto">
            <a:xfrm>
              <a:off x="5186" y="2743"/>
              <a:ext cx="194" cy="37"/>
            </a:xfrm>
            <a:custGeom>
              <a:avLst/>
              <a:gdLst>
                <a:gd name="T0" fmla="*/ 12 w 388"/>
                <a:gd name="T1" fmla="*/ 0 h 74"/>
                <a:gd name="T2" fmla="*/ 12 w 388"/>
                <a:gd name="T3" fmla="*/ 1 h 74"/>
                <a:gd name="T4" fmla="*/ 12 w 388"/>
                <a:gd name="T5" fmla="*/ 1 h 74"/>
                <a:gd name="T6" fmla="*/ 12 w 388"/>
                <a:gd name="T7" fmla="*/ 1 h 74"/>
                <a:gd name="T8" fmla="*/ 12 w 388"/>
                <a:gd name="T9" fmla="*/ 2 h 74"/>
                <a:gd name="T10" fmla="*/ 12 w 388"/>
                <a:gd name="T11" fmla="*/ 2 h 74"/>
                <a:gd name="T12" fmla="*/ 12 w 388"/>
                <a:gd name="T13" fmla="*/ 2 h 74"/>
                <a:gd name="T14" fmla="*/ 11 w 388"/>
                <a:gd name="T15" fmla="*/ 2 h 74"/>
                <a:gd name="T16" fmla="*/ 10 w 388"/>
                <a:gd name="T17" fmla="*/ 2 h 74"/>
                <a:gd name="T18" fmla="*/ 10 w 388"/>
                <a:gd name="T19" fmla="*/ 2 h 74"/>
                <a:gd name="T20" fmla="*/ 9 w 388"/>
                <a:gd name="T21" fmla="*/ 2 h 74"/>
                <a:gd name="T22" fmla="*/ 7 w 388"/>
                <a:gd name="T23" fmla="*/ 2 h 74"/>
                <a:gd name="T24" fmla="*/ 6 w 388"/>
                <a:gd name="T25" fmla="*/ 2 h 74"/>
                <a:gd name="T26" fmla="*/ 5 w 388"/>
                <a:gd name="T27" fmla="*/ 2 h 74"/>
                <a:gd name="T28" fmla="*/ 3 w 388"/>
                <a:gd name="T29" fmla="*/ 2 h 74"/>
                <a:gd name="T30" fmla="*/ 3 w 388"/>
                <a:gd name="T31" fmla="*/ 2 h 74"/>
                <a:gd name="T32" fmla="*/ 3 w 388"/>
                <a:gd name="T33" fmla="*/ 2 h 74"/>
                <a:gd name="T34" fmla="*/ 2 w 388"/>
                <a:gd name="T35" fmla="*/ 2 h 74"/>
                <a:gd name="T36" fmla="*/ 1 w 388"/>
                <a:gd name="T37" fmla="*/ 2 h 74"/>
                <a:gd name="T38" fmla="*/ 1 w 388"/>
                <a:gd name="T39" fmla="*/ 2 h 74"/>
                <a:gd name="T40" fmla="*/ 0 w 388"/>
                <a:gd name="T41" fmla="*/ 2 h 74"/>
                <a:gd name="T42" fmla="*/ 0 w 388"/>
                <a:gd name="T43" fmla="*/ 1 h 74"/>
                <a:gd name="T44" fmla="*/ 0 w 388"/>
                <a:gd name="T45" fmla="*/ 1 h 74"/>
                <a:gd name="T46" fmla="*/ 0 w 388"/>
                <a:gd name="T47" fmla="*/ 1 h 74"/>
                <a:gd name="T48" fmla="*/ 0 w 388"/>
                <a:gd name="T49" fmla="*/ 0 h 74"/>
                <a:gd name="T50" fmla="*/ 1 w 388"/>
                <a:gd name="T51" fmla="*/ 0 h 74"/>
                <a:gd name="T52" fmla="*/ 1 w 388"/>
                <a:gd name="T53" fmla="*/ 0 h 74"/>
                <a:gd name="T54" fmla="*/ 2 w 388"/>
                <a:gd name="T55" fmla="*/ 0 h 74"/>
                <a:gd name="T56" fmla="*/ 3 w 388"/>
                <a:gd name="T57" fmla="*/ 0 h 74"/>
                <a:gd name="T58" fmla="*/ 3 w 388"/>
                <a:gd name="T59" fmla="*/ 0 h 74"/>
                <a:gd name="T60" fmla="*/ 3 w 388"/>
                <a:gd name="T61" fmla="*/ 0 h 74"/>
                <a:gd name="T62" fmla="*/ 5 w 388"/>
                <a:gd name="T63" fmla="*/ 0 h 74"/>
                <a:gd name="T64" fmla="*/ 6 w 388"/>
                <a:gd name="T65" fmla="*/ 0 h 74"/>
                <a:gd name="T66" fmla="*/ 7 w 388"/>
                <a:gd name="T67" fmla="*/ 0 h 74"/>
                <a:gd name="T68" fmla="*/ 9 w 388"/>
                <a:gd name="T69" fmla="*/ 0 h 74"/>
                <a:gd name="T70" fmla="*/ 10 w 388"/>
                <a:gd name="T71" fmla="*/ 0 h 74"/>
                <a:gd name="T72" fmla="*/ 10 w 388"/>
                <a:gd name="T73" fmla="*/ 0 h 74"/>
                <a:gd name="T74" fmla="*/ 11 w 388"/>
                <a:gd name="T75" fmla="*/ 0 h 74"/>
                <a:gd name="T76" fmla="*/ 12 w 388"/>
                <a:gd name="T77" fmla="*/ 0 h 74"/>
                <a:gd name="T78" fmla="*/ 12 w 388"/>
                <a:gd name="T79" fmla="*/ 0 h 74"/>
                <a:gd name="T80" fmla="*/ 12 w 388"/>
                <a:gd name="T81" fmla="*/ 0 h 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8"/>
                <a:gd name="T124" fmla="*/ 0 h 74"/>
                <a:gd name="T125" fmla="*/ 388 w 388"/>
                <a:gd name="T126" fmla="*/ 74 h 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8" h="74">
                  <a:moveTo>
                    <a:pt x="388" y="0"/>
                  </a:moveTo>
                  <a:lnTo>
                    <a:pt x="388" y="16"/>
                  </a:lnTo>
                  <a:lnTo>
                    <a:pt x="388" y="37"/>
                  </a:lnTo>
                  <a:lnTo>
                    <a:pt x="388" y="58"/>
                  </a:lnTo>
                  <a:lnTo>
                    <a:pt x="388" y="74"/>
                  </a:lnTo>
                  <a:lnTo>
                    <a:pt x="380" y="74"/>
                  </a:lnTo>
                  <a:lnTo>
                    <a:pt x="365" y="74"/>
                  </a:lnTo>
                  <a:lnTo>
                    <a:pt x="346" y="74"/>
                  </a:lnTo>
                  <a:lnTo>
                    <a:pt x="320" y="74"/>
                  </a:lnTo>
                  <a:lnTo>
                    <a:pt x="293" y="74"/>
                  </a:lnTo>
                  <a:lnTo>
                    <a:pt x="262" y="74"/>
                  </a:lnTo>
                  <a:lnTo>
                    <a:pt x="228" y="74"/>
                  </a:lnTo>
                  <a:lnTo>
                    <a:pt x="195" y="74"/>
                  </a:lnTo>
                  <a:lnTo>
                    <a:pt x="160" y="74"/>
                  </a:lnTo>
                  <a:lnTo>
                    <a:pt x="127" y="74"/>
                  </a:lnTo>
                  <a:lnTo>
                    <a:pt x="96" y="74"/>
                  </a:lnTo>
                  <a:lnTo>
                    <a:pt x="68" y="74"/>
                  </a:lnTo>
                  <a:lnTo>
                    <a:pt x="43" y="74"/>
                  </a:lnTo>
                  <a:lnTo>
                    <a:pt x="23" y="74"/>
                  </a:lnTo>
                  <a:lnTo>
                    <a:pt x="8" y="7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0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6" y="0"/>
                  </a:lnTo>
                  <a:lnTo>
                    <a:pt x="127" y="0"/>
                  </a:lnTo>
                  <a:lnTo>
                    <a:pt x="160" y="0"/>
                  </a:lnTo>
                  <a:lnTo>
                    <a:pt x="195" y="0"/>
                  </a:lnTo>
                  <a:lnTo>
                    <a:pt x="228" y="0"/>
                  </a:lnTo>
                  <a:lnTo>
                    <a:pt x="262" y="0"/>
                  </a:lnTo>
                  <a:lnTo>
                    <a:pt x="293" y="0"/>
                  </a:lnTo>
                  <a:lnTo>
                    <a:pt x="320" y="0"/>
                  </a:lnTo>
                  <a:lnTo>
                    <a:pt x="346" y="0"/>
                  </a:lnTo>
                  <a:lnTo>
                    <a:pt x="365" y="0"/>
                  </a:lnTo>
                  <a:lnTo>
                    <a:pt x="380" y="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93B26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03" name="Freeform 126"/>
            <p:cNvSpPr>
              <a:spLocks/>
            </p:cNvSpPr>
            <p:nvPr/>
          </p:nvSpPr>
          <p:spPr bwMode="auto">
            <a:xfrm>
              <a:off x="5197" y="2782"/>
              <a:ext cx="172" cy="355"/>
            </a:xfrm>
            <a:custGeom>
              <a:avLst/>
              <a:gdLst>
                <a:gd name="T0" fmla="*/ 7 w 344"/>
                <a:gd name="T1" fmla="*/ 11 h 710"/>
                <a:gd name="T2" fmla="*/ 9 w 344"/>
                <a:gd name="T3" fmla="*/ 10 h 710"/>
                <a:gd name="T4" fmla="*/ 10 w 344"/>
                <a:gd name="T5" fmla="*/ 7 h 710"/>
                <a:gd name="T6" fmla="*/ 11 w 344"/>
                <a:gd name="T7" fmla="*/ 6 h 710"/>
                <a:gd name="T8" fmla="*/ 11 w 344"/>
                <a:gd name="T9" fmla="*/ 0 h 710"/>
                <a:gd name="T10" fmla="*/ 10 w 344"/>
                <a:gd name="T11" fmla="*/ 5 h 710"/>
                <a:gd name="T12" fmla="*/ 10 w 344"/>
                <a:gd name="T13" fmla="*/ 6 h 710"/>
                <a:gd name="T14" fmla="*/ 9 w 344"/>
                <a:gd name="T15" fmla="*/ 9 h 710"/>
                <a:gd name="T16" fmla="*/ 7 w 344"/>
                <a:gd name="T17" fmla="*/ 10 h 710"/>
                <a:gd name="T18" fmla="*/ 5 w 344"/>
                <a:gd name="T19" fmla="*/ 10 h 710"/>
                <a:gd name="T20" fmla="*/ 3 w 344"/>
                <a:gd name="T21" fmla="*/ 10 h 710"/>
                <a:gd name="T22" fmla="*/ 3 w 344"/>
                <a:gd name="T23" fmla="*/ 9 h 710"/>
                <a:gd name="T24" fmla="*/ 1 w 344"/>
                <a:gd name="T25" fmla="*/ 6 h 710"/>
                <a:gd name="T26" fmla="*/ 1 w 344"/>
                <a:gd name="T27" fmla="*/ 5 h 710"/>
                <a:gd name="T28" fmla="*/ 0 w 344"/>
                <a:gd name="T29" fmla="*/ 1 h 710"/>
                <a:gd name="T30" fmla="*/ 1 w 344"/>
                <a:gd name="T31" fmla="*/ 6 h 710"/>
                <a:gd name="T32" fmla="*/ 1 w 344"/>
                <a:gd name="T33" fmla="*/ 7 h 710"/>
                <a:gd name="T34" fmla="*/ 1 w 344"/>
                <a:gd name="T35" fmla="*/ 10 h 710"/>
                <a:gd name="T36" fmla="*/ 3 w 344"/>
                <a:gd name="T37" fmla="*/ 11 h 710"/>
                <a:gd name="T38" fmla="*/ 3 w 344"/>
                <a:gd name="T39" fmla="*/ 11 h 710"/>
                <a:gd name="T40" fmla="*/ 1 w 344"/>
                <a:gd name="T41" fmla="*/ 11 h 710"/>
                <a:gd name="T42" fmla="*/ 1 w 344"/>
                <a:gd name="T43" fmla="*/ 13 h 710"/>
                <a:gd name="T44" fmla="*/ 1 w 344"/>
                <a:gd name="T45" fmla="*/ 15 h 710"/>
                <a:gd name="T46" fmla="*/ 0 w 344"/>
                <a:gd name="T47" fmla="*/ 22 h 710"/>
                <a:gd name="T48" fmla="*/ 1 w 344"/>
                <a:gd name="T49" fmla="*/ 17 h 710"/>
                <a:gd name="T50" fmla="*/ 1 w 344"/>
                <a:gd name="T51" fmla="*/ 14 h 710"/>
                <a:gd name="T52" fmla="*/ 3 w 344"/>
                <a:gd name="T53" fmla="*/ 12 h 710"/>
                <a:gd name="T54" fmla="*/ 3 w 344"/>
                <a:gd name="T55" fmla="*/ 11 h 710"/>
                <a:gd name="T56" fmla="*/ 5 w 344"/>
                <a:gd name="T57" fmla="*/ 11 h 710"/>
                <a:gd name="T58" fmla="*/ 7 w 344"/>
                <a:gd name="T59" fmla="*/ 11 h 710"/>
                <a:gd name="T60" fmla="*/ 9 w 344"/>
                <a:gd name="T61" fmla="*/ 12 h 710"/>
                <a:gd name="T62" fmla="*/ 10 w 344"/>
                <a:gd name="T63" fmla="*/ 14 h 710"/>
                <a:gd name="T64" fmla="*/ 10 w 344"/>
                <a:gd name="T65" fmla="*/ 17 h 710"/>
                <a:gd name="T66" fmla="*/ 11 w 344"/>
                <a:gd name="T67" fmla="*/ 22 h 710"/>
                <a:gd name="T68" fmla="*/ 11 w 344"/>
                <a:gd name="T69" fmla="*/ 15 h 710"/>
                <a:gd name="T70" fmla="*/ 10 w 344"/>
                <a:gd name="T71" fmla="*/ 13 h 710"/>
                <a:gd name="T72" fmla="*/ 9 w 344"/>
                <a:gd name="T73" fmla="*/ 11 h 710"/>
                <a:gd name="T74" fmla="*/ 7 w 344"/>
                <a:gd name="T75" fmla="*/ 11 h 7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4"/>
                <a:gd name="T115" fmla="*/ 0 h 710"/>
                <a:gd name="T116" fmla="*/ 344 w 344"/>
                <a:gd name="T117" fmla="*/ 710 h 7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4" h="710">
                  <a:moveTo>
                    <a:pt x="201" y="335"/>
                  </a:moveTo>
                  <a:lnTo>
                    <a:pt x="230" y="326"/>
                  </a:lnTo>
                  <a:lnTo>
                    <a:pt x="257" y="311"/>
                  </a:lnTo>
                  <a:lnTo>
                    <a:pt x="282" y="291"/>
                  </a:lnTo>
                  <a:lnTo>
                    <a:pt x="303" y="267"/>
                  </a:lnTo>
                  <a:lnTo>
                    <a:pt x="320" y="239"/>
                  </a:lnTo>
                  <a:lnTo>
                    <a:pt x="333" y="208"/>
                  </a:lnTo>
                  <a:lnTo>
                    <a:pt x="342" y="174"/>
                  </a:lnTo>
                  <a:lnTo>
                    <a:pt x="344" y="138"/>
                  </a:lnTo>
                  <a:lnTo>
                    <a:pt x="344" y="0"/>
                  </a:lnTo>
                  <a:lnTo>
                    <a:pt x="317" y="0"/>
                  </a:lnTo>
                  <a:lnTo>
                    <a:pt x="317" y="138"/>
                  </a:lnTo>
                  <a:lnTo>
                    <a:pt x="313" y="172"/>
                  </a:lnTo>
                  <a:lnTo>
                    <a:pt x="305" y="205"/>
                  </a:lnTo>
                  <a:lnTo>
                    <a:pt x="293" y="235"/>
                  </a:lnTo>
                  <a:lnTo>
                    <a:pt x="274" y="260"/>
                  </a:lnTo>
                  <a:lnTo>
                    <a:pt x="253" y="281"/>
                  </a:lnTo>
                  <a:lnTo>
                    <a:pt x="228" y="297"/>
                  </a:lnTo>
                  <a:lnTo>
                    <a:pt x="202" y="307"/>
                  </a:lnTo>
                  <a:lnTo>
                    <a:pt x="172" y="311"/>
                  </a:lnTo>
                  <a:lnTo>
                    <a:pt x="142" y="307"/>
                  </a:lnTo>
                  <a:lnTo>
                    <a:pt x="115" y="297"/>
                  </a:lnTo>
                  <a:lnTo>
                    <a:pt x="90" y="281"/>
                  </a:lnTo>
                  <a:lnTo>
                    <a:pt x="69" y="260"/>
                  </a:lnTo>
                  <a:lnTo>
                    <a:pt x="51" y="235"/>
                  </a:lnTo>
                  <a:lnTo>
                    <a:pt x="38" y="205"/>
                  </a:lnTo>
                  <a:lnTo>
                    <a:pt x="30" y="172"/>
                  </a:lnTo>
                  <a:lnTo>
                    <a:pt x="27" y="138"/>
                  </a:lnTo>
                  <a:lnTo>
                    <a:pt x="27" y="7"/>
                  </a:lnTo>
                  <a:lnTo>
                    <a:pt x="0" y="7"/>
                  </a:lnTo>
                  <a:lnTo>
                    <a:pt x="0" y="138"/>
                  </a:lnTo>
                  <a:lnTo>
                    <a:pt x="2" y="174"/>
                  </a:lnTo>
                  <a:lnTo>
                    <a:pt x="12" y="208"/>
                  </a:lnTo>
                  <a:lnTo>
                    <a:pt x="24" y="239"/>
                  </a:lnTo>
                  <a:lnTo>
                    <a:pt x="42" y="267"/>
                  </a:lnTo>
                  <a:lnTo>
                    <a:pt x="62" y="291"/>
                  </a:lnTo>
                  <a:lnTo>
                    <a:pt x="87" y="311"/>
                  </a:lnTo>
                  <a:lnTo>
                    <a:pt x="114" y="326"/>
                  </a:lnTo>
                  <a:lnTo>
                    <a:pt x="143" y="335"/>
                  </a:lnTo>
                  <a:lnTo>
                    <a:pt x="114" y="344"/>
                  </a:lnTo>
                  <a:lnTo>
                    <a:pt x="87" y="359"/>
                  </a:lnTo>
                  <a:lnTo>
                    <a:pt x="62" y="379"/>
                  </a:lnTo>
                  <a:lnTo>
                    <a:pt x="42" y="402"/>
                  </a:lnTo>
                  <a:lnTo>
                    <a:pt x="24" y="431"/>
                  </a:lnTo>
                  <a:lnTo>
                    <a:pt x="12" y="462"/>
                  </a:lnTo>
                  <a:lnTo>
                    <a:pt x="2" y="496"/>
                  </a:lnTo>
                  <a:lnTo>
                    <a:pt x="0" y="532"/>
                  </a:lnTo>
                  <a:lnTo>
                    <a:pt x="0" y="710"/>
                  </a:lnTo>
                  <a:lnTo>
                    <a:pt x="27" y="710"/>
                  </a:lnTo>
                  <a:lnTo>
                    <a:pt x="27" y="532"/>
                  </a:lnTo>
                  <a:lnTo>
                    <a:pt x="30" y="497"/>
                  </a:lnTo>
                  <a:lnTo>
                    <a:pt x="38" y="465"/>
                  </a:lnTo>
                  <a:lnTo>
                    <a:pt x="52" y="435"/>
                  </a:lnTo>
                  <a:lnTo>
                    <a:pt x="69" y="410"/>
                  </a:lnTo>
                  <a:lnTo>
                    <a:pt x="91" y="389"/>
                  </a:lnTo>
                  <a:lnTo>
                    <a:pt x="116" y="373"/>
                  </a:lnTo>
                  <a:lnTo>
                    <a:pt x="143" y="363"/>
                  </a:lnTo>
                  <a:lnTo>
                    <a:pt x="173" y="359"/>
                  </a:lnTo>
                  <a:lnTo>
                    <a:pt x="202" y="363"/>
                  </a:lnTo>
                  <a:lnTo>
                    <a:pt x="229" y="373"/>
                  </a:lnTo>
                  <a:lnTo>
                    <a:pt x="253" y="389"/>
                  </a:lnTo>
                  <a:lnTo>
                    <a:pt x="275" y="410"/>
                  </a:lnTo>
                  <a:lnTo>
                    <a:pt x="293" y="435"/>
                  </a:lnTo>
                  <a:lnTo>
                    <a:pt x="306" y="465"/>
                  </a:lnTo>
                  <a:lnTo>
                    <a:pt x="315" y="497"/>
                  </a:lnTo>
                  <a:lnTo>
                    <a:pt x="318" y="532"/>
                  </a:lnTo>
                  <a:lnTo>
                    <a:pt x="318" y="696"/>
                  </a:lnTo>
                  <a:lnTo>
                    <a:pt x="344" y="696"/>
                  </a:lnTo>
                  <a:lnTo>
                    <a:pt x="344" y="532"/>
                  </a:lnTo>
                  <a:lnTo>
                    <a:pt x="342" y="496"/>
                  </a:lnTo>
                  <a:lnTo>
                    <a:pt x="333" y="462"/>
                  </a:lnTo>
                  <a:lnTo>
                    <a:pt x="320" y="431"/>
                  </a:lnTo>
                  <a:lnTo>
                    <a:pt x="303" y="402"/>
                  </a:lnTo>
                  <a:lnTo>
                    <a:pt x="282" y="379"/>
                  </a:lnTo>
                  <a:lnTo>
                    <a:pt x="257" y="359"/>
                  </a:lnTo>
                  <a:lnTo>
                    <a:pt x="230" y="344"/>
                  </a:lnTo>
                  <a:lnTo>
                    <a:pt x="201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04" name="Freeform 127"/>
            <p:cNvSpPr>
              <a:spLocks/>
            </p:cNvSpPr>
            <p:nvPr/>
          </p:nvSpPr>
          <p:spPr bwMode="auto">
            <a:xfrm>
              <a:off x="5226" y="2861"/>
              <a:ext cx="113" cy="61"/>
            </a:xfrm>
            <a:custGeom>
              <a:avLst/>
              <a:gdLst>
                <a:gd name="T0" fmla="*/ 0 w 226"/>
                <a:gd name="T1" fmla="*/ 0 h 121"/>
                <a:gd name="T2" fmla="*/ 1 w 226"/>
                <a:gd name="T3" fmla="*/ 1 h 121"/>
                <a:gd name="T4" fmla="*/ 1 w 226"/>
                <a:gd name="T5" fmla="*/ 2 h 121"/>
                <a:gd name="T6" fmla="*/ 1 w 226"/>
                <a:gd name="T7" fmla="*/ 3 h 121"/>
                <a:gd name="T8" fmla="*/ 2 w 226"/>
                <a:gd name="T9" fmla="*/ 3 h 121"/>
                <a:gd name="T10" fmla="*/ 2 w 226"/>
                <a:gd name="T11" fmla="*/ 4 h 121"/>
                <a:gd name="T12" fmla="*/ 3 w 226"/>
                <a:gd name="T13" fmla="*/ 4 h 121"/>
                <a:gd name="T14" fmla="*/ 3 w 226"/>
                <a:gd name="T15" fmla="*/ 4 h 121"/>
                <a:gd name="T16" fmla="*/ 4 w 226"/>
                <a:gd name="T17" fmla="*/ 4 h 121"/>
                <a:gd name="T18" fmla="*/ 5 w 226"/>
                <a:gd name="T19" fmla="*/ 4 h 121"/>
                <a:gd name="T20" fmla="*/ 5 w 226"/>
                <a:gd name="T21" fmla="*/ 4 h 121"/>
                <a:gd name="T22" fmla="*/ 6 w 226"/>
                <a:gd name="T23" fmla="*/ 4 h 121"/>
                <a:gd name="T24" fmla="*/ 6 w 226"/>
                <a:gd name="T25" fmla="*/ 3 h 121"/>
                <a:gd name="T26" fmla="*/ 7 w 226"/>
                <a:gd name="T27" fmla="*/ 3 h 121"/>
                <a:gd name="T28" fmla="*/ 7 w 226"/>
                <a:gd name="T29" fmla="*/ 2 h 121"/>
                <a:gd name="T30" fmla="*/ 7 w 226"/>
                <a:gd name="T31" fmla="*/ 1 h 121"/>
                <a:gd name="T32" fmla="*/ 7 w 226"/>
                <a:gd name="T33" fmla="*/ 0 h 121"/>
                <a:gd name="T34" fmla="*/ 0 w 226"/>
                <a:gd name="T35" fmla="*/ 0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121"/>
                <a:gd name="T56" fmla="*/ 226 w 226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121">
                  <a:moveTo>
                    <a:pt x="0" y="0"/>
                  </a:moveTo>
                  <a:lnTo>
                    <a:pt x="4" y="24"/>
                  </a:lnTo>
                  <a:lnTo>
                    <a:pt x="13" y="47"/>
                  </a:lnTo>
                  <a:lnTo>
                    <a:pt x="23" y="68"/>
                  </a:lnTo>
                  <a:lnTo>
                    <a:pt x="38" y="86"/>
                  </a:lnTo>
                  <a:lnTo>
                    <a:pt x="54" y="100"/>
                  </a:lnTo>
                  <a:lnTo>
                    <a:pt x="71" y="111"/>
                  </a:lnTo>
                  <a:lnTo>
                    <a:pt x="92" y="118"/>
                  </a:lnTo>
                  <a:lnTo>
                    <a:pt x="113" y="121"/>
                  </a:lnTo>
                  <a:lnTo>
                    <a:pt x="135" y="118"/>
                  </a:lnTo>
                  <a:lnTo>
                    <a:pt x="154" y="111"/>
                  </a:lnTo>
                  <a:lnTo>
                    <a:pt x="173" y="100"/>
                  </a:lnTo>
                  <a:lnTo>
                    <a:pt x="189" y="86"/>
                  </a:lnTo>
                  <a:lnTo>
                    <a:pt x="203" y="68"/>
                  </a:lnTo>
                  <a:lnTo>
                    <a:pt x="213" y="47"/>
                  </a:lnTo>
                  <a:lnTo>
                    <a:pt x="221" y="24"/>
                  </a:lnTo>
                  <a:lnTo>
                    <a:pt x="2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05" name="Freeform 128"/>
            <p:cNvSpPr>
              <a:spLocks/>
            </p:cNvSpPr>
            <p:nvPr/>
          </p:nvSpPr>
          <p:spPr bwMode="auto">
            <a:xfrm>
              <a:off x="5275" y="2973"/>
              <a:ext cx="19" cy="18"/>
            </a:xfrm>
            <a:custGeom>
              <a:avLst/>
              <a:gdLst>
                <a:gd name="T0" fmla="*/ 2 w 37"/>
                <a:gd name="T1" fmla="*/ 0 h 37"/>
                <a:gd name="T2" fmla="*/ 2 w 37"/>
                <a:gd name="T3" fmla="*/ 0 h 37"/>
                <a:gd name="T4" fmla="*/ 1 w 37"/>
                <a:gd name="T5" fmla="*/ 0 h 37"/>
                <a:gd name="T6" fmla="*/ 1 w 37"/>
                <a:gd name="T7" fmla="*/ 1 h 37"/>
                <a:gd name="T8" fmla="*/ 1 w 37"/>
                <a:gd name="T9" fmla="*/ 1 h 37"/>
                <a:gd name="T10" fmla="*/ 1 w 37"/>
                <a:gd name="T11" fmla="*/ 1 h 37"/>
                <a:gd name="T12" fmla="*/ 1 w 37"/>
                <a:gd name="T13" fmla="*/ 0 h 37"/>
                <a:gd name="T14" fmla="*/ 1 w 37"/>
                <a:gd name="T15" fmla="*/ 0 h 37"/>
                <a:gd name="T16" fmla="*/ 0 w 37"/>
                <a:gd name="T17" fmla="*/ 0 h 37"/>
                <a:gd name="T18" fmla="*/ 1 w 37"/>
                <a:gd name="T19" fmla="*/ 0 h 37"/>
                <a:gd name="T20" fmla="*/ 1 w 37"/>
                <a:gd name="T21" fmla="*/ 0 h 37"/>
                <a:gd name="T22" fmla="*/ 1 w 37"/>
                <a:gd name="T23" fmla="*/ 0 h 37"/>
                <a:gd name="T24" fmla="*/ 1 w 37"/>
                <a:gd name="T25" fmla="*/ 0 h 37"/>
                <a:gd name="T26" fmla="*/ 1 w 37"/>
                <a:gd name="T27" fmla="*/ 0 h 37"/>
                <a:gd name="T28" fmla="*/ 1 w 37"/>
                <a:gd name="T29" fmla="*/ 0 h 37"/>
                <a:gd name="T30" fmla="*/ 2 w 37"/>
                <a:gd name="T31" fmla="*/ 0 h 37"/>
                <a:gd name="T32" fmla="*/ 2 w 37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7"/>
                <a:gd name="T53" fmla="*/ 37 w 37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7">
                  <a:moveTo>
                    <a:pt x="37" y="19"/>
                  </a:moveTo>
                  <a:lnTo>
                    <a:pt x="35" y="25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06" name="Freeform 129"/>
            <p:cNvSpPr>
              <a:spLocks/>
            </p:cNvSpPr>
            <p:nvPr/>
          </p:nvSpPr>
          <p:spPr bwMode="auto">
            <a:xfrm>
              <a:off x="5275" y="3006"/>
              <a:ext cx="19" cy="18"/>
            </a:xfrm>
            <a:custGeom>
              <a:avLst/>
              <a:gdLst>
                <a:gd name="T0" fmla="*/ 2 w 37"/>
                <a:gd name="T1" fmla="*/ 0 h 37"/>
                <a:gd name="T2" fmla="*/ 2 w 37"/>
                <a:gd name="T3" fmla="*/ 0 h 37"/>
                <a:gd name="T4" fmla="*/ 1 w 37"/>
                <a:gd name="T5" fmla="*/ 0 h 37"/>
                <a:gd name="T6" fmla="*/ 1 w 37"/>
                <a:gd name="T7" fmla="*/ 1 h 37"/>
                <a:gd name="T8" fmla="*/ 1 w 37"/>
                <a:gd name="T9" fmla="*/ 1 h 37"/>
                <a:gd name="T10" fmla="*/ 1 w 37"/>
                <a:gd name="T11" fmla="*/ 1 h 37"/>
                <a:gd name="T12" fmla="*/ 1 w 37"/>
                <a:gd name="T13" fmla="*/ 0 h 37"/>
                <a:gd name="T14" fmla="*/ 1 w 37"/>
                <a:gd name="T15" fmla="*/ 0 h 37"/>
                <a:gd name="T16" fmla="*/ 0 w 37"/>
                <a:gd name="T17" fmla="*/ 0 h 37"/>
                <a:gd name="T18" fmla="*/ 1 w 37"/>
                <a:gd name="T19" fmla="*/ 0 h 37"/>
                <a:gd name="T20" fmla="*/ 1 w 37"/>
                <a:gd name="T21" fmla="*/ 0 h 37"/>
                <a:gd name="T22" fmla="*/ 1 w 37"/>
                <a:gd name="T23" fmla="*/ 0 h 37"/>
                <a:gd name="T24" fmla="*/ 1 w 37"/>
                <a:gd name="T25" fmla="*/ 0 h 37"/>
                <a:gd name="T26" fmla="*/ 1 w 37"/>
                <a:gd name="T27" fmla="*/ 0 h 37"/>
                <a:gd name="T28" fmla="*/ 1 w 37"/>
                <a:gd name="T29" fmla="*/ 0 h 37"/>
                <a:gd name="T30" fmla="*/ 2 w 37"/>
                <a:gd name="T31" fmla="*/ 0 h 37"/>
                <a:gd name="T32" fmla="*/ 2 w 37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7"/>
                <a:gd name="T53" fmla="*/ 37 w 37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7">
                  <a:moveTo>
                    <a:pt x="37" y="18"/>
                  </a:moveTo>
                  <a:lnTo>
                    <a:pt x="35" y="25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6"/>
                  </a:lnTo>
                  <a:lnTo>
                    <a:pt x="35" y="11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07" name="Freeform 130"/>
            <p:cNvSpPr>
              <a:spLocks/>
            </p:cNvSpPr>
            <p:nvPr/>
          </p:nvSpPr>
          <p:spPr bwMode="auto">
            <a:xfrm>
              <a:off x="5275" y="3039"/>
              <a:ext cx="19" cy="19"/>
            </a:xfrm>
            <a:custGeom>
              <a:avLst/>
              <a:gdLst>
                <a:gd name="T0" fmla="*/ 2 w 37"/>
                <a:gd name="T1" fmla="*/ 1 h 38"/>
                <a:gd name="T2" fmla="*/ 2 w 37"/>
                <a:gd name="T3" fmla="*/ 1 h 38"/>
                <a:gd name="T4" fmla="*/ 1 w 37"/>
                <a:gd name="T5" fmla="*/ 1 h 38"/>
                <a:gd name="T6" fmla="*/ 1 w 37"/>
                <a:gd name="T7" fmla="*/ 1 h 38"/>
                <a:gd name="T8" fmla="*/ 1 w 37"/>
                <a:gd name="T9" fmla="*/ 1 h 38"/>
                <a:gd name="T10" fmla="*/ 1 w 37"/>
                <a:gd name="T11" fmla="*/ 1 h 38"/>
                <a:gd name="T12" fmla="*/ 1 w 37"/>
                <a:gd name="T13" fmla="*/ 1 h 38"/>
                <a:gd name="T14" fmla="*/ 1 w 37"/>
                <a:gd name="T15" fmla="*/ 1 h 38"/>
                <a:gd name="T16" fmla="*/ 0 w 37"/>
                <a:gd name="T17" fmla="*/ 1 h 38"/>
                <a:gd name="T18" fmla="*/ 1 w 37"/>
                <a:gd name="T19" fmla="*/ 1 h 38"/>
                <a:gd name="T20" fmla="*/ 1 w 37"/>
                <a:gd name="T21" fmla="*/ 1 h 38"/>
                <a:gd name="T22" fmla="*/ 1 w 37"/>
                <a:gd name="T23" fmla="*/ 1 h 38"/>
                <a:gd name="T24" fmla="*/ 1 w 37"/>
                <a:gd name="T25" fmla="*/ 0 h 38"/>
                <a:gd name="T26" fmla="*/ 1 w 37"/>
                <a:gd name="T27" fmla="*/ 1 h 38"/>
                <a:gd name="T28" fmla="*/ 1 w 37"/>
                <a:gd name="T29" fmla="*/ 1 h 38"/>
                <a:gd name="T30" fmla="*/ 2 w 37"/>
                <a:gd name="T31" fmla="*/ 1 h 38"/>
                <a:gd name="T32" fmla="*/ 2 w 37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37" y="18"/>
                  </a:moveTo>
                  <a:lnTo>
                    <a:pt x="35" y="25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8" y="38"/>
                  </a:lnTo>
                  <a:lnTo>
                    <a:pt x="11" y="36"/>
                  </a:lnTo>
                  <a:lnTo>
                    <a:pt x="6" y="32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08" name="Freeform 131"/>
            <p:cNvSpPr>
              <a:spLocks/>
            </p:cNvSpPr>
            <p:nvPr/>
          </p:nvSpPr>
          <p:spPr bwMode="auto">
            <a:xfrm>
              <a:off x="5208" y="3069"/>
              <a:ext cx="149" cy="75"/>
            </a:xfrm>
            <a:custGeom>
              <a:avLst/>
              <a:gdLst>
                <a:gd name="T0" fmla="*/ 9 w 298"/>
                <a:gd name="T1" fmla="*/ 5 h 148"/>
                <a:gd name="T2" fmla="*/ 9 w 298"/>
                <a:gd name="T3" fmla="*/ 4 h 148"/>
                <a:gd name="T4" fmla="*/ 9 w 298"/>
                <a:gd name="T5" fmla="*/ 3 h 148"/>
                <a:gd name="T6" fmla="*/ 9 w 298"/>
                <a:gd name="T7" fmla="*/ 3 h 148"/>
                <a:gd name="T8" fmla="*/ 7 w 298"/>
                <a:gd name="T9" fmla="*/ 2 h 148"/>
                <a:gd name="T10" fmla="*/ 7 w 298"/>
                <a:gd name="T11" fmla="*/ 1 h 148"/>
                <a:gd name="T12" fmla="*/ 6 w 298"/>
                <a:gd name="T13" fmla="*/ 1 h 148"/>
                <a:gd name="T14" fmla="*/ 5 w 298"/>
                <a:gd name="T15" fmla="*/ 1 h 148"/>
                <a:gd name="T16" fmla="*/ 5 w 298"/>
                <a:gd name="T17" fmla="*/ 0 h 148"/>
                <a:gd name="T18" fmla="*/ 3 w 298"/>
                <a:gd name="T19" fmla="*/ 1 h 148"/>
                <a:gd name="T20" fmla="*/ 2 w 298"/>
                <a:gd name="T21" fmla="*/ 1 h 148"/>
                <a:gd name="T22" fmla="*/ 2 w 298"/>
                <a:gd name="T23" fmla="*/ 1 h 148"/>
                <a:gd name="T24" fmla="*/ 1 w 298"/>
                <a:gd name="T25" fmla="*/ 2 h 148"/>
                <a:gd name="T26" fmla="*/ 1 w 298"/>
                <a:gd name="T27" fmla="*/ 3 h 148"/>
                <a:gd name="T28" fmla="*/ 1 w 298"/>
                <a:gd name="T29" fmla="*/ 3 h 148"/>
                <a:gd name="T30" fmla="*/ 1 w 298"/>
                <a:gd name="T31" fmla="*/ 4 h 148"/>
                <a:gd name="T32" fmla="*/ 0 w 298"/>
                <a:gd name="T33" fmla="*/ 5 h 148"/>
                <a:gd name="T34" fmla="*/ 9 w 298"/>
                <a:gd name="T35" fmla="*/ 5 h 1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148"/>
                <a:gd name="T56" fmla="*/ 298 w 298"/>
                <a:gd name="T57" fmla="*/ 148 h 1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148">
                  <a:moveTo>
                    <a:pt x="298" y="148"/>
                  </a:moveTo>
                  <a:lnTo>
                    <a:pt x="294" y="118"/>
                  </a:lnTo>
                  <a:lnTo>
                    <a:pt x="284" y="90"/>
                  </a:lnTo>
                  <a:lnTo>
                    <a:pt x="271" y="65"/>
                  </a:lnTo>
                  <a:lnTo>
                    <a:pt x="252" y="42"/>
                  </a:lnTo>
                  <a:lnTo>
                    <a:pt x="230" y="25"/>
                  </a:lnTo>
                  <a:lnTo>
                    <a:pt x="205" y="11"/>
                  </a:lnTo>
                  <a:lnTo>
                    <a:pt x="179" y="3"/>
                  </a:lnTo>
                  <a:lnTo>
                    <a:pt x="149" y="0"/>
                  </a:lnTo>
                  <a:lnTo>
                    <a:pt x="120" y="3"/>
                  </a:lnTo>
                  <a:lnTo>
                    <a:pt x="92" y="11"/>
                  </a:lnTo>
                  <a:lnTo>
                    <a:pt x="68" y="25"/>
                  </a:lnTo>
                  <a:lnTo>
                    <a:pt x="46" y="42"/>
                  </a:lnTo>
                  <a:lnTo>
                    <a:pt x="28" y="65"/>
                  </a:lnTo>
                  <a:lnTo>
                    <a:pt x="14" y="90"/>
                  </a:lnTo>
                  <a:lnTo>
                    <a:pt x="5" y="118"/>
                  </a:lnTo>
                  <a:lnTo>
                    <a:pt x="0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09" name="Freeform 132"/>
            <p:cNvSpPr>
              <a:spLocks/>
            </p:cNvSpPr>
            <p:nvPr/>
          </p:nvSpPr>
          <p:spPr bwMode="auto">
            <a:xfrm>
              <a:off x="5172" y="3125"/>
              <a:ext cx="221" cy="64"/>
            </a:xfrm>
            <a:custGeom>
              <a:avLst/>
              <a:gdLst>
                <a:gd name="T0" fmla="*/ 14 w 442"/>
                <a:gd name="T1" fmla="*/ 0 h 129"/>
                <a:gd name="T2" fmla="*/ 0 w 442"/>
                <a:gd name="T3" fmla="*/ 0 h 129"/>
                <a:gd name="T4" fmla="*/ 0 w 442"/>
                <a:gd name="T5" fmla="*/ 4 h 129"/>
                <a:gd name="T6" fmla="*/ 14 w 442"/>
                <a:gd name="T7" fmla="*/ 4 h 129"/>
                <a:gd name="T8" fmla="*/ 14 w 442"/>
                <a:gd name="T9" fmla="*/ 0 h 129"/>
                <a:gd name="T10" fmla="*/ 14 w 442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2"/>
                <a:gd name="T19" fmla="*/ 0 h 129"/>
                <a:gd name="T20" fmla="*/ 442 w 442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2" h="129">
                  <a:moveTo>
                    <a:pt x="428" y="0"/>
                  </a:moveTo>
                  <a:lnTo>
                    <a:pt x="0" y="0"/>
                  </a:lnTo>
                  <a:lnTo>
                    <a:pt x="0" y="129"/>
                  </a:lnTo>
                  <a:lnTo>
                    <a:pt x="442" y="129"/>
                  </a:lnTo>
                  <a:lnTo>
                    <a:pt x="4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10" name="Freeform 133"/>
            <p:cNvSpPr>
              <a:spLocks/>
            </p:cNvSpPr>
            <p:nvPr/>
          </p:nvSpPr>
          <p:spPr bwMode="auto">
            <a:xfrm>
              <a:off x="5186" y="3138"/>
              <a:ext cx="194" cy="37"/>
            </a:xfrm>
            <a:custGeom>
              <a:avLst/>
              <a:gdLst>
                <a:gd name="T0" fmla="*/ 12 w 388"/>
                <a:gd name="T1" fmla="*/ 0 h 75"/>
                <a:gd name="T2" fmla="*/ 12 w 388"/>
                <a:gd name="T3" fmla="*/ 0 h 75"/>
                <a:gd name="T4" fmla="*/ 12 w 388"/>
                <a:gd name="T5" fmla="*/ 1 h 75"/>
                <a:gd name="T6" fmla="*/ 12 w 388"/>
                <a:gd name="T7" fmla="*/ 1 h 75"/>
                <a:gd name="T8" fmla="*/ 12 w 388"/>
                <a:gd name="T9" fmla="*/ 2 h 75"/>
                <a:gd name="T10" fmla="*/ 12 w 388"/>
                <a:gd name="T11" fmla="*/ 2 h 75"/>
                <a:gd name="T12" fmla="*/ 12 w 388"/>
                <a:gd name="T13" fmla="*/ 2 h 75"/>
                <a:gd name="T14" fmla="*/ 11 w 388"/>
                <a:gd name="T15" fmla="*/ 2 h 75"/>
                <a:gd name="T16" fmla="*/ 10 w 388"/>
                <a:gd name="T17" fmla="*/ 2 h 75"/>
                <a:gd name="T18" fmla="*/ 10 w 388"/>
                <a:gd name="T19" fmla="*/ 2 h 75"/>
                <a:gd name="T20" fmla="*/ 9 w 388"/>
                <a:gd name="T21" fmla="*/ 2 h 75"/>
                <a:gd name="T22" fmla="*/ 7 w 388"/>
                <a:gd name="T23" fmla="*/ 2 h 75"/>
                <a:gd name="T24" fmla="*/ 6 w 388"/>
                <a:gd name="T25" fmla="*/ 2 h 75"/>
                <a:gd name="T26" fmla="*/ 5 w 388"/>
                <a:gd name="T27" fmla="*/ 2 h 75"/>
                <a:gd name="T28" fmla="*/ 3 w 388"/>
                <a:gd name="T29" fmla="*/ 2 h 75"/>
                <a:gd name="T30" fmla="*/ 3 w 388"/>
                <a:gd name="T31" fmla="*/ 2 h 75"/>
                <a:gd name="T32" fmla="*/ 3 w 388"/>
                <a:gd name="T33" fmla="*/ 2 h 75"/>
                <a:gd name="T34" fmla="*/ 2 w 388"/>
                <a:gd name="T35" fmla="*/ 2 h 75"/>
                <a:gd name="T36" fmla="*/ 1 w 388"/>
                <a:gd name="T37" fmla="*/ 2 h 75"/>
                <a:gd name="T38" fmla="*/ 1 w 388"/>
                <a:gd name="T39" fmla="*/ 2 h 75"/>
                <a:gd name="T40" fmla="*/ 0 w 388"/>
                <a:gd name="T41" fmla="*/ 2 h 75"/>
                <a:gd name="T42" fmla="*/ 0 w 388"/>
                <a:gd name="T43" fmla="*/ 1 h 75"/>
                <a:gd name="T44" fmla="*/ 0 w 388"/>
                <a:gd name="T45" fmla="*/ 1 h 75"/>
                <a:gd name="T46" fmla="*/ 0 w 388"/>
                <a:gd name="T47" fmla="*/ 0 h 75"/>
                <a:gd name="T48" fmla="*/ 0 w 388"/>
                <a:gd name="T49" fmla="*/ 0 h 75"/>
                <a:gd name="T50" fmla="*/ 1 w 388"/>
                <a:gd name="T51" fmla="*/ 0 h 75"/>
                <a:gd name="T52" fmla="*/ 1 w 388"/>
                <a:gd name="T53" fmla="*/ 0 h 75"/>
                <a:gd name="T54" fmla="*/ 2 w 388"/>
                <a:gd name="T55" fmla="*/ 0 h 75"/>
                <a:gd name="T56" fmla="*/ 3 w 388"/>
                <a:gd name="T57" fmla="*/ 0 h 75"/>
                <a:gd name="T58" fmla="*/ 3 w 388"/>
                <a:gd name="T59" fmla="*/ 0 h 75"/>
                <a:gd name="T60" fmla="*/ 3 w 388"/>
                <a:gd name="T61" fmla="*/ 0 h 75"/>
                <a:gd name="T62" fmla="*/ 5 w 388"/>
                <a:gd name="T63" fmla="*/ 0 h 75"/>
                <a:gd name="T64" fmla="*/ 6 w 388"/>
                <a:gd name="T65" fmla="*/ 0 h 75"/>
                <a:gd name="T66" fmla="*/ 7 w 388"/>
                <a:gd name="T67" fmla="*/ 0 h 75"/>
                <a:gd name="T68" fmla="*/ 9 w 388"/>
                <a:gd name="T69" fmla="*/ 0 h 75"/>
                <a:gd name="T70" fmla="*/ 10 w 388"/>
                <a:gd name="T71" fmla="*/ 0 h 75"/>
                <a:gd name="T72" fmla="*/ 10 w 388"/>
                <a:gd name="T73" fmla="*/ 0 h 75"/>
                <a:gd name="T74" fmla="*/ 11 w 388"/>
                <a:gd name="T75" fmla="*/ 0 h 75"/>
                <a:gd name="T76" fmla="*/ 12 w 388"/>
                <a:gd name="T77" fmla="*/ 0 h 75"/>
                <a:gd name="T78" fmla="*/ 12 w 388"/>
                <a:gd name="T79" fmla="*/ 0 h 75"/>
                <a:gd name="T80" fmla="*/ 12 w 388"/>
                <a:gd name="T81" fmla="*/ 0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8"/>
                <a:gd name="T124" fmla="*/ 0 h 75"/>
                <a:gd name="T125" fmla="*/ 388 w 388"/>
                <a:gd name="T126" fmla="*/ 75 h 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8" h="75">
                  <a:moveTo>
                    <a:pt x="388" y="0"/>
                  </a:moveTo>
                  <a:lnTo>
                    <a:pt x="388" y="16"/>
                  </a:lnTo>
                  <a:lnTo>
                    <a:pt x="388" y="37"/>
                  </a:lnTo>
                  <a:lnTo>
                    <a:pt x="388" y="59"/>
                  </a:lnTo>
                  <a:lnTo>
                    <a:pt x="388" y="75"/>
                  </a:lnTo>
                  <a:lnTo>
                    <a:pt x="380" y="75"/>
                  </a:lnTo>
                  <a:lnTo>
                    <a:pt x="365" y="75"/>
                  </a:lnTo>
                  <a:lnTo>
                    <a:pt x="346" y="75"/>
                  </a:lnTo>
                  <a:lnTo>
                    <a:pt x="320" y="75"/>
                  </a:lnTo>
                  <a:lnTo>
                    <a:pt x="293" y="75"/>
                  </a:lnTo>
                  <a:lnTo>
                    <a:pt x="262" y="75"/>
                  </a:lnTo>
                  <a:lnTo>
                    <a:pt x="228" y="75"/>
                  </a:lnTo>
                  <a:lnTo>
                    <a:pt x="195" y="75"/>
                  </a:lnTo>
                  <a:lnTo>
                    <a:pt x="160" y="75"/>
                  </a:lnTo>
                  <a:lnTo>
                    <a:pt x="127" y="75"/>
                  </a:lnTo>
                  <a:lnTo>
                    <a:pt x="96" y="75"/>
                  </a:lnTo>
                  <a:lnTo>
                    <a:pt x="68" y="75"/>
                  </a:lnTo>
                  <a:lnTo>
                    <a:pt x="43" y="75"/>
                  </a:lnTo>
                  <a:lnTo>
                    <a:pt x="23" y="75"/>
                  </a:lnTo>
                  <a:lnTo>
                    <a:pt x="8" y="75"/>
                  </a:lnTo>
                  <a:lnTo>
                    <a:pt x="0" y="75"/>
                  </a:lnTo>
                  <a:lnTo>
                    <a:pt x="0" y="59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0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6" y="0"/>
                  </a:lnTo>
                  <a:lnTo>
                    <a:pt x="127" y="0"/>
                  </a:lnTo>
                  <a:lnTo>
                    <a:pt x="160" y="0"/>
                  </a:lnTo>
                  <a:lnTo>
                    <a:pt x="195" y="0"/>
                  </a:lnTo>
                  <a:lnTo>
                    <a:pt x="228" y="0"/>
                  </a:lnTo>
                  <a:lnTo>
                    <a:pt x="262" y="0"/>
                  </a:lnTo>
                  <a:lnTo>
                    <a:pt x="293" y="0"/>
                  </a:lnTo>
                  <a:lnTo>
                    <a:pt x="320" y="0"/>
                  </a:lnTo>
                  <a:lnTo>
                    <a:pt x="346" y="0"/>
                  </a:lnTo>
                  <a:lnTo>
                    <a:pt x="365" y="0"/>
                  </a:lnTo>
                  <a:lnTo>
                    <a:pt x="380" y="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93B26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2" name="Group 134"/>
          <p:cNvGrpSpPr>
            <a:grpSpLocks/>
          </p:cNvGrpSpPr>
          <p:nvPr/>
        </p:nvGrpSpPr>
        <p:grpSpPr bwMode="auto">
          <a:xfrm>
            <a:off x="8220075" y="1812925"/>
            <a:ext cx="279400" cy="514350"/>
            <a:chOff x="5172" y="2729"/>
            <a:chExt cx="221" cy="46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10291" name="Freeform 135"/>
            <p:cNvSpPr>
              <a:spLocks/>
            </p:cNvSpPr>
            <p:nvPr/>
          </p:nvSpPr>
          <p:spPr bwMode="auto">
            <a:xfrm>
              <a:off x="5172" y="2729"/>
              <a:ext cx="221" cy="64"/>
            </a:xfrm>
            <a:custGeom>
              <a:avLst/>
              <a:gdLst>
                <a:gd name="T0" fmla="*/ 14 w 442"/>
                <a:gd name="T1" fmla="*/ 0 h 129"/>
                <a:gd name="T2" fmla="*/ 0 w 442"/>
                <a:gd name="T3" fmla="*/ 0 h 129"/>
                <a:gd name="T4" fmla="*/ 0 w 442"/>
                <a:gd name="T5" fmla="*/ 4 h 129"/>
                <a:gd name="T6" fmla="*/ 14 w 442"/>
                <a:gd name="T7" fmla="*/ 4 h 129"/>
                <a:gd name="T8" fmla="*/ 14 w 442"/>
                <a:gd name="T9" fmla="*/ 0 h 129"/>
                <a:gd name="T10" fmla="*/ 14 w 442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2"/>
                <a:gd name="T19" fmla="*/ 0 h 129"/>
                <a:gd name="T20" fmla="*/ 442 w 442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2" h="129">
                  <a:moveTo>
                    <a:pt x="428" y="0"/>
                  </a:moveTo>
                  <a:lnTo>
                    <a:pt x="0" y="0"/>
                  </a:lnTo>
                  <a:lnTo>
                    <a:pt x="0" y="129"/>
                  </a:lnTo>
                  <a:lnTo>
                    <a:pt x="442" y="129"/>
                  </a:lnTo>
                  <a:lnTo>
                    <a:pt x="4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292" name="Freeform 136"/>
            <p:cNvSpPr>
              <a:spLocks/>
            </p:cNvSpPr>
            <p:nvPr/>
          </p:nvSpPr>
          <p:spPr bwMode="auto">
            <a:xfrm>
              <a:off x="5186" y="2743"/>
              <a:ext cx="194" cy="37"/>
            </a:xfrm>
            <a:custGeom>
              <a:avLst/>
              <a:gdLst>
                <a:gd name="T0" fmla="*/ 12 w 388"/>
                <a:gd name="T1" fmla="*/ 0 h 74"/>
                <a:gd name="T2" fmla="*/ 12 w 388"/>
                <a:gd name="T3" fmla="*/ 1 h 74"/>
                <a:gd name="T4" fmla="*/ 12 w 388"/>
                <a:gd name="T5" fmla="*/ 1 h 74"/>
                <a:gd name="T6" fmla="*/ 12 w 388"/>
                <a:gd name="T7" fmla="*/ 1 h 74"/>
                <a:gd name="T8" fmla="*/ 12 w 388"/>
                <a:gd name="T9" fmla="*/ 2 h 74"/>
                <a:gd name="T10" fmla="*/ 12 w 388"/>
                <a:gd name="T11" fmla="*/ 2 h 74"/>
                <a:gd name="T12" fmla="*/ 12 w 388"/>
                <a:gd name="T13" fmla="*/ 2 h 74"/>
                <a:gd name="T14" fmla="*/ 11 w 388"/>
                <a:gd name="T15" fmla="*/ 2 h 74"/>
                <a:gd name="T16" fmla="*/ 10 w 388"/>
                <a:gd name="T17" fmla="*/ 2 h 74"/>
                <a:gd name="T18" fmla="*/ 10 w 388"/>
                <a:gd name="T19" fmla="*/ 2 h 74"/>
                <a:gd name="T20" fmla="*/ 9 w 388"/>
                <a:gd name="T21" fmla="*/ 2 h 74"/>
                <a:gd name="T22" fmla="*/ 7 w 388"/>
                <a:gd name="T23" fmla="*/ 2 h 74"/>
                <a:gd name="T24" fmla="*/ 6 w 388"/>
                <a:gd name="T25" fmla="*/ 2 h 74"/>
                <a:gd name="T26" fmla="*/ 5 w 388"/>
                <a:gd name="T27" fmla="*/ 2 h 74"/>
                <a:gd name="T28" fmla="*/ 3 w 388"/>
                <a:gd name="T29" fmla="*/ 2 h 74"/>
                <a:gd name="T30" fmla="*/ 3 w 388"/>
                <a:gd name="T31" fmla="*/ 2 h 74"/>
                <a:gd name="T32" fmla="*/ 3 w 388"/>
                <a:gd name="T33" fmla="*/ 2 h 74"/>
                <a:gd name="T34" fmla="*/ 2 w 388"/>
                <a:gd name="T35" fmla="*/ 2 h 74"/>
                <a:gd name="T36" fmla="*/ 1 w 388"/>
                <a:gd name="T37" fmla="*/ 2 h 74"/>
                <a:gd name="T38" fmla="*/ 1 w 388"/>
                <a:gd name="T39" fmla="*/ 2 h 74"/>
                <a:gd name="T40" fmla="*/ 0 w 388"/>
                <a:gd name="T41" fmla="*/ 2 h 74"/>
                <a:gd name="T42" fmla="*/ 0 w 388"/>
                <a:gd name="T43" fmla="*/ 1 h 74"/>
                <a:gd name="T44" fmla="*/ 0 w 388"/>
                <a:gd name="T45" fmla="*/ 1 h 74"/>
                <a:gd name="T46" fmla="*/ 0 w 388"/>
                <a:gd name="T47" fmla="*/ 1 h 74"/>
                <a:gd name="T48" fmla="*/ 0 w 388"/>
                <a:gd name="T49" fmla="*/ 0 h 74"/>
                <a:gd name="T50" fmla="*/ 1 w 388"/>
                <a:gd name="T51" fmla="*/ 0 h 74"/>
                <a:gd name="T52" fmla="*/ 1 w 388"/>
                <a:gd name="T53" fmla="*/ 0 h 74"/>
                <a:gd name="T54" fmla="*/ 2 w 388"/>
                <a:gd name="T55" fmla="*/ 0 h 74"/>
                <a:gd name="T56" fmla="*/ 3 w 388"/>
                <a:gd name="T57" fmla="*/ 0 h 74"/>
                <a:gd name="T58" fmla="*/ 3 w 388"/>
                <a:gd name="T59" fmla="*/ 0 h 74"/>
                <a:gd name="T60" fmla="*/ 3 w 388"/>
                <a:gd name="T61" fmla="*/ 0 h 74"/>
                <a:gd name="T62" fmla="*/ 5 w 388"/>
                <a:gd name="T63" fmla="*/ 0 h 74"/>
                <a:gd name="T64" fmla="*/ 6 w 388"/>
                <a:gd name="T65" fmla="*/ 0 h 74"/>
                <a:gd name="T66" fmla="*/ 7 w 388"/>
                <a:gd name="T67" fmla="*/ 0 h 74"/>
                <a:gd name="T68" fmla="*/ 9 w 388"/>
                <a:gd name="T69" fmla="*/ 0 h 74"/>
                <a:gd name="T70" fmla="*/ 10 w 388"/>
                <a:gd name="T71" fmla="*/ 0 h 74"/>
                <a:gd name="T72" fmla="*/ 10 w 388"/>
                <a:gd name="T73" fmla="*/ 0 h 74"/>
                <a:gd name="T74" fmla="*/ 11 w 388"/>
                <a:gd name="T75" fmla="*/ 0 h 74"/>
                <a:gd name="T76" fmla="*/ 12 w 388"/>
                <a:gd name="T77" fmla="*/ 0 h 74"/>
                <a:gd name="T78" fmla="*/ 12 w 388"/>
                <a:gd name="T79" fmla="*/ 0 h 74"/>
                <a:gd name="T80" fmla="*/ 12 w 388"/>
                <a:gd name="T81" fmla="*/ 0 h 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8"/>
                <a:gd name="T124" fmla="*/ 0 h 74"/>
                <a:gd name="T125" fmla="*/ 388 w 388"/>
                <a:gd name="T126" fmla="*/ 74 h 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8" h="74">
                  <a:moveTo>
                    <a:pt x="388" y="0"/>
                  </a:moveTo>
                  <a:lnTo>
                    <a:pt x="388" y="16"/>
                  </a:lnTo>
                  <a:lnTo>
                    <a:pt x="388" y="37"/>
                  </a:lnTo>
                  <a:lnTo>
                    <a:pt x="388" y="58"/>
                  </a:lnTo>
                  <a:lnTo>
                    <a:pt x="388" y="74"/>
                  </a:lnTo>
                  <a:lnTo>
                    <a:pt x="380" y="74"/>
                  </a:lnTo>
                  <a:lnTo>
                    <a:pt x="365" y="74"/>
                  </a:lnTo>
                  <a:lnTo>
                    <a:pt x="346" y="74"/>
                  </a:lnTo>
                  <a:lnTo>
                    <a:pt x="320" y="74"/>
                  </a:lnTo>
                  <a:lnTo>
                    <a:pt x="293" y="74"/>
                  </a:lnTo>
                  <a:lnTo>
                    <a:pt x="262" y="74"/>
                  </a:lnTo>
                  <a:lnTo>
                    <a:pt x="228" y="74"/>
                  </a:lnTo>
                  <a:lnTo>
                    <a:pt x="195" y="74"/>
                  </a:lnTo>
                  <a:lnTo>
                    <a:pt x="160" y="74"/>
                  </a:lnTo>
                  <a:lnTo>
                    <a:pt x="127" y="74"/>
                  </a:lnTo>
                  <a:lnTo>
                    <a:pt x="96" y="74"/>
                  </a:lnTo>
                  <a:lnTo>
                    <a:pt x="68" y="74"/>
                  </a:lnTo>
                  <a:lnTo>
                    <a:pt x="43" y="74"/>
                  </a:lnTo>
                  <a:lnTo>
                    <a:pt x="23" y="74"/>
                  </a:lnTo>
                  <a:lnTo>
                    <a:pt x="8" y="7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0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6" y="0"/>
                  </a:lnTo>
                  <a:lnTo>
                    <a:pt x="127" y="0"/>
                  </a:lnTo>
                  <a:lnTo>
                    <a:pt x="160" y="0"/>
                  </a:lnTo>
                  <a:lnTo>
                    <a:pt x="195" y="0"/>
                  </a:lnTo>
                  <a:lnTo>
                    <a:pt x="228" y="0"/>
                  </a:lnTo>
                  <a:lnTo>
                    <a:pt x="262" y="0"/>
                  </a:lnTo>
                  <a:lnTo>
                    <a:pt x="293" y="0"/>
                  </a:lnTo>
                  <a:lnTo>
                    <a:pt x="320" y="0"/>
                  </a:lnTo>
                  <a:lnTo>
                    <a:pt x="346" y="0"/>
                  </a:lnTo>
                  <a:lnTo>
                    <a:pt x="365" y="0"/>
                  </a:lnTo>
                  <a:lnTo>
                    <a:pt x="380" y="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93B26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293" name="Freeform 137"/>
            <p:cNvSpPr>
              <a:spLocks/>
            </p:cNvSpPr>
            <p:nvPr/>
          </p:nvSpPr>
          <p:spPr bwMode="auto">
            <a:xfrm>
              <a:off x="5197" y="2782"/>
              <a:ext cx="172" cy="355"/>
            </a:xfrm>
            <a:custGeom>
              <a:avLst/>
              <a:gdLst>
                <a:gd name="T0" fmla="*/ 7 w 344"/>
                <a:gd name="T1" fmla="*/ 11 h 710"/>
                <a:gd name="T2" fmla="*/ 9 w 344"/>
                <a:gd name="T3" fmla="*/ 10 h 710"/>
                <a:gd name="T4" fmla="*/ 10 w 344"/>
                <a:gd name="T5" fmla="*/ 7 h 710"/>
                <a:gd name="T6" fmla="*/ 11 w 344"/>
                <a:gd name="T7" fmla="*/ 6 h 710"/>
                <a:gd name="T8" fmla="*/ 11 w 344"/>
                <a:gd name="T9" fmla="*/ 0 h 710"/>
                <a:gd name="T10" fmla="*/ 10 w 344"/>
                <a:gd name="T11" fmla="*/ 5 h 710"/>
                <a:gd name="T12" fmla="*/ 10 w 344"/>
                <a:gd name="T13" fmla="*/ 6 h 710"/>
                <a:gd name="T14" fmla="*/ 9 w 344"/>
                <a:gd name="T15" fmla="*/ 9 h 710"/>
                <a:gd name="T16" fmla="*/ 7 w 344"/>
                <a:gd name="T17" fmla="*/ 10 h 710"/>
                <a:gd name="T18" fmla="*/ 5 w 344"/>
                <a:gd name="T19" fmla="*/ 10 h 710"/>
                <a:gd name="T20" fmla="*/ 3 w 344"/>
                <a:gd name="T21" fmla="*/ 10 h 710"/>
                <a:gd name="T22" fmla="*/ 3 w 344"/>
                <a:gd name="T23" fmla="*/ 9 h 710"/>
                <a:gd name="T24" fmla="*/ 1 w 344"/>
                <a:gd name="T25" fmla="*/ 6 h 710"/>
                <a:gd name="T26" fmla="*/ 1 w 344"/>
                <a:gd name="T27" fmla="*/ 5 h 710"/>
                <a:gd name="T28" fmla="*/ 0 w 344"/>
                <a:gd name="T29" fmla="*/ 1 h 710"/>
                <a:gd name="T30" fmla="*/ 1 w 344"/>
                <a:gd name="T31" fmla="*/ 6 h 710"/>
                <a:gd name="T32" fmla="*/ 1 w 344"/>
                <a:gd name="T33" fmla="*/ 7 h 710"/>
                <a:gd name="T34" fmla="*/ 1 w 344"/>
                <a:gd name="T35" fmla="*/ 10 h 710"/>
                <a:gd name="T36" fmla="*/ 3 w 344"/>
                <a:gd name="T37" fmla="*/ 11 h 710"/>
                <a:gd name="T38" fmla="*/ 3 w 344"/>
                <a:gd name="T39" fmla="*/ 11 h 710"/>
                <a:gd name="T40" fmla="*/ 1 w 344"/>
                <a:gd name="T41" fmla="*/ 11 h 710"/>
                <a:gd name="T42" fmla="*/ 1 w 344"/>
                <a:gd name="T43" fmla="*/ 13 h 710"/>
                <a:gd name="T44" fmla="*/ 1 w 344"/>
                <a:gd name="T45" fmla="*/ 15 h 710"/>
                <a:gd name="T46" fmla="*/ 0 w 344"/>
                <a:gd name="T47" fmla="*/ 22 h 710"/>
                <a:gd name="T48" fmla="*/ 1 w 344"/>
                <a:gd name="T49" fmla="*/ 17 h 710"/>
                <a:gd name="T50" fmla="*/ 1 w 344"/>
                <a:gd name="T51" fmla="*/ 14 h 710"/>
                <a:gd name="T52" fmla="*/ 3 w 344"/>
                <a:gd name="T53" fmla="*/ 12 h 710"/>
                <a:gd name="T54" fmla="*/ 3 w 344"/>
                <a:gd name="T55" fmla="*/ 11 h 710"/>
                <a:gd name="T56" fmla="*/ 5 w 344"/>
                <a:gd name="T57" fmla="*/ 11 h 710"/>
                <a:gd name="T58" fmla="*/ 7 w 344"/>
                <a:gd name="T59" fmla="*/ 11 h 710"/>
                <a:gd name="T60" fmla="*/ 9 w 344"/>
                <a:gd name="T61" fmla="*/ 12 h 710"/>
                <a:gd name="T62" fmla="*/ 10 w 344"/>
                <a:gd name="T63" fmla="*/ 14 h 710"/>
                <a:gd name="T64" fmla="*/ 10 w 344"/>
                <a:gd name="T65" fmla="*/ 17 h 710"/>
                <a:gd name="T66" fmla="*/ 11 w 344"/>
                <a:gd name="T67" fmla="*/ 22 h 710"/>
                <a:gd name="T68" fmla="*/ 11 w 344"/>
                <a:gd name="T69" fmla="*/ 15 h 710"/>
                <a:gd name="T70" fmla="*/ 10 w 344"/>
                <a:gd name="T71" fmla="*/ 13 h 710"/>
                <a:gd name="T72" fmla="*/ 9 w 344"/>
                <a:gd name="T73" fmla="*/ 11 h 710"/>
                <a:gd name="T74" fmla="*/ 7 w 344"/>
                <a:gd name="T75" fmla="*/ 11 h 7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4"/>
                <a:gd name="T115" fmla="*/ 0 h 710"/>
                <a:gd name="T116" fmla="*/ 344 w 344"/>
                <a:gd name="T117" fmla="*/ 710 h 7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4" h="710">
                  <a:moveTo>
                    <a:pt x="201" y="335"/>
                  </a:moveTo>
                  <a:lnTo>
                    <a:pt x="230" y="326"/>
                  </a:lnTo>
                  <a:lnTo>
                    <a:pt x="257" y="311"/>
                  </a:lnTo>
                  <a:lnTo>
                    <a:pt x="282" y="291"/>
                  </a:lnTo>
                  <a:lnTo>
                    <a:pt x="303" y="267"/>
                  </a:lnTo>
                  <a:lnTo>
                    <a:pt x="320" y="239"/>
                  </a:lnTo>
                  <a:lnTo>
                    <a:pt x="333" y="208"/>
                  </a:lnTo>
                  <a:lnTo>
                    <a:pt x="342" y="174"/>
                  </a:lnTo>
                  <a:lnTo>
                    <a:pt x="344" y="138"/>
                  </a:lnTo>
                  <a:lnTo>
                    <a:pt x="344" y="0"/>
                  </a:lnTo>
                  <a:lnTo>
                    <a:pt x="317" y="0"/>
                  </a:lnTo>
                  <a:lnTo>
                    <a:pt x="317" y="138"/>
                  </a:lnTo>
                  <a:lnTo>
                    <a:pt x="313" y="172"/>
                  </a:lnTo>
                  <a:lnTo>
                    <a:pt x="305" y="205"/>
                  </a:lnTo>
                  <a:lnTo>
                    <a:pt x="293" y="235"/>
                  </a:lnTo>
                  <a:lnTo>
                    <a:pt x="274" y="260"/>
                  </a:lnTo>
                  <a:lnTo>
                    <a:pt x="253" y="281"/>
                  </a:lnTo>
                  <a:lnTo>
                    <a:pt x="228" y="297"/>
                  </a:lnTo>
                  <a:lnTo>
                    <a:pt x="202" y="307"/>
                  </a:lnTo>
                  <a:lnTo>
                    <a:pt x="172" y="311"/>
                  </a:lnTo>
                  <a:lnTo>
                    <a:pt x="142" y="307"/>
                  </a:lnTo>
                  <a:lnTo>
                    <a:pt x="115" y="297"/>
                  </a:lnTo>
                  <a:lnTo>
                    <a:pt x="90" y="281"/>
                  </a:lnTo>
                  <a:lnTo>
                    <a:pt x="69" y="260"/>
                  </a:lnTo>
                  <a:lnTo>
                    <a:pt x="51" y="235"/>
                  </a:lnTo>
                  <a:lnTo>
                    <a:pt x="38" y="205"/>
                  </a:lnTo>
                  <a:lnTo>
                    <a:pt x="30" y="172"/>
                  </a:lnTo>
                  <a:lnTo>
                    <a:pt x="27" y="138"/>
                  </a:lnTo>
                  <a:lnTo>
                    <a:pt x="27" y="7"/>
                  </a:lnTo>
                  <a:lnTo>
                    <a:pt x="0" y="7"/>
                  </a:lnTo>
                  <a:lnTo>
                    <a:pt x="0" y="138"/>
                  </a:lnTo>
                  <a:lnTo>
                    <a:pt x="2" y="174"/>
                  </a:lnTo>
                  <a:lnTo>
                    <a:pt x="12" y="208"/>
                  </a:lnTo>
                  <a:lnTo>
                    <a:pt x="24" y="239"/>
                  </a:lnTo>
                  <a:lnTo>
                    <a:pt x="42" y="267"/>
                  </a:lnTo>
                  <a:lnTo>
                    <a:pt x="62" y="291"/>
                  </a:lnTo>
                  <a:lnTo>
                    <a:pt x="87" y="311"/>
                  </a:lnTo>
                  <a:lnTo>
                    <a:pt x="114" y="326"/>
                  </a:lnTo>
                  <a:lnTo>
                    <a:pt x="143" y="335"/>
                  </a:lnTo>
                  <a:lnTo>
                    <a:pt x="114" y="344"/>
                  </a:lnTo>
                  <a:lnTo>
                    <a:pt x="87" y="359"/>
                  </a:lnTo>
                  <a:lnTo>
                    <a:pt x="62" y="379"/>
                  </a:lnTo>
                  <a:lnTo>
                    <a:pt x="42" y="402"/>
                  </a:lnTo>
                  <a:lnTo>
                    <a:pt x="24" y="431"/>
                  </a:lnTo>
                  <a:lnTo>
                    <a:pt x="12" y="462"/>
                  </a:lnTo>
                  <a:lnTo>
                    <a:pt x="2" y="496"/>
                  </a:lnTo>
                  <a:lnTo>
                    <a:pt x="0" y="532"/>
                  </a:lnTo>
                  <a:lnTo>
                    <a:pt x="0" y="710"/>
                  </a:lnTo>
                  <a:lnTo>
                    <a:pt x="27" y="710"/>
                  </a:lnTo>
                  <a:lnTo>
                    <a:pt x="27" y="532"/>
                  </a:lnTo>
                  <a:lnTo>
                    <a:pt x="30" y="497"/>
                  </a:lnTo>
                  <a:lnTo>
                    <a:pt x="38" y="465"/>
                  </a:lnTo>
                  <a:lnTo>
                    <a:pt x="52" y="435"/>
                  </a:lnTo>
                  <a:lnTo>
                    <a:pt x="69" y="410"/>
                  </a:lnTo>
                  <a:lnTo>
                    <a:pt x="91" y="389"/>
                  </a:lnTo>
                  <a:lnTo>
                    <a:pt x="116" y="373"/>
                  </a:lnTo>
                  <a:lnTo>
                    <a:pt x="143" y="363"/>
                  </a:lnTo>
                  <a:lnTo>
                    <a:pt x="173" y="359"/>
                  </a:lnTo>
                  <a:lnTo>
                    <a:pt x="202" y="363"/>
                  </a:lnTo>
                  <a:lnTo>
                    <a:pt x="229" y="373"/>
                  </a:lnTo>
                  <a:lnTo>
                    <a:pt x="253" y="389"/>
                  </a:lnTo>
                  <a:lnTo>
                    <a:pt x="275" y="410"/>
                  </a:lnTo>
                  <a:lnTo>
                    <a:pt x="293" y="435"/>
                  </a:lnTo>
                  <a:lnTo>
                    <a:pt x="306" y="465"/>
                  </a:lnTo>
                  <a:lnTo>
                    <a:pt x="315" y="497"/>
                  </a:lnTo>
                  <a:lnTo>
                    <a:pt x="318" y="532"/>
                  </a:lnTo>
                  <a:lnTo>
                    <a:pt x="318" y="696"/>
                  </a:lnTo>
                  <a:lnTo>
                    <a:pt x="344" y="696"/>
                  </a:lnTo>
                  <a:lnTo>
                    <a:pt x="344" y="532"/>
                  </a:lnTo>
                  <a:lnTo>
                    <a:pt x="342" y="496"/>
                  </a:lnTo>
                  <a:lnTo>
                    <a:pt x="333" y="462"/>
                  </a:lnTo>
                  <a:lnTo>
                    <a:pt x="320" y="431"/>
                  </a:lnTo>
                  <a:lnTo>
                    <a:pt x="303" y="402"/>
                  </a:lnTo>
                  <a:lnTo>
                    <a:pt x="282" y="379"/>
                  </a:lnTo>
                  <a:lnTo>
                    <a:pt x="257" y="359"/>
                  </a:lnTo>
                  <a:lnTo>
                    <a:pt x="230" y="344"/>
                  </a:lnTo>
                  <a:lnTo>
                    <a:pt x="201" y="3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294" name="Freeform 138"/>
            <p:cNvSpPr>
              <a:spLocks/>
            </p:cNvSpPr>
            <p:nvPr/>
          </p:nvSpPr>
          <p:spPr bwMode="auto">
            <a:xfrm>
              <a:off x="5226" y="2861"/>
              <a:ext cx="113" cy="61"/>
            </a:xfrm>
            <a:custGeom>
              <a:avLst/>
              <a:gdLst>
                <a:gd name="T0" fmla="*/ 0 w 226"/>
                <a:gd name="T1" fmla="*/ 0 h 121"/>
                <a:gd name="T2" fmla="*/ 1 w 226"/>
                <a:gd name="T3" fmla="*/ 1 h 121"/>
                <a:gd name="T4" fmla="*/ 1 w 226"/>
                <a:gd name="T5" fmla="*/ 2 h 121"/>
                <a:gd name="T6" fmla="*/ 1 w 226"/>
                <a:gd name="T7" fmla="*/ 3 h 121"/>
                <a:gd name="T8" fmla="*/ 2 w 226"/>
                <a:gd name="T9" fmla="*/ 3 h 121"/>
                <a:gd name="T10" fmla="*/ 2 w 226"/>
                <a:gd name="T11" fmla="*/ 4 h 121"/>
                <a:gd name="T12" fmla="*/ 3 w 226"/>
                <a:gd name="T13" fmla="*/ 4 h 121"/>
                <a:gd name="T14" fmla="*/ 3 w 226"/>
                <a:gd name="T15" fmla="*/ 4 h 121"/>
                <a:gd name="T16" fmla="*/ 4 w 226"/>
                <a:gd name="T17" fmla="*/ 4 h 121"/>
                <a:gd name="T18" fmla="*/ 5 w 226"/>
                <a:gd name="T19" fmla="*/ 4 h 121"/>
                <a:gd name="T20" fmla="*/ 5 w 226"/>
                <a:gd name="T21" fmla="*/ 4 h 121"/>
                <a:gd name="T22" fmla="*/ 6 w 226"/>
                <a:gd name="T23" fmla="*/ 4 h 121"/>
                <a:gd name="T24" fmla="*/ 6 w 226"/>
                <a:gd name="T25" fmla="*/ 3 h 121"/>
                <a:gd name="T26" fmla="*/ 7 w 226"/>
                <a:gd name="T27" fmla="*/ 3 h 121"/>
                <a:gd name="T28" fmla="*/ 7 w 226"/>
                <a:gd name="T29" fmla="*/ 2 h 121"/>
                <a:gd name="T30" fmla="*/ 7 w 226"/>
                <a:gd name="T31" fmla="*/ 1 h 121"/>
                <a:gd name="T32" fmla="*/ 7 w 226"/>
                <a:gd name="T33" fmla="*/ 0 h 121"/>
                <a:gd name="T34" fmla="*/ 0 w 226"/>
                <a:gd name="T35" fmla="*/ 0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121"/>
                <a:gd name="T56" fmla="*/ 226 w 226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121">
                  <a:moveTo>
                    <a:pt x="0" y="0"/>
                  </a:moveTo>
                  <a:lnTo>
                    <a:pt x="4" y="24"/>
                  </a:lnTo>
                  <a:lnTo>
                    <a:pt x="13" y="47"/>
                  </a:lnTo>
                  <a:lnTo>
                    <a:pt x="23" y="68"/>
                  </a:lnTo>
                  <a:lnTo>
                    <a:pt x="38" y="86"/>
                  </a:lnTo>
                  <a:lnTo>
                    <a:pt x="54" y="100"/>
                  </a:lnTo>
                  <a:lnTo>
                    <a:pt x="71" y="111"/>
                  </a:lnTo>
                  <a:lnTo>
                    <a:pt x="92" y="118"/>
                  </a:lnTo>
                  <a:lnTo>
                    <a:pt x="113" y="121"/>
                  </a:lnTo>
                  <a:lnTo>
                    <a:pt x="135" y="118"/>
                  </a:lnTo>
                  <a:lnTo>
                    <a:pt x="154" y="111"/>
                  </a:lnTo>
                  <a:lnTo>
                    <a:pt x="173" y="100"/>
                  </a:lnTo>
                  <a:lnTo>
                    <a:pt x="189" y="86"/>
                  </a:lnTo>
                  <a:lnTo>
                    <a:pt x="203" y="68"/>
                  </a:lnTo>
                  <a:lnTo>
                    <a:pt x="213" y="47"/>
                  </a:lnTo>
                  <a:lnTo>
                    <a:pt x="221" y="24"/>
                  </a:lnTo>
                  <a:lnTo>
                    <a:pt x="2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295" name="Freeform 139"/>
            <p:cNvSpPr>
              <a:spLocks/>
            </p:cNvSpPr>
            <p:nvPr/>
          </p:nvSpPr>
          <p:spPr bwMode="auto">
            <a:xfrm>
              <a:off x="5275" y="2973"/>
              <a:ext cx="19" cy="18"/>
            </a:xfrm>
            <a:custGeom>
              <a:avLst/>
              <a:gdLst>
                <a:gd name="T0" fmla="*/ 2 w 37"/>
                <a:gd name="T1" fmla="*/ 0 h 37"/>
                <a:gd name="T2" fmla="*/ 2 w 37"/>
                <a:gd name="T3" fmla="*/ 0 h 37"/>
                <a:gd name="T4" fmla="*/ 1 w 37"/>
                <a:gd name="T5" fmla="*/ 0 h 37"/>
                <a:gd name="T6" fmla="*/ 1 w 37"/>
                <a:gd name="T7" fmla="*/ 1 h 37"/>
                <a:gd name="T8" fmla="*/ 1 w 37"/>
                <a:gd name="T9" fmla="*/ 1 h 37"/>
                <a:gd name="T10" fmla="*/ 1 w 37"/>
                <a:gd name="T11" fmla="*/ 1 h 37"/>
                <a:gd name="T12" fmla="*/ 1 w 37"/>
                <a:gd name="T13" fmla="*/ 0 h 37"/>
                <a:gd name="T14" fmla="*/ 1 w 37"/>
                <a:gd name="T15" fmla="*/ 0 h 37"/>
                <a:gd name="T16" fmla="*/ 0 w 37"/>
                <a:gd name="T17" fmla="*/ 0 h 37"/>
                <a:gd name="T18" fmla="*/ 1 w 37"/>
                <a:gd name="T19" fmla="*/ 0 h 37"/>
                <a:gd name="T20" fmla="*/ 1 w 37"/>
                <a:gd name="T21" fmla="*/ 0 h 37"/>
                <a:gd name="T22" fmla="*/ 1 w 37"/>
                <a:gd name="T23" fmla="*/ 0 h 37"/>
                <a:gd name="T24" fmla="*/ 1 w 37"/>
                <a:gd name="T25" fmla="*/ 0 h 37"/>
                <a:gd name="T26" fmla="*/ 1 w 37"/>
                <a:gd name="T27" fmla="*/ 0 h 37"/>
                <a:gd name="T28" fmla="*/ 1 w 37"/>
                <a:gd name="T29" fmla="*/ 0 h 37"/>
                <a:gd name="T30" fmla="*/ 2 w 37"/>
                <a:gd name="T31" fmla="*/ 0 h 37"/>
                <a:gd name="T32" fmla="*/ 2 w 37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7"/>
                <a:gd name="T53" fmla="*/ 37 w 37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7">
                  <a:moveTo>
                    <a:pt x="37" y="19"/>
                  </a:moveTo>
                  <a:lnTo>
                    <a:pt x="35" y="25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7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296" name="Freeform 140"/>
            <p:cNvSpPr>
              <a:spLocks/>
            </p:cNvSpPr>
            <p:nvPr/>
          </p:nvSpPr>
          <p:spPr bwMode="auto">
            <a:xfrm>
              <a:off x="5275" y="3006"/>
              <a:ext cx="19" cy="18"/>
            </a:xfrm>
            <a:custGeom>
              <a:avLst/>
              <a:gdLst>
                <a:gd name="T0" fmla="*/ 2 w 37"/>
                <a:gd name="T1" fmla="*/ 0 h 37"/>
                <a:gd name="T2" fmla="*/ 2 w 37"/>
                <a:gd name="T3" fmla="*/ 0 h 37"/>
                <a:gd name="T4" fmla="*/ 1 w 37"/>
                <a:gd name="T5" fmla="*/ 0 h 37"/>
                <a:gd name="T6" fmla="*/ 1 w 37"/>
                <a:gd name="T7" fmla="*/ 1 h 37"/>
                <a:gd name="T8" fmla="*/ 1 w 37"/>
                <a:gd name="T9" fmla="*/ 1 h 37"/>
                <a:gd name="T10" fmla="*/ 1 w 37"/>
                <a:gd name="T11" fmla="*/ 1 h 37"/>
                <a:gd name="T12" fmla="*/ 1 w 37"/>
                <a:gd name="T13" fmla="*/ 0 h 37"/>
                <a:gd name="T14" fmla="*/ 1 w 37"/>
                <a:gd name="T15" fmla="*/ 0 h 37"/>
                <a:gd name="T16" fmla="*/ 0 w 37"/>
                <a:gd name="T17" fmla="*/ 0 h 37"/>
                <a:gd name="T18" fmla="*/ 1 w 37"/>
                <a:gd name="T19" fmla="*/ 0 h 37"/>
                <a:gd name="T20" fmla="*/ 1 w 37"/>
                <a:gd name="T21" fmla="*/ 0 h 37"/>
                <a:gd name="T22" fmla="*/ 1 w 37"/>
                <a:gd name="T23" fmla="*/ 0 h 37"/>
                <a:gd name="T24" fmla="*/ 1 w 37"/>
                <a:gd name="T25" fmla="*/ 0 h 37"/>
                <a:gd name="T26" fmla="*/ 1 w 37"/>
                <a:gd name="T27" fmla="*/ 0 h 37"/>
                <a:gd name="T28" fmla="*/ 1 w 37"/>
                <a:gd name="T29" fmla="*/ 0 h 37"/>
                <a:gd name="T30" fmla="*/ 2 w 37"/>
                <a:gd name="T31" fmla="*/ 0 h 37"/>
                <a:gd name="T32" fmla="*/ 2 w 37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7"/>
                <a:gd name="T53" fmla="*/ 37 w 37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7">
                  <a:moveTo>
                    <a:pt x="37" y="18"/>
                  </a:moveTo>
                  <a:lnTo>
                    <a:pt x="35" y="25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6"/>
                  </a:lnTo>
                  <a:lnTo>
                    <a:pt x="35" y="11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297" name="Freeform 141"/>
            <p:cNvSpPr>
              <a:spLocks/>
            </p:cNvSpPr>
            <p:nvPr/>
          </p:nvSpPr>
          <p:spPr bwMode="auto">
            <a:xfrm>
              <a:off x="5275" y="3039"/>
              <a:ext cx="19" cy="19"/>
            </a:xfrm>
            <a:custGeom>
              <a:avLst/>
              <a:gdLst>
                <a:gd name="T0" fmla="*/ 2 w 37"/>
                <a:gd name="T1" fmla="*/ 1 h 38"/>
                <a:gd name="T2" fmla="*/ 2 w 37"/>
                <a:gd name="T3" fmla="*/ 1 h 38"/>
                <a:gd name="T4" fmla="*/ 1 w 37"/>
                <a:gd name="T5" fmla="*/ 1 h 38"/>
                <a:gd name="T6" fmla="*/ 1 w 37"/>
                <a:gd name="T7" fmla="*/ 1 h 38"/>
                <a:gd name="T8" fmla="*/ 1 w 37"/>
                <a:gd name="T9" fmla="*/ 1 h 38"/>
                <a:gd name="T10" fmla="*/ 1 w 37"/>
                <a:gd name="T11" fmla="*/ 1 h 38"/>
                <a:gd name="T12" fmla="*/ 1 w 37"/>
                <a:gd name="T13" fmla="*/ 1 h 38"/>
                <a:gd name="T14" fmla="*/ 1 w 37"/>
                <a:gd name="T15" fmla="*/ 1 h 38"/>
                <a:gd name="T16" fmla="*/ 0 w 37"/>
                <a:gd name="T17" fmla="*/ 1 h 38"/>
                <a:gd name="T18" fmla="*/ 1 w 37"/>
                <a:gd name="T19" fmla="*/ 1 h 38"/>
                <a:gd name="T20" fmla="*/ 1 w 37"/>
                <a:gd name="T21" fmla="*/ 1 h 38"/>
                <a:gd name="T22" fmla="*/ 1 w 37"/>
                <a:gd name="T23" fmla="*/ 1 h 38"/>
                <a:gd name="T24" fmla="*/ 1 w 37"/>
                <a:gd name="T25" fmla="*/ 0 h 38"/>
                <a:gd name="T26" fmla="*/ 1 w 37"/>
                <a:gd name="T27" fmla="*/ 1 h 38"/>
                <a:gd name="T28" fmla="*/ 1 w 37"/>
                <a:gd name="T29" fmla="*/ 1 h 38"/>
                <a:gd name="T30" fmla="*/ 2 w 37"/>
                <a:gd name="T31" fmla="*/ 1 h 38"/>
                <a:gd name="T32" fmla="*/ 2 w 37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37" y="18"/>
                  </a:moveTo>
                  <a:lnTo>
                    <a:pt x="35" y="25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8" y="38"/>
                  </a:lnTo>
                  <a:lnTo>
                    <a:pt x="11" y="36"/>
                  </a:lnTo>
                  <a:lnTo>
                    <a:pt x="6" y="32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298" name="Freeform 142"/>
            <p:cNvSpPr>
              <a:spLocks/>
            </p:cNvSpPr>
            <p:nvPr/>
          </p:nvSpPr>
          <p:spPr bwMode="auto">
            <a:xfrm>
              <a:off x="5208" y="3069"/>
              <a:ext cx="149" cy="75"/>
            </a:xfrm>
            <a:custGeom>
              <a:avLst/>
              <a:gdLst>
                <a:gd name="T0" fmla="*/ 9 w 298"/>
                <a:gd name="T1" fmla="*/ 5 h 148"/>
                <a:gd name="T2" fmla="*/ 9 w 298"/>
                <a:gd name="T3" fmla="*/ 4 h 148"/>
                <a:gd name="T4" fmla="*/ 9 w 298"/>
                <a:gd name="T5" fmla="*/ 3 h 148"/>
                <a:gd name="T6" fmla="*/ 9 w 298"/>
                <a:gd name="T7" fmla="*/ 3 h 148"/>
                <a:gd name="T8" fmla="*/ 7 w 298"/>
                <a:gd name="T9" fmla="*/ 2 h 148"/>
                <a:gd name="T10" fmla="*/ 7 w 298"/>
                <a:gd name="T11" fmla="*/ 1 h 148"/>
                <a:gd name="T12" fmla="*/ 6 w 298"/>
                <a:gd name="T13" fmla="*/ 1 h 148"/>
                <a:gd name="T14" fmla="*/ 5 w 298"/>
                <a:gd name="T15" fmla="*/ 1 h 148"/>
                <a:gd name="T16" fmla="*/ 5 w 298"/>
                <a:gd name="T17" fmla="*/ 0 h 148"/>
                <a:gd name="T18" fmla="*/ 3 w 298"/>
                <a:gd name="T19" fmla="*/ 1 h 148"/>
                <a:gd name="T20" fmla="*/ 2 w 298"/>
                <a:gd name="T21" fmla="*/ 1 h 148"/>
                <a:gd name="T22" fmla="*/ 2 w 298"/>
                <a:gd name="T23" fmla="*/ 1 h 148"/>
                <a:gd name="T24" fmla="*/ 1 w 298"/>
                <a:gd name="T25" fmla="*/ 2 h 148"/>
                <a:gd name="T26" fmla="*/ 1 w 298"/>
                <a:gd name="T27" fmla="*/ 3 h 148"/>
                <a:gd name="T28" fmla="*/ 1 w 298"/>
                <a:gd name="T29" fmla="*/ 3 h 148"/>
                <a:gd name="T30" fmla="*/ 1 w 298"/>
                <a:gd name="T31" fmla="*/ 4 h 148"/>
                <a:gd name="T32" fmla="*/ 0 w 298"/>
                <a:gd name="T33" fmla="*/ 5 h 148"/>
                <a:gd name="T34" fmla="*/ 9 w 298"/>
                <a:gd name="T35" fmla="*/ 5 h 1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148"/>
                <a:gd name="T56" fmla="*/ 298 w 298"/>
                <a:gd name="T57" fmla="*/ 148 h 1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148">
                  <a:moveTo>
                    <a:pt x="298" y="148"/>
                  </a:moveTo>
                  <a:lnTo>
                    <a:pt x="294" y="118"/>
                  </a:lnTo>
                  <a:lnTo>
                    <a:pt x="284" y="90"/>
                  </a:lnTo>
                  <a:lnTo>
                    <a:pt x="271" y="65"/>
                  </a:lnTo>
                  <a:lnTo>
                    <a:pt x="252" y="42"/>
                  </a:lnTo>
                  <a:lnTo>
                    <a:pt x="230" y="25"/>
                  </a:lnTo>
                  <a:lnTo>
                    <a:pt x="205" y="11"/>
                  </a:lnTo>
                  <a:lnTo>
                    <a:pt x="179" y="3"/>
                  </a:lnTo>
                  <a:lnTo>
                    <a:pt x="149" y="0"/>
                  </a:lnTo>
                  <a:lnTo>
                    <a:pt x="120" y="3"/>
                  </a:lnTo>
                  <a:lnTo>
                    <a:pt x="92" y="11"/>
                  </a:lnTo>
                  <a:lnTo>
                    <a:pt x="68" y="25"/>
                  </a:lnTo>
                  <a:lnTo>
                    <a:pt x="46" y="42"/>
                  </a:lnTo>
                  <a:lnTo>
                    <a:pt x="28" y="65"/>
                  </a:lnTo>
                  <a:lnTo>
                    <a:pt x="14" y="90"/>
                  </a:lnTo>
                  <a:lnTo>
                    <a:pt x="5" y="118"/>
                  </a:lnTo>
                  <a:lnTo>
                    <a:pt x="0" y="148"/>
                  </a:lnTo>
                  <a:lnTo>
                    <a:pt x="298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299" name="Freeform 143"/>
            <p:cNvSpPr>
              <a:spLocks/>
            </p:cNvSpPr>
            <p:nvPr/>
          </p:nvSpPr>
          <p:spPr bwMode="auto">
            <a:xfrm>
              <a:off x="5172" y="3125"/>
              <a:ext cx="221" cy="64"/>
            </a:xfrm>
            <a:custGeom>
              <a:avLst/>
              <a:gdLst>
                <a:gd name="T0" fmla="*/ 14 w 442"/>
                <a:gd name="T1" fmla="*/ 0 h 129"/>
                <a:gd name="T2" fmla="*/ 0 w 442"/>
                <a:gd name="T3" fmla="*/ 0 h 129"/>
                <a:gd name="T4" fmla="*/ 0 w 442"/>
                <a:gd name="T5" fmla="*/ 4 h 129"/>
                <a:gd name="T6" fmla="*/ 14 w 442"/>
                <a:gd name="T7" fmla="*/ 4 h 129"/>
                <a:gd name="T8" fmla="*/ 14 w 442"/>
                <a:gd name="T9" fmla="*/ 0 h 129"/>
                <a:gd name="T10" fmla="*/ 14 w 442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2"/>
                <a:gd name="T19" fmla="*/ 0 h 129"/>
                <a:gd name="T20" fmla="*/ 442 w 442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2" h="129">
                  <a:moveTo>
                    <a:pt x="428" y="0"/>
                  </a:moveTo>
                  <a:lnTo>
                    <a:pt x="0" y="0"/>
                  </a:lnTo>
                  <a:lnTo>
                    <a:pt x="0" y="129"/>
                  </a:lnTo>
                  <a:lnTo>
                    <a:pt x="442" y="129"/>
                  </a:lnTo>
                  <a:lnTo>
                    <a:pt x="442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300" name="Freeform 144"/>
            <p:cNvSpPr>
              <a:spLocks/>
            </p:cNvSpPr>
            <p:nvPr/>
          </p:nvSpPr>
          <p:spPr bwMode="auto">
            <a:xfrm>
              <a:off x="5186" y="3138"/>
              <a:ext cx="194" cy="37"/>
            </a:xfrm>
            <a:custGeom>
              <a:avLst/>
              <a:gdLst>
                <a:gd name="T0" fmla="*/ 12 w 388"/>
                <a:gd name="T1" fmla="*/ 0 h 75"/>
                <a:gd name="T2" fmla="*/ 12 w 388"/>
                <a:gd name="T3" fmla="*/ 0 h 75"/>
                <a:gd name="T4" fmla="*/ 12 w 388"/>
                <a:gd name="T5" fmla="*/ 1 h 75"/>
                <a:gd name="T6" fmla="*/ 12 w 388"/>
                <a:gd name="T7" fmla="*/ 1 h 75"/>
                <a:gd name="T8" fmla="*/ 12 w 388"/>
                <a:gd name="T9" fmla="*/ 2 h 75"/>
                <a:gd name="T10" fmla="*/ 12 w 388"/>
                <a:gd name="T11" fmla="*/ 2 h 75"/>
                <a:gd name="T12" fmla="*/ 12 w 388"/>
                <a:gd name="T13" fmla="*/ 2 h 75"/>
                <a:gd name="T14" fmla="*/ 11 w 388"/>
                <a:gd name="T15" fmla="*/ 2 h 75"/>
                <a:gd name="T16" fmla="*/ 10 w 388"/>
                <a:gd name="T17" fmla="*/ 2 h 75"/>
                <a:gd name="T18" fmla="*/ 10 w 388"/>
                <a:gd name="T19" fmla="*/ 2 h 75"/>
                <a:gd name="T20" fmla="*/ 9 w 388"/>
                <a:gd name="T21" fmla="*/ 2 h 75"/>
                <a:gd name="T22" fmla="*/ 7 w 388"/>
                <a:gd name="T23" fmla="*/ 2 h 75"/>
                <a:gd name="T24" fmla="*/ 6 w 388"/>
                <a:gd name="T25" fmla="*/ 2 h 75"/>
                <a:gd name="T26" fmla="*/ 5 w 388"/>
                <a:gd name="T27" fmla="*/ 2 h 75"/>
                <a:gd name="T28" fmla="*/ 3 w 388"/>
                <a:gd name="T29" fmla="*/ 2 h 75"/>
                <a:gd name="T30" fmla="*/ 3 w 388"/>
                <a:gd name="T31" fmla="*/ 2 h 75"/>
                <a:gd name="T32" fmla="*/ 3 w 388"/>
                <a:gd name="T33" fmla="*/ 2 h 75"/>
                <a:gd name="T34" fmla="*/ 2 w 388"/>
                <a:gd name="T35" fmla="*/ 2 h 75"/>
                <a:gd name="T36" fmla="*/ 1 w 388"/>
                <a:gd name="T37" fmla="*/ 2 h 75"/>
                <a:gd name="T38" fmla="*/ 1 w 388"/>
                <a:gd name="T39" fmla="*/ 2 h 75"/>
                <a:gd name="T40" fmla="*/ 0 w 388"/>
                <a:gd name="T41" fmla="*/ 2 h 75"/>
                <a:gd name="T42" fmla="*/ 0 w 388"/>
                <a:gd name="T43" fmla="*/ 1 h 75"/>
                <a:gd name="T44" fmla="*/ 0 w 388"/>
                <a:gd name="T45" fmla="*/ 1 h 75"/>
                <a:gd name="T46" fmla="*/ 0 w 388"/>
                <a:gd name="T47" fmla="*/ 0 h 75"/>
                <a:gd name="T48" fmla="*/ 0 w 388"/>
                <a:gd name="T49" fmla="*/ 0 h 75"/>
                <a:gd name="T50" fmla="*/ 1 w 388"/>
                <a:gd name="T51" fmla="*/ 0 h 75"/>
                <a:gd name="T52" fmla="*/ 1 w 388"/>
                <a:gd name="T53" fmla="*/ 0 h 75"/>
                <a:gd name="T54" fmla="*/ 2 w 388"/>
                <a:gd name="T55" fmla="*/ 0 h 75"/>
                <a:gd name="T56" fmla="*/ 3 w 388"/>
                <a:gd name="T57" fmla="*/ 0 h 75"/>
                <a:gd name="T58" fmla="*/ 3 w 388"/>
                <a:gd name="T59" fmla="*/ 0 h 75"/>
                <a:gd name="T60" fmla="*/ 3 w 388"/>
                <a:gd name="T61" fmla="*/ 0 h 75"/>
                <a:gd name="T62" fmla="*/ 5 w 388"/>
                <a:gd name="T63" fmla="*/ 0 h 75"/>
                <a:gd name="T64" fmla="*/ 6 w 388"/>
                <a:gd name="T65" fmla="*/ 0 h 75"/>
                <a:gd name="T66" fmla="*/ 7 w 388"/>
                <a:gd name="T67" fmla="*/ 0 h 75"/>
                <a:gd name="T68" fmla="*/ 9 w 388"/>
                <a:gd name="T69" fmla="*/ 0 h 75"/>
                <a:gd name="T70" fmla="*/ 10 w 388"/>
                <a:gd name="T71" fmla="*/ 0 h 75"/>
                <a:gd name="T72" fmla="*/ 10 w 388"/>
                <a:gd name="T73" fmla="*/ 0 h 75"/>
                <a:gd name="T74" fmla="*/ 11 w 388"/>
                <a:gd name="T75" fmla="*/ 0 h 75"/>
                <a:gd name="T76" fmla="*/ 12 w 388"/>
                <a:gd name="T77" fmla="*/ 0 h 75"/>
                <a:gd name="T78" fmla="*/ 12 w 388"/>
                <a:gd name="T79" fmla="*/ 0 h 75"/>
                <a:gd name="T80" fmla="*/ 12 w 388"/>
                <a:gd name="T81" fmla="*/ 0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8"/>
                <a:gd name="T124" fmla="*/ 0 h 75"/>
                <a:gd name="T125" fmla="*/ 388 w 388"/>
                <a:gd name="T126" fmla="*/ 75 h 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8" h="75">
                  <a:moveTo>
                    <a:pt x="388" y="0"/>
                  </a:moveTo>
                  <a:lnTo>
                    <a:pt x="388" y="16"/>
                  </a:lnTo>
                  <a:lnTo>
                    <a:pt x="388" y="37"/>
                  </a:lnTo>
                  <a:lnTo>
                    <a:pt x="388" y="59"/>
                  </a:lnTo>
                  <a:lnTo>
                    <a:pt x="388" y="75"/>
                  </a:lnTo>
                  <a:lnTo>
                    <a:pt x="380" y="75"/>
                  </a:lnTo>
                  <a:lnTo>
                    <a:pt x="365" y="75"/>
                  </a:lnTo>
                  <a:lnTo>
                    <a:pt x="346" y="75"/>
                  </a:lnTo>
                  <a:lnTo>
                    <a:pt x="320" y="75"/>
                  </a:lnTo>
                  <a:lnTo>
                    <a:pt x="293" y="75"/>
                  </a:lnTo>
                  <a:lnTo>
                    <a:pt x="262" y="75"/>
                  </a:lnTo>
                  <a:lnTo>
                    <a:pt x="228" y="75"/>
                  </a:lnTo>
                  <a:lnTo>
                    <a:pt x="195" y="75"/>
                  </a:lnTo>
                  <a:lnTo>
                    <a:pt x="160" y="75"/>
                  </a:lnTo>
                  <a:lnTo>
                    <a:pt x="127" y="75"/>
                  </a:lnTo>
                  <a:lnTo>
                    <a:pt x="96" y="75"/>
                  </a:lnTo>
                  <a:lnTo>
                    <a:pt x="68" y="75"/>
                  </a:lnTo>
                  <a:lnTo>
                    <a:pt x="43" y="75"/>
                  </a:lnTo>
                  <a:lnTo>
                    <a:pt x="23" y="75"/>
                  </a:lnTo>
                  <a:lnTo>
                    <a:pt x="8" y="75"/>
                  </a:lnTo>
                  <a:lnTo>
                    <a:pt x="0" y="75"/>
                  </a:lnTo>
                  <a:lnTo>
                    <a:pt x="0" y="59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0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6" y="0"/>
                  </a:lnTo>
                  <a:lnTo>
                    <a:pt x="127" y="0"/>
                  </a:lnTo>
                  <a:lnTo>
                    <a:pt x="160" y="0"/>
                  </a:lnTo>
                  <a:lnTo>
                    <a:pt x="195" y="0"/>
                  </a:lnTo>
                  <a:lnTo>
                    <a:pt x="228" y="0"/>
                  </a:lnTo>
                  <a:lnTo>
                    <a:pt x="262" y="0"/>
                  </a:lnTo>
                  <a:lnTo>
                    <a:pt x="293" y="0"/>
                  </a:lnTo>
                  <a:lnTo>
                    <a:pt x="320" y="0"/>
                  </a:lnTo>
                  <a:lnTo>
                    <a:pt x="346" y="0"/>
                  </a:lnTo>
                  <a:lnTo>
                    <a:pt x="365" y="0"/>
                  </a:lnTo>
                  <a:lnTo>
                    <a:pt x="380" y="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93B266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99825" name="Rectangle 145"/>
          <p:cNvSpPr>
            <a:spLocks noChangeArrowheads="1"/>
          </p:cNvSpPr>
          <p:nvPr/>
        </p:nvSpPr>
        <p:spPr bwMode="auto">
          <a:xfrm>
            <a:off x="6228184" y="4077072"/>
            <a:ext cx="1800225" cy="11525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dirty="0" smtClean="0">
                <a:latin typeface="Corbel" pitchFamily="34" charset="0"/>
              </a:rPr>
              <a:t>İç Prosedürler</a:t>
            </a:r>
            <a:endParaRPr lang="en-GB" dirty="0" smtClean="0">
              <a:latin typeface="Corbel" pitchFamily="34" charset="0"/>
            </a:endParaRPr>
          </a:p>
        </p:txBody>
      </p:sp>
      <p:sp>
        <p:nvSpPr>
          <p:cNvPr id="199827" name="AutoShape 147"/>
          <p:cNvSpPr>
            <a:spLocks noChangeAspect="1" noChangeArrowheads="1"/>
          </p:cNvSpPr>
          <p:nvPr/>
        </p:nvSpPr>
        <p:spPr bwMode="auto">
          <a:xfrm rot="866977">
            <a:off x="6690009" y="3137086"/>
            <a:ext cx="660072" cy="899499"/>
          </a:xfrm>
          <a:prstGeom prst="curvedRightArrow">
            <a:avLst>
              <a:gd name="adj1" fmla="val 23242"/>
              <a:gd name="adj2" fmla="val 54509"/>
              <a:gd name="adj3" fmla="val 33333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199828" name="AutoShape 148"/>
          <p:cNvSpPr>
            <a:spLocks noChangeAspect="1" noChangeArrowheads="1"/>
          </p:cNvSpPr>
          <p:nvPr/>
        </p:nvSpPr>
        <p:spPr bwMode="auto">
          <a:xfrm rot="12246590">
            <a:off x="8329004" y="3524581"/>
            <a:ext cx="660071" cy="899499"/>
          </a:xfrm>
          <a:prstGeom prst="curvedRightArrow">
            <a:avLst>
              <a:gd name="adj1" fmla="val 23242"/>
              <a:gd name="adj2" fmla="val 54509"/>
              <a:gd name="adj3" fmla="val 33333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r-TR"/>
          </a:p>
        </p:txBody>
      </p:sp>
      <p:grpSp>
        <p:nvGrpSpPr>
          <p:cNvPr id="13" name="Group 158"/>
          <p:cNvGrpSpPr>
            <a:grpSpLocks/>
          </p:cNvGrpSpPr>
          <p:nvPr/>
        </p:nvGrpSpPr>
        <p:grpSpPr bwMode="auto">
          <a:xfrm>
            <a:off x="4788024" y="4653632"/>
            <a:ext cx="1368425" cy="430213"/>
            <a:chOff x="3061" y="2795"/>
            <a:chExt cx="862" cy="271"/>
          </a:xfrm>
        </p:grpSpPr>
        <p:sp>
          <p:nvSpPr>
            <p:cNvPr id="10289" name="Oval 152"/>
            <p:cNvSpPr>
              <a:spLocks noChangeArrowheads="1"/>
            </p:cNvSpPr>
            <p:nvPr/>
          </p:nvSpPr>
          <p:spPr bwMode="auto">
            <a:xfrm>
              <a:off x="3061" y="2840"/>
              <a:ext cx="680" cy="226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tr-TR" sz="1400" dirty="0">
                  <a:solidFill>
                    <a:srgbClr val="002060"/>
                  </a:solidFill>
                  <a:latin typeface="Corbel" pitchFamily="34" charset="0"/>
                </a:rPr>
                <a:t>İdari</a:t>
              </a:r>
              <a:endParaRPr lang="en-GB" sz="1400" dirty="0">
                <a:solidFill>
                  <a:srgbClr val="002060"/>
                </a:solidFill>
                <a:latin typeface="Corbel" pitchFamily="34" charset="0"/>
              </a:endParaRPr>
            </a:p>
          </p:txBody>
        </p:sp>
        <p:sp>
          <p:nvSpPr>
            <p:cNvPr id="10290" name="Line 154"/>
            <p:cNvSpPr>
              <a:spLocks noChangeShapeType="1"/>
            </p:cNvSpPr>
            <p:nvPr/>
          </p:nvSpPr>
          <p:spPr bwMode="auto">
            <a:xfrm flipV="1">
              <a:off x="3742" y="2795"/>
              <a:ext cx="181" cy="136"/>
            </a:xfrm>
            <a:prstGeom prst="line">
              <a:avLst/>
            </a:prstGeom>
            <a:ln>
              <a:headEnd type="none" w="sm" len="sm"/>
              <a:tailEnd type="triangle" w="sm" len="sm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14" name="Group 159"/>
          <p:cNvGrpSpPr>
            <a:grpSpLocks/>
          </p:cNvGrpSpPr>
          <p:nvPr/>
        </p:nvGrpSpPr>
        <p:grpSpPr bwMode="auto">
          <a:xfrm>
            <a:off x="4788024" y="5085184"/>
            <a:ext cx="1352550" cy="431800"/>
            <a:chOff x="3071" y="3067"/>
            <a:chExt cx="852" cy="272"/>
          </a:xfrm>
        </p:grpSpPr>
        <p:sp>
          <p:nvSpPr>
            <p:cNvPr id="10287" name="Oval 150"/>
            <p:cNvSpPr>
              <a:spLocks noChangeArrowheads="1"/>
            </p:cNvSpPr>
            <p:nvPr/>
          </p:nvSpPr>
          <p:spPr bwMode="auto">
            <a:xfrm>
              <a:off x="3071" y="3113"/>
              <a:ext cx="680" cy="226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tr-TR" sz="1400" dirty="0">
                  <a:solidFill>
                    <a:srgbClr val="002060"/>
                  </a:solidFill>
                  <a:latin typeface="Corbel" pitchFamily="34" charset="0"/>
                </a:rPr>
                <a:t>IPR</a:t>
              </a:r>
              <a:endParaRPr lang="en-GB" sz="1400" dirty="0">
                <a:solidFill>
                  <a:srgbClr val="002060"/>
                </a:solidFill>
                <a:latin typeface="Corbel" pitchFamily="34" charset="0"/>
              </a:endParaRPr>
            </a:p>
          </p:txBody>
        </p:sp>
        <p:sp>
          <p:nvSpPr>
            <p:cNvPr id="10288" name="Line 155"/>
            <p:cNvSpPr>
              <a:spLocks noChangeShapeType="1"/>
            </p:cNvSpPr>
            <p:nvPr/>
          </p:nvSpPr>
          <p:spPr bwMode="auto">
            <a:xfrm flipV="1">
              <a:off x="3742" y="3067"/>
              <a:ext cx="181" cy="136"/>
            </a:xfrm>
            <a:prstGeom prst="line">
              <a:avLst/>
            </a:prstGeom>
            <a:ln>
              <a:headEnd type="none" w="sm" len="sm"/>
              <a:tailEnd type="triangle" w="sm" len="sm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endParaRPr lang="tr-TR"/>
            </a:p>
          </p:txBody>
        </p:sp>
      </p:grpSp>
      <p:grpSp>
        <p:nvGrpSpPr>
          <p:cNvPr id="15" name="Group 157"/>
          <p:cNvGrpSpPr>
            <a:grpSpLocks/>
          </p:cNvGrpSpPr>
          <p:nvPr/>
        </p:nvGrpSpPr>
        <p:grpSpPr bwMode="auto">
          <a:xfrm>
            <a:off x="4788024" y="4221088"/>
            <a:ext cx="1368425" cy="430213"/>
            <a:chOff x="3061" y="2523"/>
            <a:chExt cx="862" cy="271"/>
          </a:xfrm>
        </p:grpSpPr>
        <p:sp>
          <p:nvSpPr>
            <p:cNvPr id="10285" name="Oval 153"/>
            <p:cNvSpPr>
              <a:spLocks noChangeArrowheads="1"/>
            </p:cNvSpPr>
            <p:nvPr/>
          </p:nvSpPr>
          <p:spPr bwMode="auto">
            <a:xfrm>
              <a:off x="3061" y="2568"/>
              <a:ext cx="680" cy="226"/>
            </a:xfrm>
            <a:prstGeom prst="ellipse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tr-TR" sz="1400" dirty="0">
                  <a:solidFill>
                    <a:srgbClr val="002060"/>
                  </a:solidFill>
                  <a:latin typeface="Corbel" pitchFamily="34" charset="0"/>
                </a:rPr>
                <a:t>Finans</a:t>
              </a:r>
              <a:endParaRPr lang="en-GB" sz="1400" dirty="0">
                <a:solidFill>
                  <a:srgbClr val="002060"/>
                </a:solidFill>
                <a:latin typeface="Corbel" pitchFamily="34" charset="0"/>
              </a:endParaRPr>
            </a:p>
          </p:txBody>
        </p:sp>
        <p:sp>
          <p:nvSpPr>
            <p:cNvPr id="10286" name="Line 156"/>
            <p:cNvSpPr>
              <a:spLocks noChangeShapeType="1"/>
            </p:cNvSpPr>
            <p:nvPr/>
          </p:nvSpPr>
          <p:spPr bwMode="auto">
            <a:xfrm flipV="1">
              <a:off x="3742" y="2523"/>
              <a:ext cx="181" cy="136"/>
            </a:xfrm>
            <a:prstGeom prst="line">
              <a:avLst/>
            </a:prstGeom>
            <a:ln>
              <a:headEnd type="none" w="sm" len="sm"/>
              <a:tailEnd type="triangle" w="sm" len="sm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/>
            <a:lstStyle/>
            <a:p>
              <a:endParaRPr lang="tr-TR"/>
            </a:p>
          </p:txBody>
        </p:sp>
      </p:grpSp>
      <p:sp>
        <p:nvSpPr>
          <p:cNvPr id="199840" name="Rectangle 160"/>
          <p:cNvSpPr>
            <a:spLocks noChangeArrowheads="1"/>
          </p:cNvSpPr>
          <p:nvPr/>
        </p:nvSpPr>
        <p:spPr bwMode="auto">
          <a:xfrm>
            <a:off x="2771800" y="5661249"/>
            <a:ext cx="2952328" cy="50405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dirty="0" smtClean="0">
                <a:latin typeface="Corbel" pitchFamily="34" charset="0"/>
              </a:rPr>
              <a:t>Proje Önerisini Sunma</a:t>
            </a:r>
            <a:endParaRPr lang="en-GB" dirty="0" smtClean="0">
              <a:latin typeface="Corbel" pitchFamily="34" charset="0"/>
            </a:endParaRPr>
          </a:p>
        </p:txBody>
      </p:sp>
      <p:sp>
        <p:nvSpPr>
          <p:cNvPr id="199842" name="AutoShape 162"/>
          <p:cNvSpPr>
            <a:spLocks noChangeArrowheads="1"/>
          </p:cNvSpPr>
          <p:nvPr/>
        </p:nvSpPr>
        <p:spPr bwMode="auto">
          <a:xfrm rot="16200000" flipH="1">
            <a:off x="6084392" y="5228977"/>
            <a:ext cx="792162" cy="9366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5748 h 21600"/>
              <a:gd name="T20" fmla="*/ 1757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194" y="0"/>
                </a:moveTo>
                <a:lnTo>
                  <a:pt x="8787" y="5391"/>
                </a:lnTo>
                <a:lnTo>
                  <a:pt x="12813" y="5391"/>
                </a:lnTo>
                <a:lnTo>
                  <a:pt x="12813" y="15748"/>
                </a:lnTo>
                <a:lnTo>
                  <a:pt x="0" y="15748"/>
                </a:lnTo>
                <a:lnTo>
                  <a:pt x="0" y="21600"/>
                </a:lnTo>
                <a:lnTo>
                  <a:pt x="17574" y="21600"/>
                </a:lnTo>
                <a:lnTo>
                  <a:pt x="17574" y="5391"/>
                </a:lnTo>
                <a:lnTo>
                  <a:pt x="21600" y="5391"/>
                </a:lnTo>
                <a:close/>
              </a:path>
            </a:pathLst>
          </a:custGeom>
          <a:noFill/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6" name="Group 173"/>
          <p:cNvGrpSpPr>
            <a:grpSpLocks/>
          </p:cNvGrpSpPr>
          <p:nvPr/>
        </p:nvGrpSpPr>
        <p:grpSpPr bwMode="auto">
          <a:xfrm>
            <a:off x="7020269" y="980728"/>
            <a:ext cx="2273298" cy="966787"/>
            <a:chOff x="4423" y="717"/>
            <a:chExt cx="1432" cy="609"/>
          </a:xfrm>
        </p:grpSpPr>
        <p:pic>
          <p:nvPicPr>
            <p:cNvPr id="10280" name="Picture 167" descr="BD18200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3" y="972"/>
              <a:ext cx="274" cy="3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7" name="Group 172"/>
            <p:cNvGrpSpPr>
              <a:grpSpLocks/>
            </p:cNvGrpSpPr>
            <p:nvPr/>
          </p:nvGrpSpPr>
          <p:grpSpPr bwMode="auto">
            <a:xfrm>
              <a:off x="4513" y="717"/>
              <a:ext cx="1342" cy="527"/>
              <a:chOff x="4513" y="717"/>
              <a:chExt cx="1342" cy="527"/>
            </a:xfrm>
          </p:grpSpPr>
          <p:pic>
            <p:nvPicPr>
              <p:cNvPr id="10282" name="Picture 169" descr="BD18200_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13" y="890"/>
                <a:ext cx="274" cy="354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283" name="Text Box 170"/>
              <p:cNvSpPr txBox="1">
                <a:spLocks noChangeArrowheads="1"/>
              </p:cNvSpPr>
              <p:nvPr/>
            </p:nvSpPr>
            <p:spPr bwMode="auto">
              <a:xfrm>
                <a:off x="4559" y="717"/>
                <a:ext cx="1043" cy="19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1400" dirty="0">
                    <a:solidFill>
                      <a:srgbClr val="002060"/>
                    </a:solidFill>
                    <a:latin typeface="Corbel" pitchFamily="34" charset="0"/>
                  </a:rPr>
                  <a:t>Guide for Proposers</a:t>
                </a:r>
              </a:p>
            </p:txBody>
          </p:sp>
          <p:sp>
            <p:nvSpPr>
              <p:cNvPr id="10284" name="Text Box 171"/>
              <p:cNvSpPr txBox="1">
                <a:spLocks noChangeArrowheads="1"/>
              </p:cNvSpPr>
              <p:nvPr/>
            </p:nvSpPr>
            <p:spPr bwMode="auto">
              <a:xfrm>
                <a:off x="4786" y="944"/>
                <a:ext cx="1069" cy="19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GB" sz="1400" dirty="0">
                    <a:solidFill>
                      <a:srgbClr val="002060"/>
                    </a:solidFill>
                    <a:latin typeface="Corbel" pitchFamily="34" charset="0"/>
                  </a:rPr>
                  <a:t>Guide for Evaluators</a:t>
                </a:r>
              </a:p>
            </p:txBody>
          </p:sp>
        </p:grpSp>
      </p:grpSp>
      <p:sp>
        <p:nvSpPr>
          <p:cNvPr id="134" name="Rectangle 160"/>
          <p:cNvSpPr>
            <a:spLocks noChangeArrowheads="1"/>
          </p:cNvSpPr>
          <p:nvPr/>
        </p:nvSpPr>
        <p:spPr bwMode="auto">
          <a:xfrm>
            <a:off x="179512" y="6208713"/>
            <a:ext cx="8964488" cy="649287"/>
          </a:xfrm>
          <a:prstGeom prst="rect">
            <a:avLst/>
          </a:prstGeom>
          <a:solidFill>
            <a:srgbClr val="9B2D2A"/>
          </a:solidFill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tr-TR" dirty="0" smtClean="0">
                <a:latin typeface="Corbel" pitchFamily="34" charset="0"/>
              </a:rPr>
              <a:t>Tüm bu süreçlerde ilgili alanın Ulusal İrtibat Noktası ile yakın işbirliği halinde olmanız önerilir!</a:t>
            </a:r>
          </a:p>
        </p:txBody>
      </p:sp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2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9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9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9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19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9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8" dur="500"/>
                                        <p:tgtEl>
                                          <p:spTgt spid="19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199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199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9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9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99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199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9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99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9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9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19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6" dur="1000"/>
                                        <p:tgtEl>
                                          <p:spTgt spid="199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19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0" dur="1000"/>
                                        <p:tgtEl>
                                          <p:spTgt spid="199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9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9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19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 animBg="1"/>
      <p:bldP spid="199715" grpId="0" animBg="1"/>
      <p:bldP spid="199764" grpId="0" animBg="1"/>
      <p:bldP spid="199765" grpId="0" animBg="1"/>
      <p:bldP spid="199766" grpId="0" animBg="1"/>
      <p:bldP spid="199767" grpId="0" animBg="1"/>
      <p:bldP spid="199768" grpId="0" animBg="1"/>
      <p:bldP spid="199769" grpId="0" animBg="1"/>
      <p:bldP spid="199770" grpId="0" animBg="1"/>
      <p:bldP spid="199772" grpId="0" animBg="1"/>
      <p:bldP spid="199798" grpId="0" animBg="1"/>
      <p:bldP spid="199799" grpId="0" animBg="1"/>
      <p:bldP spid="199800" grpId="0" animBg="1"/>
      <p:bldP spid="199801" grpId="0" animBg="1"/>
      <p:bldP spid="199802" grpId="0" animBg="1"/>
      <p:bldP spid="199825" grpId="0" animBg="1"/>
      <p:bldP spid="199827" grpId="0" animBg="1"/>
      <p:bldP spid="199828" grpId="0" animBg="1"/>
      <p:bldP spid="199840" grpId="0" animBg="1"/>
      <p:bldP spid="199842" grpId="0" animBg="1"/>
      <p:bldP spid="13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368" y="188640"/>
            <a:ext cx="7776864" cy="706090"/>
          </a:xfrm>
        </p:spPr>
        <p:txBody>
          <a:bodyPr>
            <a:normAutofit/>
          </a:bodyPr>
          <a:lstStyle/>
          <a:p>
            <a:pPr eaLnBrk="1" hangingPunct="1"/>
            <a:r>
              <a:rPr lang="tr-TR" dirty="0" smtClean="0">
                <a:solidFill>
                  <a:srgbClr val="0070C0"/>
                </a:solidFill>
                <a:latin typeface="Corbel" pitchFamily="34" charset="0"/>
              </a:rPr>
              <a:t>Değerlendirme Süreci</a:t>
            </a:r>
            <a:endParaRPr lang="en-GB" i="1" dirty="0" smtClean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2F7F01-3E83-4F14-BF24-217EA78D4D5A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214019" name="Rectangle 3"/>
          <p:cNvSpPr>
            <a:spLocks noChangeAspect="1" noChangeArrowheads="1"/>
          </p:cNvSpPr>
          <p:nvPr/>
        </p:nvSpPr>
        <p:spPr bwMode="auto">
          <a:xfrm>
            <a:off x="611188" y="1232694"/>
            <a:ext cx="1511300" cy="11525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Değerlendirme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itchFamily="34" charset="0"/>
            </a:endParaRPr>
          </a:p>
        </p:txBody>
      </p:sp>
      <p:sp>
        <p:nvSpPr>
          <p:cNvPr id="214079" name="AutoShape 63"/>
          <p:cNvSpPr>
            <a:spLocks noChangeArrowheads="1"/>
          </p:cNvSpPr>
          <p:nvPr/>
        </p:nvSpPr>
        <p:spPr bwMode="auto">
          <a:xfrm>
            <a:off x="2339975" y="1593057"/>
            <a:ext cx="792163" cy="287337"/>
          </a:xfrm>
          <a:prstGeom prst="rightArrow">
            <a:avLst>
              <a:gd name="adj1" fmla="val 50000"/>
              <a:gd name="adj2" fmla="val 68923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r-TR"/>
          </a:p>
        </p:txBody>
      </p:sp>
      <p:sp>
        <p:nvSpPr>
          <p:cNvPr id="214126" name="Rectangle 110"/>
          <p:cNvSpPr>
            <a:spLocks noChangeArrowheads="1"/>
          </p:cNvSpPr>
          <p:nvPr/>
        </p:nvSpPr>
        <p:spPr bwMode="auto">
          <a:xfrm>
            <a:off x="539552" y="3501008"/>
            <a:ext cx="2016224" cy="93610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GB" sz="1400" b="1" dirty="0" err="1" smtClean="0">
                <a:solidFill>
                  <a:schemeClr val="bg1"/>
                </a:solidFill>
                <a:latin typeface="Corbel" pitchFamily="34" charset="0"/>
              </a:rPr>
              <a:t>Sonuçlara</a:t>
            </a:r>
            <a:r>
              <a:rPr lang="en-GB" sz="14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  <a:r>
              <a:rPr lang="en-GB" sz="1400" b="1" dirty="0" err="1" smtClean="0">
                <a:solidFill>
                  <a:schemeClr val="bg1"/>
                </a:solidFill>
                <a:latin typeface="Corbel" pitchFamily="34" charset="0"/>
              </a:rPr>
              <a:t>itiraz</a:t>
            </a:r>
            <a:r>
              <a:rPr lang="tr-TR" sz="1400" b="1" dirty="0" smtClean="0">
                <a:solidFill>
                  <a:schemeClr val="bg1"/>
                </a:solidFill>
                <a:latin typeface="Corbel" pitchFamily="34" charset="0"/>
              </a:rPr>
              <a:t> </a:t>
            </a:r>
          </a:p>
          <a:p>
            <a:pPr algn="ctr">
              <a:defRPr/>
            </a:pPr>
            <a:r>
              <a:rPr lang="tr-TR" sz="1400" b="1" dirty="0" smtClean="0">
                <a:solidFill>
                  <a:schemeClr val="bg1"/>
                </a:solidFill>
                <a:latin typeface="Corbel" pitchFamily="34" charset="0"/>
              </a:rPr>
              <a:t>hakkınız bulunmaktadır.</a:t>
            </a:r>
            <a:endParaRPr lang="en-GB" sz="1400" b="1" dirty="0" smtClean="0">
              <a:solidFill>
                <a:schemeClr val="bg1"/>
              </a:solidFill>
              <a:latin typeface="Corbel" pitchFamily="34" charset="0"/>
            </a:endParaRPr>
          </a:p>
        </p:txBody>
      </p:sp>
      <p:grpSp>
        <p:nvGrpSpPr>
          <p:cNvPr id="3" name="Group 133"/>
          <p:cNvGrpSpPr>
            <a:grpSpLocks/>
          </p:cNvGrpSpPr>
          <p:nvPr/>
        </p:nvGrpSpPr>
        <p:grpSpPr bwMode="auto">
          <a:xfrm>
            <a:off x="468313" y="1052513"/>
            <a:ext cx="279400" cy="514350"/>
            <a:chOff x="5172" y="2729"/>
            <a:chExt cx="221" cy="460"/>
          </a:xfrm>
        </p:grpSpPr>
        <p:sp>
          <p:nvSpPr>
            <p:cNvPr id="11309" name="Freeform 134"/>
            <p:cNvSpPr>
              <a:spLocks/>
            </p:cNvSpPr>
            <p:nvPr/>
          </p:nvSpPr>
          <p:spPr bwMode="auto">
            <a:xfrm>
              <a:off x="5172" y="2729"/>
              <a:ext cx="221" cy="64"/>
            </a:xfrm>
            <a:custGeom>
              <a:avLst/>
              <a:gdLst>
                <a:gd name="T0" fmla="*/ 14 w 442"/>
                <a:gd name="T1" fmla="*/ 0 h 129"/>
                <a:gd name="T2" fmla="*/ 0 w 442"/>
                <a:gd name="T3" fmla="*/ 0 h 129"/>
                <a:gd name="T4" fmla="*/ 0 w 442"/>
                <a:gd name="T5" fmla="*/ 4 h 129"/>
                <a:gd name="T6" fmla="*/ 14 w 442"/>
                <a:gd name="T7" fmla="*/ 4 h 129"/>
                <a:gd name="T8" fmla="*/ 14 w 442"/>
                <a:gd name="T9" fmla="*/ 0 h 129"/>
                <a:gd name="T10" fmla="*/ 14 w 442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2"/>
                <a:gd name="T19" fmla="*/ 0 h 129"/>
                <a:gd name="T20" fmla="*/ 442 w 442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2" h="129">
                  <a:moveTo>
                    <a:pt x="428" y="0"/>
                  </a:moveTo>
                  <a:lnTo>
                    <a:pt x="0" y="0"/>
                  </a:lnTo>
                  <a:lnTo>
                    <a:pt x="0" y="129"/>
                  </a:lnTo>
                  <a:lnTo>
                    <a:pt x="442" y="129"/>
                  </a:lnTo>
                  <a:lnTo>
                    <a:pt x="442" y="0"/>
                  </a:lnTo>
                  <a:lnTo>
                    <a:pt x="42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1310" name="Freeform 135"/>
            <p:cNvSpPr>
              <a:spLocks/>
            </p:cNvSpPr>
            <p:nvPr/>
          </p:nvSpPr>
          <p:spPr bwMode="auto">
            <a:xfrm>
              <a:off x="5186" y="2743"/>
              <a:ext cx="194" cy="37"/>
            </a:xfrm>
            <a:custGeom>
              <a:avLst/>
              <a:gdLst>
                <a:gd name="T0" fmla="*/ 12 w 388"/>
                <a:gd name="T1" fmla="*/ 0 h 74"/>
                <a:gd name="T2" fmla="*/ 12 w 388"/>
                <a:gd name="T3" fmla="*/ 1 h 74"/>
                <a:gd name="T4" fmla="*/ 12 w 388"/>
                <a:gd name="T5" fmla="*/ 1 h 74"/>
                <a:gd name="T6" fmla="*/ 12 w 388"/>
                <a:gd name="T7" fmla="*/ 1 h 74"/>
                <a:gd name="T8" fmla="*/ 12 w 388"/>
                <a:gd name="T9" fmla="*/ 2 h 74"/>
                <a:gd name="T10" fmla="*/ 12 w 388"/>
                <a:gd name="T11" fmla="*/ 2 h 74"/>
                <a:gd name="T12" fmla="*/ 12 w 388"/>
                <a:gd name="T13" fmla="*/ 2 h 74"/>
                <a:gd name="T14" fmla="*/ 11 w 388"/>
                <a:gd name="T15" fmla="*/ 2 h 74"/>
                <a:gd name="T16" fmla="*/ 10 w 388"/>
                <a:gd name="T17" fmla="*/ 2 h 74"/>
                <a:gd name="T18" fmla="*/ 10 w 388"/>
                <a:gd name="T19" fmla="*/ 2 h 74"/>
                <a:gd name="T20" fmla="*/ 9 w 388"/>
                <a:gd name="T21" fmla="*/ 2 h 74"/>
                <a:gd name="T22" fmla="*/ 7 w 388"/>
                <a:gd name="T23" fmla="*/ 2 h 74"/>
                <a:gd name="T24" fmla="*/ 6 w 388"/>
                <a:gd name="T25" fmla="*/ 2 h 74"/>
                <a:gd name="T26" fmla="*/ 5 w 388"/>
                <a:gd name="T27" fmla="*/ 2 h 74"/>
                <a:gd name="T28" fmla="*/ 3 w 388"/>
                <a:gd name="T29" fmla="*/ 2 h 74"/>
                <a:gd name="T30" fmla="*/ 3 w 388"/>
                <a:gd name="T31" fmla="*/ 2 h 74"/>
                <a:gd name="T32" fmla="*/ 3 w 388"/>
                <a:gd name="T33" fmla="*/ 2 h 74"/>
                <a:gd name="T34" fmla="*/ 2 w 388"/>
                <a:gd name="T35" fmla="*/ 2 h 74"/>
                <a:gd name="T36" fmla="*/ 1 w 388"/>
                <a:gd name="T37" fmla="*/ 2 h 74"/>
                <a:gd name="T38" fmla="*/ 1 w 388"/>
                <a:gd name="T39" fmla="*/ 2 h 74"/>
                <a:gd name="T40" fmla="*/ 0 w 388"/>
                <a:gd name="T41" fmla="*/ 2 h 74"/>
                <a:gd name="T42" fmla="*/ 0 w 388"/>
                <a:gd name="T43" fmla="*/ 1 h 74"/>
                <a:gd name="T44" fmla="*/ 0 w 388"/>
                <a:gd name="T45" fmla="*/ 1 h 74"/>
                <a:gd name="T46" fmla="*/ 0 w 388"/>
                <a:gd name="T47" fmla="*/ 1 h 74"/>
                <a:gd name="T48" fmla="*/ 0 w 388"/>
                <a:gd name="T49" fmla="*/ 0 h 74"/>
                <a:gd name="T50" fmla="*/ 1 w 388"/>
                <a:gd name="T51" fmla="*/ 0 h 74"/>
                <a:gd name="T52" fmla="*/ 1 w 388"/>
                <a:gd name="T53" fmla="*/ 0 h 74"/>
                <a:gd name="T54" fmla="*/ 2 w 388"/>
                <a:gd name="T55" fmla="*/ 0 h 74"/>
                <a:gd name="T56" fmla="*/ 3 w 388"/>
                <a:gd name="T57" fmla="*/ 0 h 74"/>
                <a:gd name="T58" fmla="*/ 3 w 388"/>
                <a:gd name="T59" fmla="*/ 0 h 74"/>
                <a:gd name="T60" fmla="*/ 3 w 388"/>
                <a:gd name="T61" fmla="*/ 0 h 74"/>
                <a:gd name="T62" fmla="*/ 5 w 388"/>
                <a:gd name="T63" fmla="*/ 0 h 74"/>
                <a:gd name="T64" fmla="*/ 6 w 388"/>
                <a:gd name="T65" fmla="*/ 0 h 74"/>
                <a:gd name="T66" fmla="*/ 7 w 388"/>
                <a:gd name="T67" fmla="*/ 0 h 74"/>
                <a:gd name="T68" fmla="*/ 9 w 388"/>
                <a:gd name="T69" fmla="*/ 0 h 74"/>
                <a:gd name="T70" fmla="*/ 10 w 388"/>
                <a:gd name="T71" fmla="*/ 0 h 74"/>
                <a:gd name="T72" fmla="*/ 10 w 388"/>
                <a:gd name="T73" fmla="*/ 0 h 74"/>
                <a:gd name="T74" fmla="*/ 11 w 388"/>
                <a:gd name="T75" fmla="*/ 0 h 74"/>
                <a:gd name="T76" fmla="*/ 12 w 388"/>
                <a:gd name="T77" fmla="*/ 0 h 74"/>
                <a:gd name="T78" fmla="*/ 12 w 388"/>
                <a:gd name="T79" fmla="*/ 0 h 74"/>
                <a:gd name="T80" fmla="*/ 12 w 388"/>
                <a:gd name="T81" fmla="*/ 0 h 7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8"/>
                <a:gd name="T124" fmla="*/ 0 h 74"/>
                <a:gd name="T125" fmla="*/ 388 w 388"/>
                <a:gd name="T126" fmla="*/ 74 h 7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8" h="74">
                  <a:moveTo>
                    <a:pt x="388" y="0"/>
                  </a:moveTo>
                  <a:lnTo>
                    <a:pt x="388" y="16"/>
                  </a:lnTo>
                  <a:lnTo>
                    <a:pt x="388" y="37"/>
                  </a:lnTo>
                  <a:lnTo>
                    <a:pt x="388" y="58"/>
                  </a:lnTo>
                  <a:lnTo>
                    <a:pt x="388" y="74"/>
                  </a:lnTo>
                  <a:lnTo>
                    <a:pt x="380" y="74"/>
                  </a:lnTo>
                  <a:lnTo>
                    <a:pt x="365" y="74"/>
                  </a:lnTo>
                  <a:lnTo>
                    <a:pt x="346" y="74"/>
                  </a:lnTo>
                  <a:lnTo>
                    <a:pt x="320" y="74"/>
                  </a:lnTo>
                  <a:lnTo>
                    <a:pt x="293" y="74"/>
                  </a:lnTo>
                  <a:lnTo>
                    <a:pt x="262" y="74"/>
                  </a:lnTo>
                  <a:lnTo>
                    <a:pt x="228" y="74"/>
                  </a:lnTo>
                  <a:lnTo>
                    <a:pt x="195" y="74"/>
                  </a:lnTo>
                  <a:lnTo>
                    <a:pt x="160" y="74"/>
                  </a:lnTo>
                  <a:lnTo>
                    <a:pt x="127" y="74"/>
                  </a:lnTo>
                  <a:lnTo>
                    <a:pt x="96" y="74"/>
                  </a:lnTo>
                  <a:lnTo>
                    <a:pt x="68" y="74"/>
                  </a:lnTo>
                  <a:lnTo>
                    <a:pt x="43" y="74"/>
                  </a:lnTo>
                  <a:lnTo>
                    <a:pt x="23" y="74"/>
                  </a:lnTo>
                  <a:lnTo>
                    <a:pt x="8" y="7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0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6" y="0"/>
                  </a:lnTo>
                  <a:lnTo>
                    <a:pt x="127" y="0"/>
                  </a:lnTo>
                  <a:lnTo>
                    <a:pt x="160" y="0"/>
                  </a:lnTo>
                  <a:lnTo>
                    <a:pt x="195" y="0"/>
                  </a:lnTo>
                  <a:lnTo>
                    <a:pt x="228" y="0"/>
                  </a:lnTo>
                  <a:lnTo>
                    <a:pt x="262" y="0"/>
                  </a:lnTo>
                  <a:lnTo>
                    <a:pt x="293" y="0"/>
                  </a:lnTo>
                  <a:lnTo>
                    <a:pt x="320" y="0"/>
                  </a:lnTo>
                  <a:lnTo>
                    <a:pt x="346" y="0"/>
                  </a:lnTo>
                  <a:lnTo>
                    <a:pt x="365" y="0"/>
                  </a:lnTo>
                  <a:lnTo>
                    <a:pt x="380" y="0"/>
                  </a:lnTo>
                  <a:lnTo>
                    <a:pt x="38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1311" name="Freeform 136"/>
            <p:cNvSpPr>
              <a:spLocks/>
            </p:cNvSpPr>
            <p:nvPr/>
          </p:nvSpPr>
          <p:spPr bwMode="auto">
            <a:xfrm>
              <a:off x="5197" y="2782"/>
              <a:ext cx="172" cy="355"/>
            </a:xfrm>
            <a:custGeom>
              <a:avLst/>
              <a:gdLst>
                <a:gd name="T0" fmla="*/ 7 w 344"/>
                <a:gd name="T1" fmla="*/ 11 h 710"/>
                <a:gd name="T2" fmla="*/ 9 w 344"/>
                <a:gd name="T3" fmla="*/ 10 h 710"/>
                <a:gd name="T4" fmla="*/ 10 w 344"/>
                <a:gd name="T5" fmla="*/ 7 h 710"/>
                <a:gd name="T6" fmla="*/ 11 w 344"/>
                <a:gd name="T7" fmla="*/ 6 h 710"/>
                <a:gd name="T8" fmla="*/ 11 w 344"/>
                <a:gd name="T9" fmla="*/ 0 h 710"/>
                <a:gd name="T10" fmla="*/ 10 w 344"/>
                <a:gd name="T11" fmla="*/ 5 h 710"/>
                <a:gd name="T12" fmla="*/ 10 w 344"/>
                <a:gd name="T13" fmla="*/ 6 h 710"/>
                <a:gd name="T14" fmla="*/ 9 w 344"/>
                <a:gd name="T15" fmla="*/ 9 h 710"/>
                <a:gd name="T16" fmla="*/ 7 w 344"/>
                <a:gd name="T17" fmla="*/ 10 h 710"/>
                <a:gd name="T18" fmla="*/ 5 w 344"/>
                <a:gd name="T19" fmla="*/ 10 h 710"/>
                <a:gd name="T20" fmla="*/ 3 w 344"/>
                <a:gd name="T21" fmla="*/ 10 h 710"/>
                <a:gd name="T22" fmla="*/ 3 w 344"/>
                <a:gd name="T23" fmla="*/ 9 h 710"/>
                <a:gd name="T24" fmla="*/ 1 w 344"/>
                <a:gd name="T25" fmla="*/ 6 h 710"/>
                <a:gd name="T26" fmla="*/ 1 w 344"/>
                <a:gd name="T27" fmla="*/ 5 h 710"/>
                <a:gd name="T28" fmla="*/ 0 w 344"/>
                <a:gd name="T29" fmla="*/ 1 h 710"/>
                <a:gd name="T30" fmla="*/ 1 w 344"/>
                <a:gd name="T31" fmla="*/ 6 h 710"/>
                <a:gd name="T32" fmla="*/ 1 w 344"/>
                <a:gd name="T33" fmla="*/ 7 h 710"/>
                <a:gd name="T34" fmla="*/ 1 w 344"/>
                <a:gd name="T35" fmla="*/ 10 h 710"/>
                <a:gd name="T36" fmla="*/ 3 w 344"/>
                <a:gd name="T37" fmla="*/ 11 h 710"/>
                <a:gd name="T38" fmla="*/ 3 w 344"/>
                <a:gd name="T39" fmla="*/ 11 h 710"/>
                <a:gd name="T40" fmla="*/ 1 w 344"/>
                <a:gd name="T41" fmla="*/ 11 h 710"/>
                <a:gd name="T42" fmla="*/ 1 w 344"/>
                <a:gd name="T43" fmla="*/ 13 h 710"/>
                <a:gd name="T44" fmla="*/ 1 w 344"/>
                <a:gd name="T45" fmla="*/ 15 h 710"/>
                <a:gd name="T46" fmla="*/ 0 w 344"/>
                <a:gd name="T47" fmla="*/ 22 h 710"/>
                <a:gd name="T48" fmla="*/ 1 w 344"/>
                <a:gd name="T49" fmla="*/ 17 h 710"/>
                <a:gd name="T50" fmla="*/ 1 w 344"/>
                <a:gd name="T51" fmla="*/ 14 h 710"/>
                <a:gd name="T52" fmla="*/ 3 w 344"/>
                <a:gd name="T53" fmla="*/ 12 h 710"/>
                <a:gd name="T54" fmla="*/ 3 w 344"/>
                <a:gd name="T55" fmla="*/ 11 h 710"/>
                <a:gd name="T56" fmla="*/ 5 w 344"/>
                <a:gd name="T57" fmla="*/ 11 h 710"/>
                <a:gd name="T58" fmla="*/ 7 w 344"/>
                <a:gd name="T59" fmla="*/ 11 h 710"/>
                <a:gd name="T60" fmla="*/ 9 w 344"/>
                <a:gd name="T61" fmla="*/ 12 h 710"/>
                <a:gd name="T62" fmla="*/ 10 w 344"/>
                <a:gd name="T63" fmla="*/ 14 h 710"/>
                <a:gd name="T64" fmla="*/ 10 w 344"/>
                <a:gd name="T65" fmla="*/ 17 h 710"/>
                <a:gd name="T66" fmla="*/ 11 w 344"/>
                <a:gd name="T67" fmla="*/ 22 h 710"/>
                <a:gd name="T68" fmla="*/ 11 w 344"/>
                <a:gd name="T69" fmla="*/ 15 h 710"/>
                <a:gd name="T70" fmla="*/ 10 w 344"/>
                <a:gd name="T71" fmla="*/ 13 h 710"/>
                <a:gd name="T72" fmla="*/ 9 w 344"/>
                <a:gd name="T73" fmla="*/ 11 h 710"/>
                <a:gd name="T74" fmla="*/ 7 w 344"/>
                <a:gd name="T75" fmla="*/ 11 h 7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4"/>
                <a:gd name="T115" fmla="*/ 0 h 710"/>
                <a:gd name="T116" fmla="*/ 344 w 344"/>
                <a:gd name="T117" fmla="*/ 710 h 7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4" h="710">
                  <a:moveTo>
                    <a:pt x="201" y="335"/>
                  </a:moveTo>
                  <a:lnTo>
                    <a:pt x="230" y="326"/>
                  </a:lnTo>
                  <a:lnTo>
                    <a:pt x="257" y="311"/>
                  </a:lnTo>
                  <a:lnTo>
                    <a:pt x="282" y="291"/>
                  </a:lnTo>
                  <a:lnTo>
                    <a:pt x="303" y="267"/>
                  </a:lnTo>
                  <a:lnTo>
                    <a:pt x="320" y="239"/>
                  </a:lnTo>
                  <a:lnTo>
                    <a:pt x="333" y="208"/>
                  </a:lnTo>
                  <a:lnTo>
                    <a:pt x="342" y="174"/>
                  </a:lnTo>
                  <a:lnTo>
                    <a:pt x="344" y="138"/>
                  </a:lnTo>
                  <a:lnTo>
                    <a:pt x="344" y="0"/>
                  </a:lnTo>
                  <a:lnTo>
                    <a:pt x="317" y="0"/>
                  </a:lnTo>
                  <a:lnTo>
                    <a:pt x="317" y="138"/>
                  </a:lnTo>
                  <a:lnTo>
                    <a:pt x="313" y="172"/>
                  </a:lnTo>
                  <a:lnTo>
                    <a:pt x="305" y="205"/>
                  </a:lnTo>
                  <a:lnTo>
                    <a:pt x="293" y="235"/>
                  </a:lnTo>
                  <a:lnTo>
                    <a:pt x="274" y="260"/>
                  </a:lnTo>
                  <a:lnTo>
                    <a:pt x="253" y="281"/>
                  </a:lnTo>
                  <a:lnTo>
                    <a:pt x="228" y="297"/>
                  </a:lnTo>
                  <a:lnTo>
                    <a:pt x="202" y="307"/>
                  </a:lnTo>
                  <a:lnTo>
                    <a:pt x="172" y="311"/>
                  </a:lnTo>
                  <a:lnTo>
                    <a:pt x="142" y="307"/>
                  </a:lnTo>
                  <a:lnTo>
                    <a:pt x="115" y="297"/>
                  </a:lnTo>
                  <a:lnTo>
                    <a:pt x="90" y="281"/>
                  </a:lnTo>
                  <a:lnTo>
                    <a:pt x="69" y="260"/>
                  </a:lnTo>
                  <a:lnTo>
                    <a:pt x="51" y="235"/>
                  </a:lnTo>
                  <a:lnTo>
                    <a:pt x="38" y="205"/>
                  </a:lnTo>
                  <a:lnTo>
                    <a:pt x="30" y="172"/>
                  </a:lnTo>
                  <a:lnTo>
                    <a:pt x="27" y="138"/>
                  </a:lnTo>
                  <a:lnTo>
                    <a:pt x="27" y="7"/>
                  </a:lnTo>
                  <a:lnTo>
                    <a:pt x="0" y="7"/>
                  </a:lnTo>
                  <a:lnTo>
                    <a:pt x="0" y="138"/>
                  </a:lnTo>
                  <a:lnTo>
                    <a:pt x="2" y="174"/>
                  </a:lnTo>
                  <a:lnTo>
                    <a:pt x="12" y="208"/>
                  </a:lnTo>
                  <a:lnTo>
                    <a:pt x="24" y="239"/>
                  </a:lnTo>
                  <a:lnTo>
                    <a:pt x="42" y="267"/>
                  </a:lnTo>
                  <a:lnTo>
                    <a:pt x="62" y="291"/>
                  </a:lnTo>
                  <a:lnTo>
                    <a:pt x="87" y="311"/>
                  </a:lnTo>
                  <a:lnTo>
                    <a:pt x="114" y="326"/>
                  </a:lnTo>
                  <a:lnTo>
                    <a:pt x="143" y="335"/>
                  </a:lnTo>
                  <a:lnTo>
                    <a:pt x="114" y="344"/>
                  </a:lnTo>
                  <a:lnTo>
                    <a:pt x="87" y="359"/>
                  </a:lnTo>
                  <a:lnTo>
                    <a:pt x="62" y="379"/>
                  </a:lnTo>
                  <a:lnTo>
                    <a:pt x="42" y="402"/>
                  </a:lnTo>
                  <a:lnTo>
                    <a:pt x="24" y="431"/>
                  </a:lnTo>
                  <a:lnTo>
                    <a:pt x="12" y="462"/>
                  </a:lnTo>
                  <a:lnTo>
                    <a:pt x="2" y="496"/>
                  </a:lnTo>
                  <a:lnTo>
                    <a:pt x="0" y="532"/>
                  </a:lnTo>
                  <a:lnTo>
                    <a:pt x="0" y="710"/>
                  </a:lnTo>
                  <a:lnTo>
                    <a:pt x="27" y="710"/>
                  </a:lnTo>
                  <a:lnTo>
                    <a:pt x="27" y="532"/>
                  </a:lnTo>
                  <a:lnTo>
                    <a:pt x="30" y="497"/>
                  </a:lnTo>
                  <a:lnTo>
                    <a:pt x="38" y="465"/>
                  </a:lnTo>
                  <a:lnTo>
                    <a:pt x="52" y="435"/>
                  </a:lnTo>
                  <a:lnTo>
                    <a:pt x="69" y="410"/>
                  </a:lnTo>
                  <a:lnTo>
                    <a:pt x="91" y="389"/>
                  </a:lnTo>
                  <a:lnTo>
                    <a:pt x="116" y="373"/>
                  </a:lnTo>
                  <a:lnTo>
                    <a:pt x="143" y="363"/>
                  </a:lnTo>
                  <a:lnTo>
                    <a:pt x="173" y="359"/>
                  </a:lnTo>
                  <a:lnTo>
                    <a:pt x="202" y="363"/>
                  </a:lnTo>
                  <a:lnTo>
                    <a:pt x="229" y="373"/>
                  </a:lnTo>
                  <a:lnTo>
                    <a:pt x="253" y="389"/>
                  </a:lnTo>
                  <a:lnTo>
                    <a:pt x="275" y="410"/>
                  </a:lnTo>
                  <a:lnTo>
                    <a:pt x="293" y="435"/>
                  </a:lnTo>
                  <a:lnTo>
                    <a:pt x="306" y="465"/>
                  </a:lnTo>
                  <a:lnTo>
                    <a:pt x="315" y="497"/>
                  </a:lnTo>
                  <a:lnTo>
                    <a:pt x="318" y="532"/>
                  </a:lnTo>
                  <a:lnTo>
                    <a:pt x="318" y="696"/>
                  </a:lnTo>
                  <a:lnTo>
                    <a:pt x="344" y="696"/>
                  </a:lnTo>
                  <a:lnTo>
                    <a:pt x="344" y="532"/>
                  </a:lnTo>
                  <a:lnTo>
                    <a:pt x="342" y="496"/>
                  </a:lnTo>
                  <a:lnTo>
                    <a:pt x="333" y="462"/>
                  </a:lnTo>
                  <a:lnTo>
                    <a:pt x="320" y="431"/>
                  </a:lnTo>
                  <a:lnTo>
                    <a:pt x="303" y="402"/>
                  </a:lnTo>
                  <a:lnTo>
                    <a:pt x="282" y="379"/>
                  </a:lnTo>
                  <a:lnTo>
                    <a:pt x="257" y="359"/>
                  </a:lnTo>
                  <a:lnTo>
                    <a:pt x="230" y="344"/>
                  </a:lnTo>
                  <a:lnTo>
                    <a:pt x="201" y="335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1312" name="Freeform 137"/>
            <p:cNvSpPr>
              <a:spLocks/>
            </p:cNvSpPr>
            <p:nvPr/>
          </p:nvSpPr>
          <p:spPr bwMode="auto">
            <a:xfrm>
              <a:off x="5226" y="2861"/>
              <a:ext cx="113" cy="61"/>
            </a:xfrm>
            <a:custGeom>
              <a:avLst/>
              <a:gdLst>
                <a:gd name="T0" fmla="*/ 0 w 226"/>
                <a:gd name="T1" fmla="*/ 0 h 121"/>
                <a:gd name="T2" fmla="*/ 1 w 226"/>
                <a:gd name="T3" fmla="*/ 1 h 121"/>
                <a:gd name="T4" fmla="*/ 1 w 226"/>
                <a:gd name="T5" fmla="*/ 2 h 121"/>
                <a:gd name="T6" fmla="*/ 1 w 226"/>
                <a:gd name="T7" fmla="*/ 3 h 121"/>
                <a:gd name="T8" fmla="*/ 2 w 226"/>
                <a:gd name="T9" fmla="*/ 3 h 121"/>
                <a:gd name="T10" fmla="*/ 2 w 226"/>
                <a:gd name="T11" fmla="*/ 4 h 121"/>
                <a:gd name="T12" fmla="*/ 3 w 226"/>
                <a:gd name="T13" fmla="*/ 4 h 121"/>
                <a:gd name="T14" fmla="*/ 3 w 226"/>
                <a:gd name="T15" fmla="*/ 4 h 121"/>
                <a:gd name="T16" fmla="*/ 4 w 226"/>
                <a:gd name="T17" fmla="*/ 4 h 121"/>
                <a:gd name="T18" fmla="*/ 5 w 226"/>
                <a:gd name="T19" fmla="*/ 4 h 121"/>
                <a:gd name="T20" fmla="*/ 5 w 226"/>
                <a:gd name="T21" fmla="*/ 4 h 121"/>
                <a:gd name="T22" fmla="*/ 6 w 226"/>
                <a:gd name="T23" fmla="*/ 4 h 121"/>
                <a:gd name="T24" fmla="*/ 6 w 226"/>
                <a:gd name="T25" fmla="*/ 3 h 121"/>
                <a:gd name="T26" fmla="*/ 7 w 226"/>
                <a:gd name="T27" fmla="*/ 3 h 121"/>
                <a:gd name="T28" fmla="*/ 7 w 226"/>
                <a:gd name="T29" fmla="*/ 2 h 121"/>
                <a:gd name="T30" fmla="*/ 7 w 226"/>
                <a:gd name="T31" fmla="*/ 1 h 121"/>
                <a:gd name="T32" fmla="*/ 7 w 226"/>
                <a:gd name="T33" fmla="*/ 0 h 121"/>
                <a:gd name="T34" fmla="*/ 0 w 226"/>
                <a:gd name="T35" fmla="*/ 0 h 12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6"/>
                <a:gd name="T55" fmla="*/ 0 h 121"/>
                <a:gd name="T56" fmla="*/ 226 w 226"/>
                <a:gd name="T57" fmla="*/ 121 h 12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6" h="121">
                  <a:moveTo>
                    <a:pt x="0" y="0"/>
                  </a:moveTo>
                  <a:lnTo>
                    <a:pt x="4" y="24"/>
                  </a:lnTo>
                  <a:lnTo>
                    <a:pt x="13" y="47"/>
                  </a:lnTo>
                  <a:lnTo>
                    <a:pt x="23" y="68"/>
                  </a:lnTo>
                  <a:lnTo>
                    <a:pt x="38" y="86"/>
                  </a:lnTo>
                  <a:lnTo>
                    <a:pt x="54" y="100"/>
                  </a:lnTo>
                  <a:lnTo>
                    <a:pt x="71" y="111"/>
                  </a:lnTo>
                  <a:lnTo>
                    <a:pt x="92" y="118"/>
                  </a:lnTo>
                  <a:lnTo>
                    <a:pt x="113" y="121"/>
                  </a:lnTo>
                  <a:lnTo>
                    <a:pt x="135" y="118"/>
                  </a:lnTo>
                  <a:lnTo>
                    <a:pt x="154" y="111"/>
                  </a:lnTo>
                  <a:lnTo>
                    <a:pt x="173" y="100"/>
                  </a:lnTo>
                  <a:lnTo>
                    <a:pt x="189" y="86"/>
                  </a:lnTo>
                  <a:lnTo>
                    <a:pt x="203" y="68"/>
                  </a:lnTo>
                  <a:lnTo>
                    <a:pt x="213" y="47"/>
                  </a:lnTo>
                  <a:lnTo>
                    <a:pt x="221" y="24"/>
                  </a:lnTo>
                  <a:lnTo>
                    <a:pt x="226" y="0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1313" name="Freeform 138"/>
            <p:cNvSpPr>
              <a:spLocks/>
            </p:cNvSpPr>
            <p:nvPr/>
          </p:nvSpPr>
          <p:spPr bwMode="auto">
            <a:xfrm>
              <a:off x="5275" y="2973"/>
              <a:ext cx="19" cy="18"/>
            </a:xfrm>
            <a:custGeom>
              <a:avLst/>
              <a:gdLst>
                <a:gd name="T0" fmla="*/ 2 w 37"/>
                <a:gd name="T1" fmla="*/ 0 h 37"/>
                <a:gd name="T2" fmla="*/ 2 w 37"/>
                <a:gd name="T3" fmla="*/ 0 h 37"/>
                <a:gd name="T4" fmla="*/ 1 w 37"/>
                <a:gd name="T5" fmla="*/ 0 h 37"/>
                <a:gd name="T6" fmla="*/ 1 w 37"/>
                <a:gd name="T7" fmla="*/ 1 h 37"/>
                <a:gd name="T8" fmla="*/ 1 w 37"/>
                <a:gd name="T9" fmla="*/ 1 h 37"/>
                <a:gd name="T10" fmla="*/ 1 w 37"/>
                <a:gd name="T11" fmla="*/ 1 h 37"/>
                <a:gd name="T12" fmla="*/ 1 w 37"/>
                <a:gd name="T13" fmla="*/ 0 h 37"/>
                <a:gd name="T14" fmla="*/ 1 w 37"/>
                <a:gd name="T15" fmla="*/ 0 h 37"/>
                <a:gd name="T16" fmla="*/ 0 w 37"/>
                <a:gd name="T17" fmla="*/ 0 h 37"/>
                <a:gd name="T18" fmla="*/ 1 w 37"/>
                <a:gd name="T19" fmla="*/ 0 h 37"/>
                <a:gd name="T20" fmla="*/ 1 w 37"/>
                <a:gd name="T21" fmla="*/ 0 h 37"/>
                <a:gd name="T22" fmla="*/ 1 w 37"/>
                <a:gd name="T23" fmla="*/ 0 h 37"/>
                <a:gd name="T24" fmla="*/ 1 w 37"/>
                <a:gd name="T25" fmla="*/ 0 h 37"/>
                <a:gd name="T26" fmla="*/ 1 w 37"/>
                <a:gd name="T27" fmla="*/ 0 h 37"/>
                <a:gd name="T28" fmla="*/ 1 w 37"/>
                <a:gd name="T29" fmla="*/ 0 h 37"/>
                <a:gd name="T30" fmla="*/ 2 w 37"/>
                <a:gd name="T31" fmla="*/ 0 h 37"/>
                <a:gd name="T32" fmla="*/ 2 w 37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7"/>
                <a:gd name="T53" fmla="*/ 37 w 37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7">
                  <a:moveTo>
                    <a:pt x="37" y="19"/>
                  </a:moveTo>
                  <a:lnTo>
                    <a:pt x="35" y="25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7" y="19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1314" name="Freeform 139"/>
            <p:cNvSpPr>
              <a:spLocks/>
            </p:cNvSpPr>
            <p:nvPr/>
          </p:nvSpPr>
          <p:spPr bwMode="auto">
            <a:xfrm>
              <a:off x="5275" y="3006"/>
              <a:ext cx="19" cy="18"/>
            </a:xfrm>
            <a:custGeom>
              <a:avLst/>
              <a:gdLst>
                <a:gd name="T0" fmla="*/ 2 w 37"/>
                <a:gd name="T1" fmla="*/ 0 h 37"/>
                <a:gd name="T2" fmla="*/ 2 w 37"/>
                <a:gd name="T3" fmla="*/ 0 h 37"/>
                <a:gd name="T4" fmla="*/ 1 w 37"/>
                <a:gd name="T5" fmla="*/ 0 h 37"/>
                <a:gd name="T6" fmla="*/ 1 w 37"/>
                <a:gd name="T7" fmla="*/ 1 h 37"/>
                <a:gd name="T8" fmla="*/ 1 w 37"/>
                <a:gd name="T9" fmla="*/ 1 h 37"/>
                <a:gd name="T10" fmla="*/ 1 w 37"/>
                <a:gd name="T11" fmla="*/ 1 h 37"/>
                <a:gd name="T12" fmla="*/ 1 w 37"/>
                <a:gd name="T13" fmla="*/ 0 h 37"/>
                <a:gd name="T14" fmla="*/ 1 w 37"/>
                <a:gd name="T15" fmla="*/ 0 h 37"/>
                <a:gd name="T16" fmla="*/ 0 w 37"/>
                <a:gd name="T17" fmla="*/ 0 h 37"/>
                <a:gd name="T18" fmla="*/ 1 w 37"/>
                <a:gd name="T19" fmla="*/ 0 h 37"/>
                <a:gd name="T20" fmla="*/ 1 w 37"/>
                <a:gd name="T21" fmla="*/ 0 h 37"/>
                <a:gd name="T22" fmla="*/ 1 w 37"/>
                <a:gd name="T23" fmla="*/ 0 h 37"/>
                <a:gd name="T24" fmla="*/ 1 w 37"/>
                <a:gd name="T25" fmla="*/ 0 h 37"/>
                <a:gd name="T26" fmla="*/ 1 w 37"/>
                <a:gd name="T27" fmla="*/ 0 h 37"/>
                <a:gd name="T28" fmla="*/ 1 w 37"/>
                <a:gd name="T29" fmla="*/ 0 h 37"/>
                <a:gd name="T30" fmla="*/ 2 w 37"/>
                <a:gd name="T31" fmla="*/ 0 h 37"/>
                <a:gd name="T32" fmla="*/ 2 w 37"/>
                <a:gd name="T33" fmla="*/ 0 h 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7"/>
                <a:gd name="T53" fmla="*/ 37 w 37"/>
                <a:gd name="T54" fmla="*/ 37 h 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7">
                  <a:moveTo>
                    <a:pt x="37" y="18"/>
                  </a:moveTo>
                  <a:lnTo>
                    <a:pt x="35" y="25"/>
                  </a:lnTo>
                  <a:lnTo>
                    <a:pt x="31" y="31"/>
                  </a:lnTo>
                  <a:lnTo>
                    <a:pt x="25" y="36"/>
                  </a:lnTo>
                  <a:lnTo>
                    <a:pt x="18" y="37"/>
                  </a:lnTo>
                  <a:lnTo>
                    <a:pt x="11" y="36"/>
                  </a:lnTo>
                  <a:lnTo>
                    <a:pt x="6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6"/>
                  </a:lnTo>
                  <a:lnTo>
                    <a:pt x="35" y="11"/>
                  </a:lnTo>
                  <a:lnTo>
                    <a:pt x="37" y="1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1315" name="Freeform 140"/>
            <p:cNvSpPr>
              <a:spLocks/>
            </p:cNvSpPr>
            <p:nvPr/>
          </p:nvSpPr>
          <p:spPr bwMode="auto">
            <a:xfrm>
              <a:off x="5275" y="3039"/>
              <a:ext cx="19" cy="19"/>
            </a:xfrm>
            <a:custGeom>
              <a:avLst/>
              <a:gdLst>
                <a:gd name="T0" fmla="*/ 2 w 37"/>
                <a:gd name="T1" fmla="*/ 1 h 38"/>
                <a:gd name="T2" fmla="*/ 2 w 37"/>
                <a:gd name="T3" fmla="*/ 1 h 38"/>
                <a:gd name="T4" fmla="*/ 1 w 37"/>
                <a:gd name="T5" fmla="*/ 1 h 38"/>
                <a:gd name="T6" fmla="*/ 1 w 37"/>
                <a:gd name="T7" fmla="*/ 1 h 38"/>
                <a:gd name="T8" fmla="*/ 1 w 37"/>
                <a:gd name="T9" fmla="*/ 1 h 38"/>
                <a:gd name="T10" fmla="*/ 1 w 37"/>
                <a:gd name="T11" fmla="*/ 1 h 38"/>
                <a:gd name="T12" fmla="*/ 1 w 37"/>
                <a:gd name="T13" fmla="*/ 1 h 38"/>
                <a:gd name="T14" fmla="*/ 1 w 37"/>
                <a:gd name="T15" fmla="*/ 1 h 38"/>
                <a:gd name="T16" fmla="*/ 0 w 37"/>
                <a:gd name="T17" fmla="*/ 1 h 38"/>
                <a:gd name="T18" fmla="*/ 1 w 37"/>
                <a:gd name="T19" fmla="*/ 1 h 38"/>
                <a:gd name="T20" fmla="*/ 1 w 37"/>
                <a:gd name="T21" fmla="*/ 1 h 38"/>
                <a:gd name="T22" fmla="*/ 1 w 37"/>
                <a:gd name="T23" fmla="*/ 1 h 38"/>
                <a:gd name="T24" fmla="*/ 1 w 37"/>
                <a:gd name="T25" fmla="*/ 0 h 38"/>
                <a:gd name="T26" fmla="*/ 1 w 37"/>
                <a:gd name="T27" fmla="*/ 1 h 38"/>
                <a:gd name="T28" fmla="*/ 1 w 37"/>
                <a:gd name="T29" fmla="*/ 1 h 38"/>
                <a:gd name="T30" fmla="*/ 2 w 37"/>
                <a:gd name="T31" fmla="*/ 1 h 38"/>
                <a:gd name="T32" fmla="*/ 2 w 37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38"/>
                <a:gd name="T53" fmla="*/ 37 w 37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38">
                  <a:moveTo>
                    <a:pt x="37" y="18"/>
                  </a:moveTo>
                  <a:lnTo>
                    <a:pt x="35" y="25"/>
                  </a:lnTo>
                  <a:lnTo>
                    <a:pt x="31" y="32"/>
                  </a:lnTo>
                  <a:lnTo>
                    <a:pt x="25" y="36"/>
                  </a:lnTo>
                  <a:lnTo>
                    <a:pt x="18" y="38"/>
                  </a:lnTo>
                  <a:lnTo>
                    <a:pt x="11" y="36"/>
                  </a:lnTo>
                  <a:lnTo>
                    <a:pt x="6" y="32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5"/>
                  </a:lnTo>
                  <a:lnTo>
                    <a:pt x="35" y="11"/>
                  </a:lnTo>
                  <a:lnTo>
                    <a:pt x="37" y="1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1316" name="Freeform 141"/>
            <p:cNvSpPr>
              <a:spLocks/>
            </p:cNvSpPr>
            <p:nvPr/>
          </p:nvSpPr>
          <p:spPr bwMode="auto">
            <a:xfrm>
              <a:off x="5208" y="3069"/>
              <a:ext cx="149" cy="75"/>
            </a:xfrm>
            <a:custGeom>
              <a:avLst/>
              <a:gdLst>
                <a:gd name="T0" fmla="*/ 9 w 298"/>
                <a:gd name="T1" fmla="*/ 5 h 148"/>
                <a:gd name="T2" fmla="*/ 9 w 298"/>
                <a:gd name="T3" fmla="*/ 4 h 148"/>
                <a:gd name="T4" fmla="*/ 9 w 298"/>
                <a:gd name="T5" fmla="*/ 3 h 148"/>
                <a:gd name="T6" fmla="*/ 9 w 298"/>
                <a:gd name="T7" fmla="*/ 3 h 148"/>
                <a:gd name="T8" fmla="*/ 7 w 298"/>
                <a:gd name="T9" fmla="*/ 2 h 148"/>
                <a:gd name="T10" fmla="*/ 7 w 298"/>
                <a:gd name="T11" fmla="*/ 1 h 148"/>
                <a:gd name="T12" fmla="*/ 6 w 298"/>
                <a:gd name="T13" fmla="*/ 1 h 148"/>
                <a:gd name="T14" fmla="*/ 5 w 298"/>
                <a:gd name="T15" fmla="*/ 1 h 148"/>
                <a:gd name="T16" fmla="*/ 5 w 298"/>
                <a:gd name="T17" fmla="*/ 0 h 148"/>
                <a:gd name="T18" fmla="*/ 3 w 298"/>
                <a:gd name="T19" fmla="*/ 1 h 148"/>
                <a:gd name="T20" fmla="*/ 2 w 298"/>
                <a:gd name="T21" fmla="*/ 1 h 148"/>
                <a:gd name="T22" fmla="*/ 2 w 298"/>
                <a:gd name="T23" fmla="*/ 1 h 148"/>
                <a:gd name="T24" fmla="*/ 1 w 298"/>
                <a:gd name="T25" fmla="*/ 2 h 148"/>
                <a:gd name="T26" fmla="*/ 1 w 298"/>
                <a:gd name="T27" fmla="*/ 3 h 148"/>
                <a:gd name="T28" fmla="*/ 1 w 298"/>
                <a:gd name="T29" fmla="*/ 3 h 148"/>
                <a:gd name="T30" fmla="*/ 1 w 298"/>
                <a:gd name="T31" fmla="*/ 4 h 148"/>
                <a:gd name="T32" fmla="*/ 0 w 298"/>
                <a:gd name="T33" fmla="*/ 5 h 148"/>
                <a:gd name="T34" fmla="*/ 9 w 298"/>
                <a:gd name="T35" fmla="*/ 5 h 14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98"/>
                <a:gd name="T55" fmla="*/ 0 h 148"/>
                <a:gd name="T56" fmla="*/ 298 w 298"/>
                <a:gd name="T57" fmla="*/ 148 h 14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98" h="148">
                  <a:moveTo>
                    <a:pt x="298" y="148"/>
                  </a:moveTo>
                  <a:lnTo>
                    <a:pt x="294" y="118"/>
                  </a:lnTo>
                  <a:lnTo>
                    <a:pt x="284" y="90"/>
                  </a:lnTo>
                  <a:lnTo>
                    <a:pt x="271" y="65"/>
                  </a:lnTo>
                  <a:lnTo>
                    <a:pt x="252" y="42"/>
                  </a:lnTo>
                  <a:lnTo>
                    <a:pt x="230" y="25"/>
                  </a:lnTo>
                  <a:lnTo>
                    <a:pt x="205" y="11"/>
                  </a:lnTo>
                  <a:lnTo>
                    <a:pt x="179" y="3"/>
                  </a:lnTo>
                  <a:lnTo>
                    <a:pt x="149" y="0"/>
                  </a:lnTo>
                  <a:lnTo>
                    <a:pt x="120" y="3"/>
                  </a:lnTo>
                  <a:lnTo>
                    <a:pt x="92" y="11"/>
                  </a:lnTo>
                  <a:lnTo>
                    <a:pt x="68" y="25"/>
                  </a:lnTo>
                  <a:lnTo>
                    <a:pt x="46" y="42"/>
                  </a:lnTo>
                  <a:lnTo>
                    <a:pt x="28" y="65"/>
                  </a:lnTo>
                  <a:lnTo>
                    <a:pt x="14" y="90"/>
                  </a:lnTo>
                  <a:lnTo>
                    <a:pt x="5" y="118"/>
                  </a:lnTo>
                  <a:lnTo>
                    <a:pt x="0" y="148"/>
                  </a:lnTo>
                  <a:lnTo>
                    <a:pt x="298" y="14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1317" name="Freeform 142"/>
            <p:cNvSpPr>
              <a:spLocks/>
            </p:cNvSpPr>
            <p:nvPr/>
          </p:nvSpPr>
          <p:spPr bwMode="auto">
            <a:xfrm>
              <a:off x="5172" y="3125"/>
              <a:ext cx="221" cy="64"/>
            </a:xfrm>
            <a:custGeom>
              <a:avLst/>
              <a:gdLst>
                <a:gd name="T0" fmla="*/ 14 w 442"/>
                <a:gd name="T1" fmla="*/ 0 h 129"/>
                <a:gd name="T2" fmla="*/ 0 w 442"/>
                <a:gd name="T3" fmla="*/ 0 h 129"/>
                <a:gd name="T4" fmla="*/ 0 w 442"/>
                <a:gd name="T5" fmla="*/ 4 h 129"/>
                <a:gd name="T6" fmla="*/ 14 w 442"/>
                <a:gd name="T7" fmla="*/ 4 h 129"/>
                <a:gd name="T8" fmla="*/ 14 w 442"/>
                <a:gd name="T9" fmla="*/ 0 h 129"/>
                <a:gd name="T10" fmla="*/ 14 w 442"/>
                <a:gd name="T11" fmla="*/ 0 h 1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2"/>
                <a:gd name="T19" fmla="*/ 0 h 129"/>
                <a:gd name="T20" fmla="*/ 442 w 442"/>
                <a:gd name="T21" fmla="*/ 129 h 1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2" h="129">
                  <a:moveTo>
                    <a:pt x="428" y="0"/>
                  </a:moveTo>
                  <a:lnTo>
                    <a:pt x="0" y="0"/>
                  </a:lnTo>
                  <a:lnTo>
                    <a:pt x="0" y="129"/>
                  </a:lnTo>
                  <a:lnTo>
                    <a:pt x="442" y="129"/>
                  </a:lnTo>
                  <a:lnTo>
                    <a:pt x="442" y="0"/>
                  </a:lnTo>
                  <a:lnTo>
                    <a:pt x="42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sp>
          <p:nvSpPr>
            <p:cNvPr id="11318" name="Freeform 143"/>
            <p:cNvSpPr>
              <a:spLocks/>
            </p:cNvSpPr>
            <p:nvPr/>
          </p:nvSpPr>
          <p:spPr bwMode="auto">
            <a:xfrm>
              <a:off x="5186" y="3138"/>
              <a:ext cx="194" cy="37"/>
            </a:xfrm>
            <a:custGeom>
              <a:avLst/>
              <a:gdLst>
                <a:gd name="T0" fmla="*/ 12 w 388"/>
                <a:gd name="T1" fmla="*/ 0 h 75"/>
                <a:gd name="T2" fmla="*/ 12 w 388"/>
                <a:gd name="T3" fmla="*/ 0 h 75"/>
                <a:gd name="T4" fmla="*/ 12 w 388"/>
                <a:gd name="T5" fmla="*/ 1 h 75"/>
                <a:gd name="T6" fmla="*/ 12 w 388"/>
                <a:gd name="T7" fmla="*/ 1 h 75"/>
                <a:gd name="T8" fmla="*/ 12 w 388"/>
                <a:gd name="T9" fmla="*/ 2 h 75"/>
                <a:gd name="T10" fmla="*/ 12 w 388"/>
                <a:gd name="T11" fmla="*/ 2 h 75"/>
                <a:gd name="T12" fmla="*/ 12 w 388"/>
                <a:gd name="T13" fmla="*/ 2 h 75"/>
                <a:gd name="T14" fmla="*/ 11 w 388"/>
                <a:gd name="T15" fmla="*/ 2 h 75"/>
                <a:gd name="T16" fmla="*/ 10 w 388"/>
                <a:gd name="T17" fmla="*/ 2 h 75"/>
                <a:gd name="T18" fmla="*/ 10 w 388"/>
                <a:gd name="T19" fmla="*/ 2 h 75"/>
                <a:gd name="T20" fmla="*/ 9 w 388"/>
                <a:gd name="T21" fmla="*/ 2 h 75"/>
                <a:gd name="T22" fmla="*/ 7 w 388"/>
                <a:gd name="T23" fmla="*/ 2 h 75"/>
                <a:gd name="T24" fmla="*/ 6 w 388"/>
                <a:gd name="T25" fmla="*/ 2 h 75"/>
                <a:gd name="T26" fmla="*/ 5 w 388"/>
                <a:gd name="T27" fmla="*/ 2 h 75"/>
                <a:gd name="T28" fmla="*/ 3 w 388"/>
                <a:gd name="T29" fmla="*/ 2 h 75"/>
                <a:gd name="T30" fmla="*/ 3 w 388"/>
                <a:gd name="T31" fmla="*/ 2 h 75"/>
                <a:gd name="T32" fmla="*/ 3 w 388"/>
                <a:gd name="T33" fmla="*/ 2 h 75"/>
                <a:gd name="T34" fmla="*/ 2 w 388"/>
                <a:gd name="T35" fmla="*/ 2 h 75"/>
                <a:gd name="T36" fmla="*/ 1 w 388"/>
                <a:gd name="T37" fmla="*/ 2 h 75"/>
                <a:gd name="T38" fmla="*/ 1 w 388"/>
                <a:gd name="T39" fmla="*/ 2 h 75"/>
                <a:gd name="T40" fmla="*/ 0 w 388"/>
                <a:gd name="T41" fmla="*/ 2 h 75"/>
                <a:gd name="T42" fmla="*/ 0 w 388"/>
                <a:gd name="T43" fmla="*/ 1 h 75"/>
                <a:gd name="T44" fmla="*/ 0 w 388"/>
                <a:gd name="T45" fmla="*/ 1 h 75"/>
                <a:gd name="T46" fmla="*/ 0 w 388"/>
                <a:gd name="T47" fmla="*/ 0 h 75"/>
                <a:gd name="T48" fmla="*/ 0 w 388"/>
                <a:gd name="T49" fmla="*/ 0 h 75"/>
                <a:gd name="T50" fmla="*/ 1 w 388"/>
                <a:gd name="T51" fmla="*/ 0 h 75"/>
                <a:gd name="T52" fmla="*/ 1 w 388"/>
                <a:gd name="T53" fmla="*/ 0 h 75"/>
                <a:gd name="T54" fmla="*/ 2 w 388"/>
                <a:gd name="T55" fmla="*/ 0 h 75"/>
                <a:gd name="T56" fmla="*/ 3 w 388"/>
                <a:gd name="T57" fmla="*/ 0 h 75"/>
                <a:gd name="T58" fmla="*/ 3 w 388"/>
                <a:gd name="T59" fmla="*/ 0 h 75"/>
                <a:gd name="T60" fmla="*/ 3 w 388"/>
                <a:gd name="T61" fmla="*/ 0 h 75"/>
                <a:gd name="T62" fmla="*/ 5 w 388"/>
                <a:gd name="T63" fmla="*/ 0 h 75"/>
                <a:gd name="T64" fmla="*/ 6 w 388"/>
                <a:gd name="T65" fmla="*/ 0 h 75"/>
                <a:gd name="T66" fmla="*/ 7 w 388"/>
                <a:gd name="T67" fmla="*/ 0 h 75"/>
                <a:gd name="T68" fmla="*/ 9 w 388"/>
                <a:gd name="T69" fmla="*/ 0 h 75"/>
                <a:gd name="T70" fmla="*/ 10 w 388"/>
                <a:gd name="T71" fmla="*/ 0 h 75"/>
                <a:gd name="T72" fmla="*/ 10 w 388"/>
                <a:gd name="T73" fmla="*/ 0 h 75"/>
                <a:gd name="T74" fmla="*/ 11 w 388"/>
                <a:gd name="T75" fmla="*/ 0 h 75"/>
                <a:gd name="T76" fmla="*/ 12 w 388"/>
                <a:gd name="T77" fmla="*/ 0 h 75"/>
                <a:gd name="T78" fmla="*/ 12 w 388"/>
                <a:gd name="T79" fmla="*/ 0 h 75"/>
                <a:gd name="T80" fmla="*/ 12 w 388"/>
                <a:gd name="T81" fmla="*/ 0 h 7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88"/>
                <a:gd name="T124" fmla="*/ 0 h 75"/>
                <a:gd name="T125" fmla="*/ 388 w 388"/>
                <a:gd name="T126" fmla="*/ 75 h 7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88" h="75">
                  <a:moveTo>
                    <a:pt x="388" y="0"/>
                  </a:moveTo>
                  <a:lnTo>
                    <a:pt x="388" y="16"/>
                  </a:lnTo>
                  <a:lnTo>
                    <a:pt x="388" y="37"/>
                  </a:lnTo>
                  <a:lnTo>
                    <a:pt x="388" y="59"/>
                  </a:lnTo>
                  <a:lnTo>
                    <a:pt x="388" y="75"/>
                  </a:lnTo>
                  <a:lnTo>
                    <a:pt x="380" y="75"/>
                  </a:lnTo>
                  <a:lnTo>
                    <a:pt x="365" y="75"/>
                  </a:lnTo>
                  <a:lnTo>
                    <a:pt x="346" y="75"/>
                  </a:lnTo>
                  <a:lnTo>
                    <a:pt x="320" y="75"/>
                  </a:lnTo>
                  <a:lnTo>
                    <a:pt x="293" y="75"/>
                  </a:lnTo>
                  <a:lnTo>
                    <a:pt x="262" y="75"/>
                  </a:lnTo>
                  <a:lnTo>
                    <a:pt x="228" y="75"/>
                  </a:lnTo>
                  <a:lnTo>
                    <a:pt x="195" y="75"/>
                  </a:lnTo>
                  <a:lnTo>
                    <a:pt x="160" y="75"/>
                  </a:lnTo>
                  <a:lnTo>
                    <a:pt x="127" y="75"/>
                  </a:lnTo>
                  <a:lnTo>
                    <a:pt x="96" y="75"/>
                  </a:lnTo>
                  <a:lnTo>
                    <a:pt x="68" y="75"/>
                  </a:lnTo>
                  <a:lnTo>
                    <a:pt x="43" y="75"/>
                  </a:lnTo>
                  <a:lnTo>
                    <a:pt x="23" y="75"/>
                  </a:lnTo>
                  <a:lnTo>
                    <a:pt x="8" y="75"/>
                  </a:lnTo>
                  <a:lnTo>
                    <a:pt x="0" y="75"/>
                  </a:lnTo>
                  <a:lnTo>
                    <a:pt x="0" y="59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0"/>
                  </a:lnTo>
                  <a:lnTo>
                    <a:pt x="43" y="0"/>
                  </a:lnTo>
                  <a:lnTo>
                    <a:pt x="68" y="0"/>
                  </a:lnTo>
                  <a:lnTo>
                    <a:pt x="96" y="0"/>
                  </a:lnTo>
                  <a:lnTo>
                    <a:pt x="127" y="0"/>
                  </a:lnTo>
                  <a:lnTo>
                    <a:pt x="160" y="0"/>
                  </a:lnTo>
                  <a:lnTo>
                    <a:pt x="195" y="0"/>
                  </a:lnTo>
                  <a:lnTo>
                    <a:pt x="228" y="0"/>
                  </a:lnTo>
                  <a:lnTo>
                    <a:pt x="262" y="0"/>
                  </a:lnTo>
                  <a:lnTo>
                    <a:pt x="293" y="0"/>
                  </a:lnTo>
                  <a:lnTo>
                    <a:pt x="320" y="0"/>
                  </a:lnTo>
                  <a:lnTo>
                    <a:pt x="346" y="0"/>
                  </a:lnTo>
                  <a:lnTo>
                    <a:pt x="365" y="0"/>
                  </a:lnTo>
                  <a:lnTo>
                    <a:pt x="380" y="0"/>
                  </a:lnTo>
                  <a:lnTo>
                    <a:pt x="38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</p:grpSp>
      <p:grpSp>
        <p:nvGrpSpPr>
          <p:cNvPr id="5" name="Group 189"/>
          <p:cNvGrpSpPr>
            <a:grpSpLocks/>
          </p:cNvGrpSpPr>
          <p:nvPr/>
        </p:nvGrpSpPr>
        <p:grpSpPr bwMode="auto">
          <a:xfrm>
            <a:off x="3585287" y="1234710"/>
            <a:ext cx="1511300" cy="1152525"/>
            <a:chOff x="3742" y="799"/>
            <a:chExt cx="952" cy="726"/>
          </a:xfrm>
        </p:grpSpPr>
        <p:sp>
          <p:nvSpPr>
            <p:cNvPr id="214172" name="Rectangle 156"/>
            <p:cNvSpPr>
              <a:spLocks noChangeArrowheads="1"/>
            </p:cNvSpPr>
            <p:nvPr/>
          </p:nvSpPr>
          <p:spPr bwMode="auto">
            <a:xfrm>
              <a:off x="3742" y="799"/>
              <a:ext cx="952" cy="726"/>
            </a:xfrm>
            <a:prstGeom prst="rect">
              <a:avLst/>
            </a:prstGeom>
            <a:ln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GB" dirty="0">
                  <a:solidFill>
                    <a:srgbClr val="00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tr-TR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rbel" pitchFamily="34" charset="0"/>
                </a:rPr>
                <a:t>Anlaşma</a:t>
              </a:r>
              <a:endPara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endParaRPr>
            </a:p>
          </p:txBody>
        </p:sp>
        <p:grpSp>
          <p:nvGrpSpPr>
            <p:cNvPr id="6" name="Group 188"/>
            <p:cNvGrpSpPr>
              <a:grpSpLocks/>
            </p:cNvGrpSpPr>
            <p:nvPr/>
          </p:nvGrpSpPr>
          <p:grpSpPr bwMode="auto">
            <a:xfrm>
              <a:off x="3760" y="1192"/>
              <a:ext cx="348" cy="308"/>
              <a:chOff x="4393" y="2260"/>
              <a:chExt cx="620" cy="596"/>
            </a:xfrm>
          </p:grpSpPr>
          <p:sp>
            <p:nvSpPr>
              <p:cNvPr id="11291" name="Freeform 167"/>
              <p:cNvSpPr>
                <a:spLocks/>
              </p:cNvSpPr>
              <p:nvPr/>
            </p:nvSpPr>
            <p:spPr bwMode="auto">
              <a:xfrm>
                <a:off x="4393" y="2260"/>
                <a:ext cx="406" cy="468"/>
              </a:xfrm>
              <a:custGeom>
                <a:avLst/>
                <a:gdLst>
                  <a:gd name="T0" fmla="*/ 406 w 406"/>
                  <a:gd name="T1" fmla="*/ 296 h 468"/>
                  <a:gd name="T2" fmla="*/ 356 w 406"/>
                  <a:gd name="T3" fmla="*/ 282 h 468"/>
                  <a:gd name="T4" fmla="*/ 318 w 406"/>
                  <a:gd name="T5" fmla="*/ 266 h 468"/>
                  <a:gd name="T6" fmla="*/ 298 w 406"/>
                  <a:gd name="T7" fmla="*/ 250 h 468"/>
                  <a:gd name="T8" fmla="*/ 294 w 406"/>
                  <a:gd name="T9" fmla="*/ 246 h 468"/>
                  <a:gd name="T10" fmla="*/ 280 w 406"/>
                  <a:gd name="T11" fmla="*/ 214 h 468"/>
                  <a:gd name="T12" fmla="*/ 244 w 406"/>
                  <a:gd name="T13" fmla="*/ 126 h 468"/>
                  <a:gd name="T14" fmla="*/ 220 w 406"/>
                  <a:gd name="T15" fmla="*/ 84 h 468"/>
                  <a:gd name="T16" fmla="*/ 216 w 406"/>
                  <a:gd name="T17" fmla="*/ 78 h 468"/>
                  <a:gd name="T18" fmla="*/ 212 w 406"/>
                  <a:gd name="T19" fmla="*/ 58 h 468"/>
                  <a:gd name="T20" fmla="*/ 218 w 406"/>
                  <a:gd name="T21" fmla="*/ 34 h 468"/>
                  <a:gd name="T22" fmla="*/ 222 w 406"/>
                  <a:gd name="T23" fmla="*/ 14 h 468"/>
                  <a:gd name="T24" fmla="*/ 218 w 406"/>
                  <a:gd name="T25" fmla="*/ 6 h 468"/>
                  <a:gd name="T26" fmla="*/ 208 w 406"/>
                  <a:gd name="T27" fmla="*/ 2 h 468"/>
                  <a:gd name="T28" fmla="*/ 200 w 406"/>
                  <a:gd name="T29" fmla="*/ 0 h 468"/>
                  <a:gd name="T30" fmla="*/ 188 w 406"/>
                  <a:gd name="T31" fmla="*/ 4 h 468"/>
                  <a:gd name="T32" fmla="*/ 170 w 406"/>
                  <a:gd name="T33" fmla="*/ 18 h 468"/>
                  <a:gd name="T34" fmla="*/ 154 w 406"/>
                  <a:gd name="T35" fmla="*/ 50 h 468"/>
                  <a:gd name="T36" fmla="*/ 150 w 406"/>
                  <a:gd name="T37" fmla="*/ 84 h 468"/>
                  <a:gd name="T38" fmla="*/ 156 w 406"/>
                  <a:gd name="T39" fmla="*/ 102 h 468"/>
                  <a:gd name="T40" fmla="*/ 168 w 406"/>
                  <a:gd name="T41" fmla="*/ 146 h 468"/>
                  <a:gd name="T42" fmla="*/ 168 w 406"/>
                  <a:gd name="T43" fmla="*/ 168 h 468"/>
                  <a:gd name="T44" fmla="*/ 162 w 406"/>
                  <a:gd name="T45" fmla="*/ 176 h 468"/>
                  <a:gd name="T46" fmla="*/ 152 w 406"/>
                  <a:gd name="T47" fmla="*/ 178 h 468"/>
                  <a:gd name="T48" fmla="*/ 140 w 406"/>
                  <a:gd name="T49" fmla="*/ 174 h 468"/>
                  <a:gd name="T50" fmla="*/ 104 w 406"/>
                  <a:gd name="T51" fmla="*/ 166 h 468"/>
                  <a:gd name="T52" fmla="*/ 68 w 406"/>
                  <a:gd name="T53" fmla="*/ 164 h 468"/>
                  <a:gd name="T54" fmla="*/ 38 w 406"/>
                  <a:gd name="T55" fmla="*/ 166 h 468"/>
                  <a:gd name="T56" fmla="*/ 22 w 406"/>
                  <a:gd name="T57" fmla="*/ 174 h 468"/>
                  <a:gd name="T58" fmla="*/ 20 w 406"/>
                  <a:gd name="T59" fmla="*/ 178 h 468"/>
                  <a:gd name="T60" fmla="*/ 14 w 406"/>
                  <a:gd name="T61" fmla="*/ 196 h 468"/>
                  <a:gd name="T62" fmla="*/ 14 w 406"/>
                  <a:gd name="T63" fmla="*/ 234 h 468"/>
                  <a:gd name="T64" fmla="*/ 20 w 406"/>
                  <a:gd name="T65" fmla="*/ 246 h 468"/>
                  <a:gd name="T66" fmla="*/ 14 w 406"/>
                  <a:gd name="T67" fmla="*/ 252 h 468"/>
                  <a:gd name="T68" fmla="*/ 2 w 406"/>
                  <a:gd name="T69" fmla="*/ 266 h 468"/>
                  <a:gd name="T70" fmla="*/ 0 w 406"/>
                  <a:gd name="T71" fmla="*/ 284 h 468"/>
                  <a:gd name="T72" fmla="*/ 4 w 406"/>
                  <a:gd name="T73" fmla="*/ 296 h 468"/>
                  <a:gd name="T74" fmla="*/ 14 w 406"/>
                  <a:gd name="T75" fmla="*/ 312 h 468"/>
                  <a:gd name="T76" fmla="*/ 22 w 406"/>
                  <a:gd name="T77" fmla="*/ 320 h 468"/>
                  <a:gd name="T78" fmla="*/ 20 w 406"/>
                  <a:gd name="T79" fmla="*/ 338 h 468"/>
                  <a:gd name="T80" fmla="*/ 24 w 406"/>
                  <a:gd name="T81" fmla="*/ 358 h 468"/>
                  <a:gd name="T82" fmla="*/ 34 w 406"/>
                  <a:gd name="T83" fmla="*/ 374 h 468"/>
                  <a:gd name="T84" fmla="*/ 48 w 406"/>
                  <a:gd name="T85" fmla="*/ 382 h 468"/>
                  <a:gd name="T86" fmla="*/ 56 w 406"/>
                  <a:gd name="T87" fmla="*/ 384 h 468"/>
                  <a:gd name="T88" fmla="*/ 50 w 406"/>
                  <a:gd name="T89" fmla="*/ 396 h 468"/>
                  <a:gd name="T90" fmla="*/ 50 w 406"/>
                  <a:gd name="T91" fmla="*/ 412 h 468"/>
                  <a:gd name="T92" fmla="*/ 62 w 406"/>
                  <a:gd name="T93" fmla="*/ 426 h 468"/>
                  <a:gd name="T94" fmla="*/ 74 w 406"/>
                  <a:gd name="T95" fmla="*/ 430 h 468"/>
                  <a:gd name="T96" fmla="*/ 128 w 406"/>
                  <a:gd name="T97" fmla="*/ 448 h 468"/>
                  <a:gd name="T98" fmla="*/ 168 w 406"/>
                  <a:gd name="T99" fmla="*/ 454 h 468"/>
                  <a:gd name="T100" fmla="*/ 198 w 406"/>
                  <a:gd name="T101" fmla="*/ 450 h 468"/>
                  <a:gd name="T102" fmla="*/ 218 w 406"/>
                  <a:gd name="T103" fmla="*/ 440 h 468"/>
                  <a:gd name="T104" fmla="*/ 226 w 406"/>
                  <a:gd name="T105" fmla="*/ 432 h 468"/>
                  <a:gd name="T106" fmla="*/ 238 w 406"/>
                  <a:gd name="T107" fmla="*/ 428 h 468"/>
                  <a:gd name="T108" fmla="*/ 260 w 406"/>
                  <a:gd name="T109" fmla="*/ 428 h 468"/>
                  <a:gd name="T110" fmla="*/ 294 w 406"/>
                  <a:gd name="T111" fmla="*/ 436 h 468"/>
                  <a:gd name="T112" fmla="*/ 374 w 406"/>
                  <a:gd name="T113" fmla="*/ 468 h 46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6"/>
                  <a:gd name="T172" fmla="*/ 0 h 468"/>
                  <a:gd name="T173" fmla="*/ 406 w 406"/>
                  <a:gd name="T174" fmla="*/ 468 h 46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6" h="468">
                    <a:moveTo>
                      <a:pt x="406" y="296"/>
                    </a:moveTo>
                    <a:lnTo>
                      <a:pt x="406" y="296"/>
                    </a:lnTo>
                    <a:lnTo>
                      <a:pt x="390" y="294"/>
                    </a:lnTo>
                    <a:lnTo>
                      <a:pt x="356" y="282"/>
                    </a:lnTo>
                    <a:lnTo>
                      <a:pt x="336" y="274"/>
                    </a:lnTo>
                    <a:lnTo>
                      <a:pt x="318" y="266"/>
                    </a:lnTo>
                    <a:lnTo>
                      <a:pt x="304" y="256"/>
                    </a:lnTo>
                    <a:lnTo>
                      <a:pt x="298" y="250"/>
                    </a:lnTo>
                    <a:lnTo>
                      <a:pt x="294" y="246"/>
                    </a:lnTo>
                    <a:lnTo>
                      <a:pt x="286" y="232"/>
                    </a:lnTo>
                    <a:lnTo>
                      <a:pt x="280" y="214"/>
                    </a:lnTo>
                    <a:lnTo>
                      <a:pt x="262" y="172"/>
                    </a:lnTo>
                    <a:lnTo>
                      <a:pt x="244" y="126"/>
                    </a:lnTo>
                    <a:lnTo>
                      <a:pt x="232" y="104"/>
                    </a:lnTo>
                    <a:lnTo>
                      <a:pt x="220" y="84"/>
                    </a:lnTo>
                    <a:lnTo>
                      <a:pt x="216" y="78"/>
                    </a:lnTo>
                    <a:lnTo>
                      <a:pt x="214" y="70"/>
                    </a:lnTo>
                    <a:lnTo>
                      <a:pt x="212" y="58"/>
                    </a:lnTo>
                    <a:lnTo>
                      <a:pt x="214" y="44"/>
                    </a:lnTo>
                    <a:lnTo>
                      <a:pt x="218" y="34"/>
                    </a:lnTo>
                    <a:lnTo>
                      <a:pt x="222" y="22"/>
                    </a:lnTo>
                    <a:lnTo>
                      <a:pt x="222" y="14"/>
                    </a:lnTo>
                    <a:lnTo>
                      <a:pt x="222" y="10"/>
                    </a:lnTo>
                    <a:lnTo>
                      <a:pt x="218" y="6"/>
                    </a:lnTo>
                    <a:lnTo>
                      <a:pt x="214" y="4"/>
                    </a:lnTo>
                    <a:lnTo>
                      <a:pt x="208" y="2"/>
                    </a:lnTo>
                    <a:lnTo>
                      <a:pt x="200" y="0"/>
                    </a:lnTo>
                    <a:lnTo>
                      <a:pt x="194" y="2"/>
                    </a:lnTo>
                    <a:lnTo>
                      <a:pt x="188" y="4"/>
                    </a:lnTo>
                    <a:lnTo>
                      <a:pt x="180" y="8"/>
                    </a:lnTo>
                    <a:lnTo>
                      <a:pt x="170" y="18"/>
                    </a:lnTo>
                    <a:lnTo>
                      <a:pt x="160" y="32"/>
                    </a:lnTo>
                    <a:lnTo>
                      <a:pt x="154" y="50"/>
                    </a:lnTo>
                    <a:lnTo>
                      <a:pt x="150" y="68"/>
                    </a:lnTo>
                    <a:lnTo>
                      <a:pt x="150" y="84"/>
                    </a:lnTo>
                    <a:lnTo>
                      <a:pt x="156" y="102"/>
                    </a:lnTo>
                    <a:lnTo>
                      <a:pt x="166" y="132"/>
                    </a:lnTo>
                    <a:lnTo>
                      <a:pt x="168" y="146"/>
                    </a:lnTo>
                    <a:lnTo>
                      <a:pt x="170" y="158"/>
                    </a:lnTo>
                    <a:lnTo>
                      <a:pt x="168" y="168"/>
                    </a:lnTo>
                    <a:lnTo>
                      <a:pt x="164" y="172"/>
                    </a:lnTo>
                    <a:lnTo>
                      <a:pt x="162" y="176"/>
                    </a:lnTo>
                    <a:lnTo>
                      <a:pt x="158" y="176"/>
                    </a:lnTo>
                    <a:lnTo>
                      <a:pt x="152" y="178"/>
                    </a:lnTo>
                    <a:lnTo>
                      <a:pt x="140" y="174"/>
                    </a:lnTo>
                    <a:lnTo>
                      <a:pt x="122" y="170"/>
                    </a:lnTo>
                    <a:lnTo>
                      <a:pt x="104" y="166"/>
                    </a:lnTo>
                    <a:lnTo>
                      <a:pt x="86" y="164"/>
                    </a:lnTo>
                    <a:lnTo>
                      <a:pt x="68" y="164"/>
                    </a:lnTo>
                    <a:lnTo>
                      <a:pt x="52" y="164"/>
                    </a:lnTo>
                    <a:lnTo>
                      <a:pt x="38" y="166"/>
                    </a:lnTo>
                    <a:lnTo>
                      <a:pt x="26" y="172"/>
                    </a:lnTo>
                    <a:lnTo>
                      <a:pt x="22" y="174"/>
                    </a:lnTo>
                    <a:lnTo>
                      <a:pt x="20" y="178"/>
                    </a:lnTo>
                    <a:lnTo>
                      <a:pt x="16" y="186"/>
                    </a:lnTo>
                    <a:lnTo>
                      <a:pt x="14" y="196"/>
                    </a:lnTo>
                    <a:lnTo>
                      <a:pt x="12" y="216"/>
                    </a:lnTo>
                    <a:lnTo>
                      <a:pt x="14" y="234"/>
                    </a:lnTo>
                    <a:lnTo>
                      <a:pt x="16" y="242"/>
                    </a:lnTo>
                    <a:lnTo>
                      <a:pt x="20" y="246"/>
                    </a:lnTo>
                    <a:lnTo>
                      <a:pt x="14" y="252"/>
                    </a:lnTo>
                    <a:lnTo>
                      <a:pt x="8" y="258"/>
                    </a:lnTo>
                    <a:lnTo>
                      <a:pt x="2" y="266"/>
                    </a:lnTo>
                    <a:lnTo>
                      <a:pt x="0" y="278"/>
                    </a:lnTo>
                    <a:lnTo>
                      <a:pt x="0" y="284"/>
                    </a:lnTo>
                    <a:lnTo>
                      <a:pt x="0" y="290"/>
                    </a:lnTo>
                    <a:lnTo>
                      <a:pt x="4" y="296"/>
                    </a:lnTo>
                    <a:lnTo>
                      <a:pt x="8" y="304"/>
                    </a:lnTo>
                    <a:lnTo>
                      <a:pt x="14" y="312"/>
                    </a:lnTo>
                    <a:lnTo>
                      <a:pt x="22" y="320"/>
                    </a:lnTo>
                    <a:lnTo>
                      <a:pt x="20" y="328"/>
                    </a:lnTo>
                    <a:lnTo>
                      <a:pt x="20" y="338"/>
                    </a:lnTo>
                    <a:lnTo>
                      <a:pt x="20" y="348"/>
                    </a:lnTo>
                    <a:lnTo>
                      <a:pt x="24" y="358"/>
                    </a:lnTo>
                    <a:lnTo>
                      <a:pt x="30" y="370"/>
                    </a:lnTo>
                    <a:lnTo>
                      <a:pt x="34" y="374"/>
                    </a:lnTo>
                    <a:lnTo>
                      <a:pt x="40" y="378"/>
                    </a:lnTo>
                    <a:lnTo>
                      <a:pt x="48" y="382"/>
                    </a:lnTo>
                    <a:lnTo>
                      <a:pt x="56" y="384"/>
                    </a:lnTo>
                    <a:lnTo>
                      <a:pt x="52" y="390"/>
                    </a:lnTo>
                    <a:lnTo>
                      <a:pt x="50" y="396"/>
                    </a:lnTo>
                    <a:lnTo>
                      <a:pt x="50" y="404"/>
                    </a:lnTo>
                    <a:lnTo>
                      <a:pt x="50" y="412"/>
                    </a:lnTo>
                    <a:lnTo>
                      <a:pt x="54" y="418"/>
                    </a:lnTo>
                    <a:lnTo>
                      <a:pt x="62" y="426"/>
                    </a:lnTo>
                    <a:lnTo>
                      <a:pt x="74" y="430"/>
                    </a:lnTo>
                    <a:lnTo>
                      <a:pt x="110" y="442"/>
                    </a:lnTo>
                    <a:lnTo>
                      <a:pt x="128" y="448"/>
                    </a:lnTo>
                    <a:lnTo>
                      <a:pt x="148" y="452"/>
                    </a:lnTo>
                    <a:lnTo>
                      <a:pt x="168" y="454"/>
                    </a:lnTo>
                    <a:lnTo>
                      <a:pt x="188" y="452"/>
                    </a:lnTo>
                    <a:lnTo>
                      <a:pt x="198" y="450"/>
                    </a:lnTo>
                    <a:lnTo>
                      <a:pt x="208" y="446"/>
                    </a:lnTo>
                    <a:lnTo>
                      <a:pt x="218" y="440"/>
                    </a:lnTo>
                    <a:lnTo>
                      <a:pt x="226" y="432"/>
                    </a:lnTo>
                    <a:lnTo>
                      <a:pt x="232" y="430"/>
                    </a:lnTo>
                    <a:lnTo>
                      <a:pt x="238" y="428"/>
                    </a:lnTo>
                    <a:lnTo>
                      <a:pt x="248" y="428"/>
                    </a:lnTo>
                    <a:lnTo>
                      <a:pt x="260" y="428"/>
                    </a:lnTo>
                    <a:lnTo>
                      <a:pt x="276" y="430"/>
                    </a:lnTo>
                    <a:lnTo>
                      <a:pt x="294" y="436"/>
                    </a:lnTo>
                    <a:lnTo>
                      <a:pt x="316" y="444"/>
                    </a:lnTo>
                    <a:lnTo>
                      <a:pt x="374" y="468"/>
                    </a:lnTo>
                    <a:lnTo>
                      <a:pt x="406" y="29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tr-TR"/>
              </a:p>
            </p:txBody>
          </p:sp>
          <p:sp>
            <p:nvSpPr>
              <p:cNvPr id="11292" name="Freeform 168"/>
              <p:cNvSpPr>
                <a:spLocks/>
              </p:cNvSpPr>
              <p:nvPr/>
            </p:nvSpPr>
            <p:spPr bwMode="auto">
              <a:xfrm>
                <a:off x="4407" y="2470"/>
                <a:ext cx="164" cy="88"/>
              </a:xfrm>
              <a:custGeom>
                <a:avLst/>
                <a:gdLst>
                  <a:gd name="T0" fmla="*/ 112 w 164"/>
                  <a:gd name="T1" fmla="*/ 12 h 88"/>
                  <a:gd name="T2" fmla="*/ 64 w 164"/>
                  <a:gd name="T3" fmla="*/ 0 h 88"/>
                  <a:gd name="T4" fmla="*/ 64 w 164"/>
                  <a:gd name="T5" fmla="*/ 0 h 88"/>
                  <a:gd name="T6" fmla="*/ 54 w 164"/>
                  <a:gd name="T7" fmla="*/ 0 h 88"/>
                  <a:gd name="T8" fmla="*/ 52 w 164"/>
                  <a:gd name="T9" fmla="*/ 0 h 88"/>
                  <a:gd name="T10" fmla="*/ 50 w 164"/>
                  <a:gd name="T11" fmla="*/ 2 h 88"/>
                  <a:gd name="T12" fmla="*/ 50 w 164"/>
                  <a:gd name="T13" fmla="*/ 2 h 88"/>
                  <a:gd name="T14" fmla="*/ 50 w 164"/>
                  <a:gd name="T15" fmla="*/ 4 h 88"/>
                  <a:gd name="T16" fmla="*/ 52 w 164"/>
                  <a:gd name="T17" fmla="*/ 6 h 88"/>
                  <a:gd name="T18" fmla="*/ 62 w 164"/>
                  <a:gd name="T19" fmla="*/ 10 h 88"/>
                  <a:gd name="T20" fmla="*/ 110 w 164"/>
                  <a:gd name="T21" fmla="*/ 22 h 88"/>
                  <a:gd name="T22" fmla="*/ 110 w 164"/>
                  <a:gd name="T23" fmla="*/ 22 h 88"/>
                  <a:gd name="T24" fmla="*/ 122 w 164"/>
                  <a:gd name="T25" fmla="*/ 26 h 88"/>
                  <a:gd name="T26" fmla="*/ 136 w 164"/>
                  <a:gd name="T27" fmla="*/ 34 h 88"/>
                  <a:gd name="T28" fmla="*/ 146 w 164"/>
                  <a:gd name="T29" fmla="*/ 44 h 88"/>
                  <a:gd name="T30" fmla="*/ 152 w 164"/>
                  <a:gd name="T31" fmla="*/ 56 h 88"/>
                  <a:gd name="T32" fmla="*/ 152 w 164"/>
                  <a:gd name="T33" fmla="*/ 56 h 88"/>
                  <a:gd name="T34" fmla="*/ 154 w 164"/>
                  <a:gd name="T35" fmla="*/ 62 h 88"/>
                  <a:gd name="T36" fmla="*/ 154 w 164"/>
                  <a:gd name="T37" fmla="*/ 66 h 88"/>
                  <a:gd name="T38" fmla="*/ 154 w 164"/>
                  <a:gd name="T39" fmla="*/ 66 h 88"/>
                  <a:gd name="T40" fmla="*/ 152 w 164"/>
                  <a:gd name="T41" fmla="*/ 70 h 88"/>
                  <a:gd name="T42" fmla="*/ 152 w 164"/>
                  <a:gd name="T43" fmla="*/ 70 h 88"/>
                  <a:gd name="T44" fmla="*/ 122 w 164"/>
                  <a:gd name="T45" fmla="*/ 76 h 88"/>
                  <a:gd name="T46" fmla="*/ 102 w 164"/>
                  <a:gd name="T47" fmla="*/ 78 h 88"/>
                  <a:gd name="T48" fmla="*/ 86 w 164"/>
                  <a:gd name="T49" fmla="*/ 78 h 88"/>
                  <a:gd name="T50" fmla="*/ 86 w 164"/>
                  <a:gd name="T51" fmla="*/ 78 h 88"/>
                  <a:gd name="T52" fmla="*/ 70 w 164"/>
                  <a:gd name="T53" fmla="*/ 72 h 88"/>
                  <a:gd name="T54" fmla="*/ 56 w 164"/>
                  <a:gd name="T55" fmla="*/ 68 h 88"/>
                  <a:gd name="T56" fmla="*/ 38 w 164"/>
                  <a:gd name="T57" fmla="*/ 60 h 88"/>
                  <a:gd name="T58" fmla="*/ 38 w 164"/>
                  <a:gd name="T59" fmla="*/ 60 h 88"/>
                  <a:gd name="T60" fmla="*/ 6 w 164"/>
                  <a:gd name="T61" fmla="*/ 36 h 88"/>
                  <a:gd name="T62" fmla="*/ 6 w 164"/>
                  <a:gd name="T63" fmla="*/ 36 h 88"/>
                  <a:gd name="T64" fmla="*/ 4 w 164"/>
                  <a:gd name="T65" fmla="*/ 36 h 88"/>
                  <a:gd name="T66" fmla="*/ 0 w 164"/>
                  <a:gd name="T67" fmla="*/ 38 h 88"/>
                  <a:gd name="T68" fmla="*/ 0 w 164"/>
                  <a:gd name="T69" fmla="*/ 42 h 88"/>
                  <a:gd name="T70" fmla="*/ 0 w 164"/>
                  <a:gd name="T71" fmla="*/ 44 h 88"/>
                  <a:gd name="T72" fmla="*/ 32 w 164"/>
                  <a:gd name="T73" fmla="*/ 68 h 88"/>
                  <a:gd name="T74" fmla="*/ 32 w 164"/>
                  <a:gd name="T75" fmla="*/ 68 h 88"/>
                  <a:gd name="T76" fmla="*/ 34 w 164"/>
                  <a:gd name="T77" fmla="*/ 68 h 88"/>
                  <a:gd name="T78" fmla="*/ 34 w 164"/>
                  <a:gd name="T79" fmla="*/ 68 h 88"/>
                  <a:gd name="T80" fmla="*/ 52 w 164"/>
                  <a:gd name="T81" fmla="*/ 76 h 88"/>
                  <a:gd name="T82" fmla="*/ 68 w 164"/>
                  <a:gd name="T83" fmla="*/ 82 h 88"/>
                  <a:gd name="T84" fmla="*/ 84 w 164"/>
                  <a:gd name="T85" fmla="*/ 86 h 88"/>
                  <a:gd name="T86" fmla="*/ 84 w 164"/>
                  <a:gd name="T87" fmla="*/ 86 h 88"/>
                  <a:gd name="T88" fmla="*/ 92 w 164"/>
                  <a:gd name="T89" fmla="*/ 88 h 88"/>
                  <a:gd name="T90" fmla="*/ 104 w 164"/>
                  <a:gd name="T91" fmla="*/ 88 h 88"/>
                  <a:gd name="T92" fmla="*/ 128 w 164"/>
                  <a:gd name="T93" fmla="*/ 84 h 88"/>
                  <a:gd name="T94" fmla="*/ 156 w 164"/>
                  <a:gd name="T95" fmla="*/ 78 h 88"/>
                  <a:gd name="T96" fmla="*/ 156 w 164"/>
                  <a:gd name="T97" fmla="*/ 78 h 88"/>
                  <a:gd name="T98" fmla="*/ 158 w 164"/>
                  <a:gd name="T99" fmla="*/ 76 h 88"/>
                  <a:gd name="T100" fmla="*/ 158 w 164"/>
                  <a:gd name="T101" fmla="*/ 76 h 88"/>
                  <a:gd name="T102" fmla="*/ 162 w 164"/>
                  <a:gd name="T103" fmla="*/ 70 h 88"/>
                  <a:gd name="T104" fmla="*/ 164 w 164"/>
                  <a:gd name="T105" fmla="*/ 64 h 88"/>
                  <a:gd name="T106" fmla="*/ 164 w 164"/>
                  <a:gd name="T107" fmla="*/ 58 h 88"/>
                  <a:gd name="T108" fmla="*/ 162 w 164"/>
                  <a:gd name="T109" fmla="*/ 52 h 88"/>
                  <a:gd name="T110" fmla="*/ 162 w 164"/>
                  <a:gd name="T111" fmla="*/ 52 h 88"/>
                  <a:gd name="T112" fmla="*/ 158 w 164"/>
                  <a:gd name="T113" fmla="*/ 44 h 88"/>
                  <a:gd name="T114" fmla="*/ 154 w 164"/>
                  <a:gd name="T115" fmla="*/ 38 h 88"/>
                  <a:gd name="T116" fmla="*/ 142 w 164"/>
                  <a:gd name="T117" fmla="*/ 26 h 88"/>
                  <a:gd name="T118" fmla="*/ 126 w 164"/>
                  <a:gd name="T119" fmla="*/ 18 h 88"/>
                  <a:gd name="T120" fmla="*/ 112 w 164"/>
                  <a:gd name="T121" fmla="*/ 12 h 88"/>
                  <a:gd name="T122" fmla="*/ 112 w 164"/>
                  <a:gd name="T123" fmla="*/ 12 h 8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4"/>
                  <a:gd name="T187" fmla="*/ 0 h 88"/>
                  <a:gd name="T188" fmla="*/ 164 w 164"/>
                  <a:gd name="T189" fmla="*/ 88 h 8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4" h="88">
                    <a:moveTo>
                      <a:pt x="112" y="12"/>
                    </a:moveTo>
                    <a:lnTo>
                      <a:pt x="64" y="0"/>
                    </a:lnTo>
                    <a:lnTo>
                      <a:pt x="54" y="0"/>
                    </a:lnTo>
                    <a:lnTo>
                      <a:pt x="52" y="0"/>
                    </a:lnTo>
                    <a:lnTo>
                      <a:pt x="50" y="2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62" y="10"/>
                    </a:lnTo>
                    <a:lnTo>
                      <a:pt x="110" y="22"/>
                    </a:lnTo>
                    <a:lnTo>
                      <a:pt x="122" y="26"/>
                    </a:lnTo>
                    <a:lnTo>
                      <a:pt x="136" y="34"/>
                    </a:lnTo>
                    <a:lnTo>
                      <a:pt x="146" y="44"/>
                    </a:lnTo>
                    <a:lnTo>
                      <a:pt x="152" y="56"/>
                    </a:lnTo>
                    <a:lnTo>
                      <a:pt x="154" y="62"/>
                    </a:lnTo>
                    <a:lnTo>
                      <a:pt x="154" y="66"/>
                    </a:lnTo>
                    <a:lnTo>
                      <a:pt x="152" y="70"/>
                    </a:lnTo>
                    <a:lnTo>
                      <a:pt x="122" y="76"/>
                    </a:lnTo>
                    <a:lnTo>
                      <a:pt x="102" y="78"/>
                    </a:lnTo>
                    <a:lnTo>
                      <a:pt x="86" y="78"/>
                    </a:lnTo>
                    <a:lnTo>
                      <a:pt x="70" y="72"/>
                    </a:lnTo>
                    <a:lnTo>
                      <a:pt x="56" y="68"/>
                    </a:lnTo>
                    <a:lnTo>
                      <a:pt x="38" y="60"/>
                    </a:lnTo>
                    <a:lnTo>
                      <a:pt x="6" y="36"/>
                    </a:lnTo>
                    <a:lnTo>
                      <a:pt x="4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32" y="68"/>
                    </a:lnTo>
                    <a:lnTo>
                      <a:pt x="34" y="68"/>
                    </a:lnTo>
                    <a:lnTo>
                      <a:pt x="52" y="76"/>
                    </a:lnTo>
                    <a:lnTo>
                      <a:pt x="68" y="82"/>
                    </a:lnTo>
                    <a:lnTo>
                      <a:pt x="84" y="86"/>
                    </a:lnTo>
                    <a:lnTo>
                      <a:pt x="92" y="88"/>
                    </a:lnTo>
                    <a:lnTo>
                      <a:pt x="104" y="88"/>
                    </a:lnTo>
                    <a:lnTo>
                      <a:pt x="128" y="84"/>
                    </a:lnTo>
                    <a:lnTo>
                      <a:pt x="156" y="78"/>
                    </a:lnTo>
                    <a:lnTo>
                      <a:pt x="158" y="76"/>
                    </a:lnTo>
                    <a:lnTo>
                      <a:pt x="162" y="70"/>
                    </a:lnTo>
                    <a:lnTo>
                      <a:pt x="164" y="64"/>
                    </a:lnTo>
                    <a:lnTo>
                      <a:pt x="164" y="58"/>
                    </a:lnTo>
                    <a:lnTo>
                      <a:pt x="162" y="52"/>
                    </a:lnTo>
                    <a:lnTo>
                      <a:pt x="158" y="44"/>
                    </a:lnTo>
                    <a:lnTo>
                      <a:pt x="154" y="38"/>
                    </a:lnTo>
                    <a:lnTo>
                      <a:pt x="142" y="26"/>
                    </a:lnTo>
                    <a:lnTo>
                      <a:pt x="126" y="18"/>
                    </a:lnTo>
                    <a:lnTo>
                      <a:pt x="112" y="12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tr-TR"/>
              </a:p>
            </p:txBody>
          </p:sp>
          <p:sp>
            <p:nvSpPr>
              <p:cNvPr id="11293" name="Freeform 169"/>
              <p:cNvSpPr>
                <a:spLocks/>
              </p:cNvSpPr>
              <p:nvPr/>
            </p:nvSpPr>
            <p:spPr bwMode="auto">
              <a:xfrm>
                <a:off x="4411" y="2542"/>
                <a:ext cx="168" cy="68"/>
              </a:xfrm>
              <a:custGeom>
                <a:avLst/>
                <a:gdLst>
                  <a:gd name="T0" fmla="*/ 134 w 168"/>
                  <a:gd name="T1" fmla="*/ 2 h 68"/>
                  <a:gd name="T2" fmla="*/ 134 w 168"/>
                  <a:gd name="T3" fmla="*/ 2 h 68"/>
                  <a:gd name="T4" fmla="*/ 134 w 168"/>
                  <a:gd name="T5" fmla="*/ 4 h 68"/>
                  <a:gd name="T6" fmla="*/ 134 w 168"/>
                  <a:gd name="T7" fmla="*/ 4 h 68"/>
                  <a:gd name="T8" fmla="*/ 134 w 168"/>
                  <a:gd name="T9" fmla="*/ 6 h 68"/>
                  <a:gd name="T10" fmla="*/ 136 w 168"/>
                  <a:gd name="T11" fmla="*/ 10 h 68"/>
                  <a:gd name="T12" fmla="*/ 136 w 168"/>
                  <a:gd name="T13" fmla="*/ 10 h 68"/>
                  <a:gd name="T14" fmla="*/ 140 w 168"/>
                  <a:gd name="T15" fmla="*/ 12 h 68"/>
                  <a:gd name="T16" fmla="*/ 148 w 168"/>
                  <a:gd name="T17" fmla="*/ 20 h 68"/>
                  <a:gd name="T18" fmla="*/ 152 w 168"/>
                  <a:gd name="T19" fmla="*/ 24 h 68"/>
                  <a:gd name="T20" fmla="*/ 154 w 168"/>
                  <a:gd name="T21" fmla="*/ 32 h 68"/>
                  <a:gd name="T22" fmla="*/ 158 w 168"/>
                  <a:gd name="T23" fmla="*/ 40 h 68"/>
                  <a:gd name="T24" fmla="*/ 158 w 168"/>
                  <a:gd name="T25" fmla="*/ 48 h 68"/>
                  <a:gd name="T26" fmla="*/ 158 w 168"/>
                  <a:gd name="T27" fmla="*/ 48 h 68"/>
                  <a:gd name="T28" fmla="*/ 116 w 168"/>
                  <a:gd name="T29" fmla="*/ 56 h 68"/>
                  <a:gd name="T30" fmla="*/ 96 w 168"/>
                  <a:gd name="T31" fmla="*/ 58 h 68"/>
                  <a:gd name="T32" fmla="*/ 80 w 168"/>
                  <a:gd name="T33" fmla="*/ 58 h 68"/>
                  <a:gd name="T34" fmla="*/ 80 w 168"/>
                  <a:gd name="T35" fmla="*/ 58 h 68"/>
                  <a:gd name="T36" fmla="*/ 34 w 168"/>
                  <a:gd name="T37" fmla="*/ 46 h 68"/>
                  <a:gd name="T38" fmla="*/ 2 w 168"/>
                  <a:gd name="T39" fmla="*/ 34 h 68"/>
                  <a:gd name="T40" fmla="*/ 2 w 168"/>
                  <a:gd name="T41" fmla="*/ 34 h 68"/>
                  <a:gd name="T42" fmla="*/ 0 w 168"/>
                  <a:gd name="T43" fmla="*/ 36 h 68"/>
                  <a:gd name="T44" fmla="*/ 2 w 168"/>
                  <a:gd name="T45" fmla="*/ 38 h 68"/>
                  <a:gd name="T46" fmla="*/ 4 w 168"/>
                  <a:gd name="T47" fmla="*/ 44 h 68"/>
                  <a:gd name="T48" fmla="*/ 4 w 168"/>
                  <a:gd name="T49" fmla="*/ 44 h 68"/>
                  <a:gd name="T50" fmla="*/ 36 w 168"/>
                  <a:gd name="T51" fmla="*/ 54 h 68"/>
                  <a:gd name="T52" fmla="*/ 60 w 168"/>
                  <a:gd name="T53" fmla="*/ 62 h 68"/>
                  <a:gd name="T54" fmla="*/ 78 w 168"/>
                  <a:gd name="T55" fmla="*/ 68 h 68"/>
                  <a:gd name="T56" fmla="*/ 78 w 168"/>
                  <a:gd name="T57" fmla="*/ 68 h 68"/>
                  <a:gd name="T58" fmla="*/ 88 w 168"/>
                  <a:gd name="T59" fmla="*/ 68 h 68"/>
                  <a:gd name="T60" fmla="*/ 100 w 168"/>
                  <a:gd name="T61" fmla="*/ 68 h 68"/>
                  <a:gd name="T62" fmla="*/ 126 w 168"/>
                  <a:gd name="T63" fmla="*/ 64 h 68"/>
                  <a:gd name="T64" fmla="*/ 164 w 168"/>
                  <a:gd name="T65" fmla="*/ 56 h 68"/>
                  <a:gd name="T66" fmla="*/ 164 w 168"/>
                  <a:gd name="T67" fmla="*/ 56 h 68"/>
                  <a:gd name="T68" fmla="*/ 166 w 168"/>
                  <a:gd name="T69" fmla="*/ 56 h 68"/>
                  <a:gd name="T70" fmla="*/ 168 w 168"/>
                  <a:gd name="T71" fmla="*/ 52 h 68"/>
                  <a:gd name="T72" fmla="*/ 168 w 168"/>
                  <a:gd name="T73" fmla="*/ 52 h 68"/>
                  <a:gd name="T74" fmla="*/ 168 w 168"/>
                  <a:gd name="T75" fmla="*/ 40 h 68"/>
                  <a:gd name="T76" fmla="*/ 166 w 168"/>
                  <a:gd name="T77" fmla="*/ 30 h 68"/>
                  <a:gd name="T78" fmla="*/ 162 w 168"/>
                  <a:gd name="T79" fmla="*/ 22 h 68"/>
                  <a:gd name="T80" fmla="*/ 156 w 168"/>
                  <a:gd name="T81" fmla="*/ 14 h 68"/>
                  <a:gd name="T82" fmla="*/ 146 w 168"/>
                  <a:gd name="T83" fmla="*/ 4 h 68"/>
                  <a:gd name="T84" fmla="*/ 140 w 168"/>
                  <a:gd name="T85" fmla="*/ 0 h 68"/>
                  <a:gd name="T86" fmla="*/ 140 w 168"/>
                  <a:gd name="T87" fmla="*/ 0 h 68"/>
                  <a:gd name="T88" fmla="*/ 136 w 168"/>
                  <a:gd name="T89" fmla="*/ 0 h 68"/>
                  <a:gd name="T90" fmla="*/ 134 w 168"/>
                  <a:gd name="T91" fmla="*/ 2 h 68"/>
                  <a:gd name="T92" fmla="*/ 134 w 168"/>
                  <a:gd name="T93" fmla="*/ 2 h 6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68"/>
                  <a:gd name="T142" fmla="*/ 0 h 68"/>
                  <a:gd name="T143" fmla="*/ 168 w 168"/>
                  <a:gd name="T144" fmla="*/ 68 h 6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68" h="68">
                    <a:moveTo>
                      <a:pt x="134" y="2"/>
                    </a:moveTo>
                    <a:lnTo>
                      <a:pt x="134" y="2"/>
                    </a:lnTo>
                    <a:lnTo>
                      <a:pt x="134" y="4"/>
                    </a:lnTo>
                    <a:lnTo>
                      <a:pt x="134" y="6"/>
                    </a:lnTo>
                    <a:lnTo>
                      <a:pt x="136" y="10"/>
                    </a:lnTo>
                    <a:lnTo>
                      <a:pt x="140" y="12"/>
                    </a:lnTo>
                    <a:lnTo>
                      <a:pt x="148" y="20"/>
                    </a:lnTo>
                    <a:lnTo>
                      <a:pt x="152" y="24"/>
                    </a:lnTo>
                    <a:lnTo>
                      <a:pt x="154" y="32"/>
                    </a:lnTo>
                    <a:lnTo>
                      <a:pt x="158" y="40"/>
                    </a:lnTo>
                    <a:lnTo>
                      <a:pt x="158" y="48"/>
                    </a:lnTo>
                    <a:lnTo>
                      <a:pt x="116" y="56"/>
                    </a:lnTo>
                    <a:lnTo>
                      <a:pt x="96" y="58"/>
                    </a:lnTo>
                    <a:lnTo>
                      <a:pt x="80" y="58"/>
                    </a:lnTo>
                    <a:lnTo>
                      <a:pt x="34" y="46"/>
                    </a:lnTo>
                    <a:lnTo>
                      <a:pt x="2" y="34"/>
                    </a:lnTo>
                    <a:lnTo>
                      <a:pt x="0" y="36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36" y="54"/>
                    </a:lnTo>
                    <a:lnTo>
                      <a:pt x="60" y="62"/>
                    </a:lnTo>
                    <a:lnTo>
                      <a:pt x="78" y="68"/>
                    </a:lnTo>
                    <a:lnTo>
                      <a:pt x="88" y="68"/>
                    </a:lnTo>
                    <a:lnTo>
                      <a:pt x="100" y="68"/>
                    </a:lnTo>
                    <a:lnTo>
                      <a:pt x="126" y="64"/>
                    </a:lnTo>
                    <a:lnTo>
                      <a:pt x="164" y="56"/>
                    </a:lnTo>
                    <a:lnTo>
                      <a:pt x="166" y="56"/>
                    </a:lnTo>
                    <a:lnTo>
                      <a:pt x="168" y="52"/>
                    </a:lnTo>
                    <a:lnTo>
                      <a:pt x="168" y="40"/>
                    </a:lnTo>
                    <a:lnTo>
                      <a:pt x="166" y="30"/>
                    </a:lnTo>
                    <a:lnTo>
                      <a:pt x="162" y="22"/>
                    </a:lnTo>
                    <a:lnTo>
                      <a:pt x="156" y="14"/>
                    </a:lnTo>
                    <a:lnTo>
                      <a:pt x="146" y="4"/>
                    </a:lnTo>
                    <a:lnTo>
                      <a:pt x="140" y="0"/>
                    </a:lnTo>
                    <a:lnTo>
                      <a:pt x="136" y="0"/>
                    </a:lnTo>
                    <a:lnTo>
                      <a:pt x="134" y="2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tr-TR"/>
              </a:p>
            </p:txBody>
          </p:sp>
          <p:sp>
            <p:nvSpPr>
              <p:cNvPr id="11294" name="Freeform 170"/>
              <p:cNvSpPr>
                <a:spLocks/>
              </p:cNvSpPr>
              <p:nvPr/>
            </p:nvSpPr>
            <p:spPr bwMode="auto">
              <a:xfrm>
                <a:off x="4441" y="2594"/>
                <a:ext cx="132" cy="60"/>
              </a:xfrm>
              <a:custGeom>
                <a:avLst/>
                <a:gdLst>
                  <a:gd name="T0" fmla="*/ 114 w 132"/>
                  <a:gd name="T1" fmla="*/ 0 h 60"/>
                  <a:gd name="T2" fmla="*/ 114 w 132"/>
                  <a:gd name="T3" fmla="*/ 0 h 60"/>
                  <a:gd name="T4" fmla="*/ 112 w 132"/>
                  <a:gd name="T5" fmla="*/ 4 h 60"/>
                  <a:gd name="T6" fmla="*/ 112 w 132"/>
                  <a:gd name="T7" fmla="*/ 4 h 60"/>
                  <a:gd name="T8" fmla="*/ 112 w 132"/>
                  <a:gd name="T9" fmla="*/ 8 h 60"/>
                  <a:gd name="T10" fmla="*/ 112 w 132"/>
                  <a:gd name="T11" fmla="*/ 8 h 60"/>
                  <a:gd name="T12" fmla="*/ 120 w 132"/>
                  <a:gd name="T13" fmla="*/ 22 h 60"/>
                  <a:gd name="T14" fmla="*/ 122 w 132"/>
                  <a:gd name="T15" fmla="*/ 32 h 60"/>
                  <a:gd name="T16" fmla="*/ 122 w 132"/>
                  <a:gd name="T17" fmla="*/ 40 h 60"/>
                  <a:gd name="T18" fmla="*/ 122 w 132"/>
                  <a:gd name="T19" fmla="*/ 40 h 60"/>
                  <a:gd name="T20" fmla="*/ 78 w 132"/>
                  <a:gd name="T21" fmla="*/ 46 h 60"/>
                  <a:gd name="T22" fmla="*/ 78 w 132"/>
                  <a:gd name="T23" fmla="*/ 46 h 60"/>
                  <a:gd name="T24" fmla="*/ 50 w 132"/>
                  <a:gd name="T25" fmla="*/ 50 h 60"/>
                  <a:gd name="T26" fmla="*/ 24 w 132"/>
                  <a:gd name="T27" fmla="*/ 50 h 60"/>
                  <a:gd name="T28" fmla="*/ 12 w 132"/>
                  <a:gd name="T29" fmla="*/ 50 h 60"/>
                  <a:gd name="T30" fmla="*/ 0 w 132"/>
                  <a:gd name="T31" fmla="*/ 48 h 60"/>
                  <a:gd name="T32" fmla="*/ 0 w 132"/>
                  <a:gd name="T33" fmla="*/ 48 h 60"/>
                  <a:gd name="T34" fmla="*/ 2 w 132"/>
                  <a:gd name="T35" fmla="*/ 52 h 60"/>
                  <a:gd name="T36" fmla="*/ 6 w 132"/>
                  <a:gd name="T37" fmla="*/ 56 h 60"/>
                  <a:gd name="T38" fmla="*/ 6 w 132"/>
                  <a:gd name="T39" fmla="*/ 56 h 60"/>
                  <a:gd name="T40" fmla="*/ 14 w 132"/>
                  <a:gd name="T41" fmla="*/ 58 h 60"/>
                  <a:gd name="T42" fmla="*/ 30 w 132"/>
                  <a:gd name="T43" fmla="*/ 60 h 60"/>
                  <a:gd name="T44" fmla="*/ 50 w 132"/>
                  <a:gd name="T45" fmla="*/ 58 h 60"/>
                  <a:gd name="T46" fmla="*/ 78 w 132"/>
                  <a:gd name="T47" fmla="*/ 56 h 60"/>
                  <a:gd name="T48" fmla="*/ 78 w 132"/>
                  <a:gd name="T49" fmla="*/ 56 h 60"/>
                  <a:gd name="T50" fmla="*/ 126 w 132"/>
                  <a:gd name="T51" fmla="*/ 50 h 60"/>
                  <a:gd name="T52" fmla="*/ 126 w 132"/>
                  <a:gd name="T53" fmla="*/ 50 h 60"/>
                  <a:gd name="T54" fmla="*/ 130 w 132"/>
                  <a:gd name="T55" fmla="*/ 46 h 60"/>
                  <a:gd name="T56" fmla="*/ 130 w 132"/>
                  <a:gd name="T57" fmla="*/ 46 h 60"/>
                  <a:gd name="T58" fmla="*/ 132 w 132"/>
                  <a:gd name="T59" fmla="*/ 40 h 60"/>
                  <a:gd name="T60" fmla="*/ 132 w 132"/>
                  <a:gd name="T61" fmla="*/ 34 h 60"/>
                  <a:gd name="T62" fmla="*/ 130 w 132"/>
                  <a:gd name="T63" fmla="*/ 20 h 60"/>
                  <a:gd name="T64" fmla="*/ 124 w 132"/>
                  <a:gd name="T65" fmla="*/ 8 h 60"/>
                  <a:gd name="T66" fmla="*/ 120 w 132"/>
                  <a:gd name="T67" fmla="*/ 2 h 60"/>
                  <a:gd name="T68" fmla="*/ 120 w 132"/>
                  <a:gd name="T69" fmla="*/ 2 h 60"/>
                  <a:gd name="T70" fmla="*/ 118 w 132"/>
                  <a:gd name="T71" fmla="*/ 0 h 60"/>
                  <a:gd name="T72" fmla="*/ 114 w 132"/>
                  <a:gd name="T73" fmla="*/ 0 h 60"/>
                  <a:gd name="T74" fmla="*/ 114 w 132"/>
                  <a:gd name="T75" fmla="*/ 0 h 6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2"/>
                  <a:gd name="T115" fmla="*/ 0 h 60"/>
                  <a:gd name="T116" fmla="*/ 132 w 132"/>
                  <a:gd name="T117" fmla="*/ 60 h 6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2" h="60">
                    <a:moveTo>
                      <a:pt x="114" y="0"/>
                    </a:moveTo>
                    <a:lnTo>
                      <a:pt x="114" y="0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20" y="22"/>
                    </a:lnTo>
                    <a:lnTo>
                      <a:pt x="122" y="32"/>
                    </a:lnTo>
                    <a:lnTo>
                      <a:pt x="122" y="40"/>
                    </a:lnTo>
                    <a:lnTo>
                      <a:pt x="78" y="46"/>
                    </a:lnTo>
                    <a:lnTo>
                      <a:pt x="50" y="50"/>
                    </a:lnTo>
                    <a:lnTo>
                      <a:pt x="24" y="50"/>
                    </a:lnTo>
                    <a:lnTo>
                      <a:pt x="12" y="50"/>
                    </a:lnTo>
                    <a:lnTo>
                      <a:pt x="0" y="48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14" y="58"/>
                    </a:lnTo>
                    <a:lnTo>
                      <a:pt x="30" y="60"/>
                    </a:lnTo>
                    <a:lnTo>
                      <a:pt x="50" y="58"/>
                    </a:lnTo>
                    <a:lnTo>
                      <a:pt x="78" y="56"/>
                    </a:lnTo>
                    <a:lnTo>
                      <a:pt x="126" y="50"/>
                    </a:lnTo>
                    <a:lnTo>
                      <a:pt x="130" y="46"/>
                    </a:lnTo>
                    <a:lnTo>
                      <a:pt x="132" y="40"/>
                    </a:lnTo>
                    <a:lnTo>
                      <a:pt x="132" y="34"/>
                    </a:lnTo>
                    <a:lnTo>
                      <a:pt x="130" y="20"/>
                    </a:lnTo>
                    <a:lnTo>
                      <a:pt x="124" y="8"/>
                    </a:lnTo>
                    <a:lnTo>
                      <a:pt x="120" y="2"/>
                    </a:lnTo>
                    <a:lnTo>
                      <a:pt x="118" y="0"/>
                    </a:lnTo>
                    <a:lnTo>
                      <a:pt x="114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tr-TR"/>
              </a:p>
            </p:txBody>
          </p:sp>
          <p:sp>
            <p:nvSpPr>
              <p:cNvPr id="11295" name="Freeform 171"/>
              <p:cNvSpPr>
                <a:spLocks/>
              </p:cNvSpPr>
              <p:nvPr/>
            </p:nvSpPr>
            <p:spPr bwMode="auto">
              <a:xfrm>
                <a:off x="4479" y="2636"/>
                <a:ext cx="90" cy="64"/>
              </a:xfrm>
              <a:custGeom>
                <a:avLst/>
                <a:gdLst>
                  <a:gd name="T0" fmla="*/ 72 w 90"/>
                  <a:gd name="T1" fmla="*/ 0 h 64"/>
                  <a:gd name="T2" fmla="*/ 72 w 90"/>
                  <a:gd name="T3" fmla="*/ 0 h 64"/>
                  <a:gd name="T4" fmla="*/ 68 w 90"/>
                  <a:gd name="T5" fmla="*/ 0 h 64"/>
                  <a:gd name="T6" fmla="*/ 66 w 90"/>
                  <a:gd name="T7" fmla="*/ 4 h 64"/>
                  <a:gd name="T8" fmla="*/ 66 w 90"/>
                  <a:gd name="T9" fmla="*/ 4 h 64"/>
                  <a:gd name="T10" fmla="*/ 66 w 90"/>
                  <a:gd name="T11" fmla="*/ 8 h 64"/>
                  <a:gd name="T12" fmla="*/ 68 w 90"/>
                  <a:gd name="T13" fmla="*/ 10 h 64"/>
                  <a:gd name="T14" fmla="*/ 68 w 90"/>
                  <a:gd name="T15" fmla="*/ 10 h 64"/>
                  <a:gd name="T16" fmla="*/ 74 w 90"/>
                  <a:gd name="T17" fmla="*/ 12 h 64"/>
                  <a:gd name="T18" fmla="*/ 78 w 90"/>
                  <a:gd name="T19" fmla="*/ 18 h 64"/>
                  <a:gd name="T20" fmla="*/ 78 w 90"/>
                  <a:gd name="T21" fmla="*/ 18 h 64"/>
                  <a:gd name="T22" fmla="*/ 80 w 90"/>
                  <a:gd name="T23" fmla="*/ 24 h 64"/>
                  <a:gd name="T24" fmla="*/ 80 w 90"/>
                  <a:gd name="T25" fmla="*/ 30 h 64"/>
                  <a:gd name="T26" fmla="*/ 78 w 90"/>
                  <a:gd name="T27" fmla="*/ 42 h 64"/>
                  <a:gd name="T28" fmla="*/ 78 w 90"/>
                  <a:gd name="T29" fmla="*/ 42 h 64"/>
                  <a:gd name="T30" fmla="*/ 68 w 90"/>
                  <a:gd name="T31" fmla="*/ 46 h 64"/>
                  <a:gd name="T32" fmla="*/ 56 w 90"/>
                  <a:gd name="T33" fmla="*/ 50 h 64"/>
                  <a:gd name="T34" fmla="*/ 30 w 90"/>
                  <a:gd name="T35" fmla="*/ 54 h 64"/>
                  <a:gd name="T36" fmla="*/ 0 w 90"/>
                  <a:gd name="T37" fmla="*/ 58 h 64"/>
                  <a:gd name="T38" fmla="*/ 0 w 90"/>
                  <a:gd name="T39" fmla="*/ 58 h 64"/>
                  <a:gd name="T40" fmla="*/ 6 w 90"/>
                  <a:gd name="T41" fmla="*/ 60 h 64"/>
                  <a:gd name="T42" fmla="*/ 14 w 90"/>
                  <a:gd name="T43" fmla="*/ 64 h 64"/>
                  <a:gd name="T44" fmla="*/ 14 w 90"/>
                  <a:gd name="T45" fmla="*/ 64 h 64"/>
                  <a:gd name="T46" fmla="*/ 22 w 90"/>
                  <a:gd name="T47" fmla="*/ 64 h 64"/>
                  <a:gd name="T48" fmla="*/ 42 w 90"/>
                  <a:gd name="T49" fmla="*/ 62 h 64"/>
                  <a:gd name="T50" fmla="*/ 64 w 90"/>
                  <a:gd name="T51" fmla="*/ 58 h 64"/>
                  <a:gd name="T52" fmla="*/ 74 w 90"/>
                  <a:gd name="T53" fmla="*/ 54 h 64"/>
                  <a:gd name="T54" fmla="*/ 84 w 90"/>
                  <a:gd name="T55" fmla="*/ 50 h 64"/>
                  <a:gd name="T56" fmla="*/ 84 w 90"/>
                  <a:gd name="T57" fmla="*/ 50 h 64"/>
                  <a:gd name="T58" fmla="*/ 88 w 90"/>
                  <a:gd name="T59" fmla="*/ 46 h 64"/>
                  <a:gd name="T60" fmla="*/ 88 w 90"/>
                  <a:gd name="T61" fmla="*/ 46 h 64"/>
                  <a:gd name="T62" fmla="*/ 90 w 90"/>
                  <a:gd name="T63" fmla="*/ 34 h 64"/>
                  <a:gd name="T64" fmla="*/ 90 w 90"/>
                  <a:gd name="T65" fmla="*/ 24 h 64"/>
                  <a:gd name="T66" fmla="*/ 86 w 90"/>
                  <a:gd name="T67" fmla="*/ 12 h 64"/>
                  <a:gd name="T68" fmla="*/ 86 w 90"/>
                  <a:gd name="T69" fmla="*/ 12 h 64"/>
                  <a:gd name="T70" fmla="*/ 80 w 90"/>
                  <a:gd name="T71" fmla="*/ 6 h 64"/>
                  <a:gd name="T72" fmla="*/ 72 w 90"/>
                  <a:gd name="T73" fmla="*/ 0 h 64"/>
                  <a:gd name="T74" fmla="*/ 72 w 90"/>
                  <a:gd name="T75" fmla="*/ 0 h 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"/>
                  <a:gd name="T115" fmla="*/ 0 h 64"/>
                  <a:gd name="T116" fmla="*/ 90 w 90"/>
                  <a:gd name="T117" fmla="*/ 64 h 6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" h="64">
                    <a:moveTo>
                      <a:pt x="72" y="0"/>
                    </a:moveTo>
                    <a:lnTo>
                      <a:pt x="72" y="0"/>
                    </a:lnTo>
                    <a:lnTo>
                      <a:pt x="68" y="0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8" y="10"/>
                    </a:lnTo>
                    <a:lnTo>
                      <a:pt x="74" y="12"/>
                    </a:lnTo>
                    <a:lnTo>
                      <a:pt x="78" y="18"/>
                    </a:lnTo>
                    <a:lnTo>
                      <a:pt x="80" y="24"/>
                    </a:lnTo>
                    <a:lnTo>
                      <a:pt x="80" y="30"/>
                    </a:lnTo>
                    <a:lnTo>
                      <a:pt x="78" y="42"/>
                    </a:lnTo>
                    <a:lnTo>
                      <a:pt x="68" y="46"/>
                    </a:lnTo>
                    <a:lnTo>
                      <a:pt x="56" y="50"/>
                    </a:lnTo>
                    <a:lnTo>
                      <a:pt x="30" y="54"/>
                    </a:lnTo>
                    <a:lnTo>
                      <a:pt x="0" y="58"/>
                    </a:lnTo>
                    <a:lnTo>
                      <a:pt x="6" y="60"/>
                    </a:lnTo>
                    <a:lnTo>
                      <a:pt x="14" y="64"/>
                    </a:lnTo>
                    <a:lnTo>
                      <a:pt x="22" y="64"/>
                    </a:lnTo>
                    <a:lnTo>
                      <a:pt x="42" y="62"/>
                    </a:lnTo>
                    <a:lnTo>
                      <a:pt x="64" y="58"/>
                    </a:lnTo>
                    <a:lnTo>
                      <a:pt x="74" y="54"/>
                    </a:lnTo>
                    <a:lnTo>
                      <a:pt x="84" y="50"/>
                    </a:lnTo>
                    <a:lnTo>
                      <a:pt x="88" y="46"/>
                    </a:lnTo>
                    <a:lnTo>
                      <a:pt x="90" y="34"/>
                    </a:lnTo>
                    <a:lnTo>
                      <a:pt x="90" y="24"/>
                    </a:lnTo>
                    <a:lnTo>
                      <a:pt x="86" y="12"/>
                    </a:lnTo>
                    <a:lnTo>
                      <a:pt x="80" y="6"/>
                    </a:lnTo>
                    <a:lnTo>
                      <a:pt x="72" y="0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tr-TR"/>
              </a:p>
            </p:txBody>
          </p:sp>
          <p:sp>
            <p:nvSpPr>
              <p:cNvPr id="11296" name="Freeform 172"/>
              <p:cNvSpPr>
                <a:spLocks/>
              </p:cNvSpPr>
              <p:nvPr/>
            </p:nvSpPr>
            <p:spPr bwMode="auto">
              <a:xfrm>
                <a:off x="4581" y="2272"/>
                <a:ext cx="34" cy="46"/>
              </a:xfrm>
              <a:custGeom>
                <a:avLst/>
                <a:gdLst>
                  <a:gd name="T0" fmla="*/ 34 w 34"/>
                  <a:gd name="T1" fmla="*/ 4 h 46"/>
                  <a:gd name="T2" fmla="*/ 16 w 34"/>
                  <a:gd name="T3" fmla="*/ 0 h 46"/>
                  <a:gd name="T4" fmla="*/ 16 w 34"/>
                  <a:gd name="T5" fmla="*/ 0 h 46"/>
                  <a:gd name="T6" fmla="*/ 14 w 34"/>
                  <a:gd name="T7" fmla="*/ 0 h 46"/>
                  <a:gd name="T8" fmla="*/ 12 w 34"/>
                  <a:gd name="T9" fmla="*/ 2 h 46"/>
                  <a:gd name="T10" fmla="*/ 12 w 34"/>
                  <a:gd name="T11" fmla="*/ 2 h 46"/>
                  <a:gd name="T12" fmla="*/ 6 w 34"/>
                  <a:gd name="T13" fmla="*/ 10 h 46"/>
                  <a:gd name="T14" fmla="*/ 2 w 34"/>
                  <a:gd name="T15" fmla="*/ 20 h 46"/>
                  <a:gd name="T16" fmla="*/ 0 w 34"/>
                  <a:gd name="T17" fmla="*/ 32 h 46"/>
                  <a:gd name="T18" fmla="*/ 2 w 34"/>
                  <a:gd name="T19" fmla="*/ 36 h 46"/>
                  <a:gd name="T20" fmla="*/ 4 w 34"/>
                  <a:gd name="T21" fmla="*/ 40 h 46"/>
                  <a:gd name="T22" fmla="*/ 4 w 34"/>
                  <a:gd name="T23" fmla="*/ 40 h 46"/>
                  <a:gd name="T24" fmla="*/ 12 w 34"/>
                  <a:gd name="T25" fmla="*/ 44 h 46"/>
                  <a:gd name="T26" fmla="*/ 16 w 34"/>
                  <a:gd name="T27" fmla="*/ 46 h 46"/>
                  <a:gd name="T28" fmla="*/ 22 w 34"/>
                  <a:gd name="T29" fmla="*/ 46 h 46"/>
                  <a:gd name="T30" fmla="*/ 22 w 34"/>
                  <a:gd name="T31" fmla="*/ 46 h 46"/>
                  <a:gd name="T32" fmla="*/ 24 w 34"/>
                  <a:gd name="T33" fmla="*/ 46 h 46"/>
                  <a:gd name="T34" fmla="*/ 24 w 34"/>
                  <a:gd name="T35" fmla="*/ 42 h 46"/>
                  <a:gd name="T36" fmla="*/ 24 w 34"/>
                  <a:gd name="T37" fmla="*/ 38 h 46"/>
                  <a:gd name="T38" fmla="*/ 24 w 34"/>
                  <a:gd name="T39" fmla="*/ 38 h 46"/>
                  <a:gd name="T40" fmla="*/ 24 w 34"/>
                  <a:gd name="T41" fmla="*/ 38 h 46"/>
                  <a:gd name="T42" fmla="*/ 20 w 34"/>
                  <a:gd name="T43" fmla="*/ 36 h 46"/>
                  <a:gd name="T44" fmla="*/ 16 w 34"/>
                  <a:gd name="T45" fmla="*/ 36 h 46"/>
                  <a:gd name="T46" fmla="*/ 10 w 34"/>
                  <a:gd name="T47" fmla="*/ 32 h 46"/>
                  <a:gd name="T48" fmla="*/ 10 w 34"/>
                  <a:gd name="T49" fmla="*/ 32 h 46"/>
                  <a:gd name="T50" fmla="*/ 10 w 34"/>
                  <a:gd name="T51" fmla="*/ 30 h 46"/>
                  <a:gd name="T52" fmla="*/ 12 w 34"/>
                  <a:gd name="T53" fmla="*/ 24 h 46"/>
                  <a:gd name="T54" fmla="*/ 12 w 34"/>
                  <a:gd name="T55" fmla="*/ 24 h 46"/>
                  <a:gd name="T56" fmla="*/ 18 w 34"/>
                  <a:gd name="T57" fmla="*/ 10 h 46"/>
                  <a:gd name="T58" fmla="*/ 18 w 34"/>
                  <a:gd name="T59" fmla="*/ 10 h 46"/>
                  <a:gd name="T60" fmla="*/ 32 w 34"/>
                  <a:gd name="T61" fmla="*/ 14 h 46"/>
                  <a:gd name="T62" fmla="*/ 32 w 34"/>
                  <a:gd name="T63" fmla="*/ 14 h 46"/>
                  <a:gd name="T64" fmla="*/ 34 w 34"/>
                  <a:gd name="T65" fmla="*/ 12 h 46"/>
                  <a:gd name="T66" fmla="*/ 34 w 34"/>
                  <a:gd name="T67" fmla="*/ 10 h 46"/>
                  <a:gd name="T68" fmla="*/ 34 w 34"/>
                  <a:gd name="T69" fmla="*/ 6 h 46"/>
                  <a:gd name="T70" fmla="*/ 34 w 34"/>
                  <a:gd name="T71" fmla="*/ 4 h 46"/>
                  <a:gd name="T72" fmla="*/ 34 w 34"/>
                  <a:gd name="T73" fmla="*/ 4 h 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46"/>
                  <a:gd name="T113" fmla="*/ 34 w 34"/>
                  <a:gd name="T114" fmla="*/ 46 h 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46">
                    <a:moveTo>
                      <a:pt x="34" y="4"/>
                    </a:moveTo>
                    <a:lnTo>
                      <a:pt x="16" y="0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12" y="44"/>
                    </a:lnTo>
                    <a:lnTo>
                      <a:pt x="16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4" y="42"/>
                    </a:lnTo>
                    <a:lnTo>
                      <a:pt x="24" y="38"/>
                    </a:lnTo>
                    <a:lnTo>
                      <a:pt x="20" y="36"/>
                    </a:lnTo>
                    <a:lnTo>
                      <a:pt x="16" y="36"/>
                    </a:lnTo>
                    <a:lnTo>
                      <a:pt x="10" y="32"/>
                    </a:lnTo>
                    <a:lnTo>
                      <a:pt x="10" y="30"/>
                    </a:lnTo>
                    <a:lnTo>
                      <a:pt x="12" y="24"/>
                    </a:lnTo>
                    <a:lnTo>
                      <a:pt x="18" y="10"/>
                    </a:lnTo>
                    <a:lnTo>
                      <a:pt x="32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tr-TR"/>
              </a:p>
            </p:txBody>
          </p:sp>
          <p:sp>
            <p:nvSpPr>
              <p:cNvPr id="11297" name="Freeform 173"/>
              <p:cNvSpPr>
                <a:spLocks/>
              </p:cNvSpPr>
              <p:nvPr/>
            </p:nvSpPr>
            <p:spPr bwMode="auto">
              <a:xfrm>
                <a:off x="4685" y="2512"/>
                <a:ext cx="84" cy="216"/>
              </a:xfrm>
              <a:custGeom>
                <a:avLst/>
                <a:gdLst>
                  <a:gd name="T0" fmla="*/ 84 w 84"/>
                  <a:gd name="T1" fmla="*/ 14 h 216"/>
                  <a:gd name="T2" fmla="*/ 32 w 84"/>
                  <a:gd name="T3" fmla="*/ 0 h 216"/>
                  <a:gd name="T4" fmla="*/ 0 w 84"/>
                  <a:gd name="T5" fmla="*/ 200 h 216"/>
                  <a:gd name="T6" fmla="*/ 36 w 84"/>
                  <a:gd name="T7" fmla="*/ 216 h 216"/>
                  <a:gd name="T8" fmla="*/ 84 w 84"/>
                  <a:gd name="T9" fmla="*/ 1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4"/>
                  <a:gd name="T16" fmla="*/ 0 h 216"/>
                  <a:gd name="T17" fmla="*/ 84 w 84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4" h="216">
                    <a:moveTo>
                      <a:pt x="84" y="14"/>
                    </a:moveTo>
                    <a:lnTo>
                      <a:pt x="32" y="0"/>
                    </a:lnTo>
                    <a:lnTo>
                      <a:pt x="0" y="200"/>
                    </a:lnTo>
                    <a:lnTo>
                      <a:pt x="36" y="216"/>
                    </a:lnTo>
                    <a:lnTo>
                      <a:pt x="84" y="14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tr-TR"/>
              </a:p>
            </p:txBody>
          </p:sp>
          <p:sp>
            <p:nvSpPr>
              <p:cNvPr id="11298" name="Freeform 174"/>
              <p:cNvSpPr>
                <a:spLocks/>
              </p:cNvSpPr>
              <p:nvPr/>
            </p:nvSpPr>
            <p:spPr bwMode="auto">
              <a:xfrm>
                <a:off x="4712" y="2518"/>
                <a:ext cx="301" cy="338"/>
              </a:xfrm>
              <a:custGeom>
                <a:avLst/>
                <a:gdLst>
                  <a:gd name="T0" fmla="*/ 54 w 462"/>
                  <a:gd name="T1" fmla="*/ 56 h 338"/>
                  <a:gd name="T2" fmla="*/ 6 w 462"/>
                  <a:gd name="T3" fmla="*/ 0 h 338"/>
                  <a:gd name="T4" fmla="*/ 0 w 462"/>
                  <a:gd name="T5" fmla="*/ 226 h 338"/>
                  <a:gd name="T6" fmla="*/ 49 w 462"/>
                  <a:gd name="T7" fmla="*/ 338 h 338"/>
                  <a:gd name="T8" fmla="*/ 49 w 462"/>
                  <a:gd name="T9" fmla="*/ 338 h 338"/>
                  <a:gd name="T10" fmla="*/ 51 w 462"/>
                  <a:gd name="T11" fmla="*/ 310 h 338"/>
                  <a:gd name="T12" fmla="*/ 51 w 462"/>
                  <a:gd name="T13" fmla="*/ 284 h 338"/>
                  <a:gd name="T14" fmla="*/ 51 w 462"/>
                  <a:gd name="T15" fmla="*/ 258 h 338"/>
                  <a:gd name="T16" fmla="*/ 53 w 462"/>
                  <a:gd name="T17" fmla="*/ 232 h 338"/>
                  <a:gd name="T18" fmla="*/ 53 w 462"/>
                  <a:gd name="T19" fmla="*/ 184 h 338"/>
                  <a:gd name="T20" fmla="*/ 54 w 462"/>
                  <a:gd name="T21" fmla="*/ 142 h 338"/>
                  <a:gd name="T22" fmla="*/ 54 w 462"/>
                  <a:gd name="T23" fmla="*/ 108 h 338"/>
                  <a:gd name="T24" fmla="*/ 54 w 462"/>
                  <a:gd name="T25" fmla="*/ 80 h 338"/>
                  <a:gd name="T26" fmla="*/ 54 w 462"/>
                  <a:gd name="T27" fmla="*/ 56 h 338"/>
                  <a:gd name="T28" fmla="*/ 54 w 462"/>
                  <a:gd name="T29" fmla="*/ 56 h 33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62"/>
                  <a:gd name="T46" fmla="*/ 0 h 338"/>
                  <a:gd name="T47" fmla="*/ 462 w 462"/>
                  <a:gd name="T48" fmla="*/ 338 h 33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62" h="338">
                    <a:moveTo>
                      <a:pt x="460" y="56"/>
                    </a:moveTo>
                    <a:lnTo>
                      <a:pt x="52" y="0"/>
                    </a:lnTo>
                    <a:lnTo>
                      <a:pt x="0" y="226"/>
                    </a:lnTo>
                    <a:lnTo>
                      <a:pt x="418" y="338"/>
                    </a:lnTo>
                    <a:lnTo>
                      <a:pt x="428" y="310"/>
                    </a:lnTo>
                    <a:lnTo>
                      <a:pt x="436" y="284"/>
                    </a:lnTo>
                    <a:lnTo>
                      <a:pt x="444" y="258"/>
                    </a:lnTo>
                    <a:lnTo>
                      <a:pt x="450" y="232"/>
                    </a:lnTo>
                    <a:lnTo>
                      <a:pt x="458" y="184"/>
                    </a:lnTo>
                    <a:lnTo>
                      <a:pt x="462" y="142"/>
                    </a:lnTo>
                    <a:lnTo>
                      <a:pt x="462" y="108"/>
                    </a:lnTo>
                    <a:lnTo>
                      <a:pt x="462" y="80"/>
                    </a:lnTo>
                    <a:lnTo>
                      <a:pt x="460" y="56"/>
                    </a:lnTo>
                    <a:close/>
                  </a:path>
                </a:pathLst>
              </a:custGeom>
              <a:ln>
                <a:headEnd/>
                <a:tailEnd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214207" name="Rectangle 191"/>
          <p:cNvSpPr>
            <a:spLocks noChangeArrowheads="1"/>
          </p:cNvSpPr>
          <p:nvPr/>
        </p:nvSpPr>
        <p:spPr bwMode="auto">
          <a:xfrm>
            <a:off x="6012160" y="3140968"/>
            <a:ext cx="1511300" cy="11525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İmza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itchFamily="34" charset="0"/>
            </a:endParaRPr>
          </a:p>
        </p:txBody>
      </p:sp>
      <p:sp>
        <p:nvSpPr>
          <p:cNvPr id="214217" name="AutoShape 201"/>
          <p:cNvSpPr>
            <a:spLocks noChangeArrowheads="1"/>
          </p:cNvSpPr>
          <p:nvPr/>
        </p:nvSpPr>
        <p:spPr bwMode="auto">
          <a:xfrm rot="18842543">
            <a:off x="5710361" y="2371889"/>
            <a:ext cx="360362" cy="576263"/>
          </a:xfrm>
          <a:prstGeom prst="downArrow">
            <a:avLst>
              <a:gd name="adj1" fmla="val 50000"/>
              <a:gd name="adj2" fmla="val 39978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tr-TR"/>
          </a:p>
        </p:txBody>
      </p:sp>
      <p:sp>
        <p:nvSpPr>
          <p:cNvPr id="214218" name="Rectangle 202"/>
          <p:cNvSpPr>
            <a:spLocks noChangeArrowheads="1"/>
          </p:cNvSpPr>
          <p:nvPr/>
        </p:nvSpPr>
        <p:spPr bwMode="auto">
          <a:xfrm>
            <a:off x="5940425" y="4977607"/>
            <a:ext cx="1727997" cy="11525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Projeye Başlama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itchFamily="34" charset="0"/>
            </a:endParaRPr>
          </a:p>
        </p:txBody>
      </p:sp>
      <p:sp>
        <p:nvSpPr>
          <p:cNvPr id="214219" name="AutoShape 203"/>
          <p:cNvSpPr>
            <a:spLocks noChangeArrowheads="1"/>
          </p:cNvSpPr>
          <p:nvPr/>
        </p:nvSpPr>
        <p:spPr bwMode="auto">
          <a:xfrm>
            <a:off x="6516688" y="4365625"/>
            <a:ext cx="360362" cy="576263"/>
          </a:xfrm>
          <a:prstGeom prst="downArrow">
            <a:avLst>
              <a:gd name="adj1" fmla="val 50000"/>
              <a:gd name="adj2" fmla="val 39978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eaVert" wrap="none" anchor="ctr"/>
          <a:lstStyle/>
          <a:p>
            <a:endParaRPr lang="tr-TR"/>
          </a:p>
        </p:txBody>
      </p:sp>
      <p:sp>
        <p:nvSpPr>
          <p:cNvPr id="214221" name="Rectangle 205"/>
          <p:cNvSpPr>
            <a:spLocks noChangeAspect="1" noChangeArrowheads="1"/>
          </p:cNvSpPr>
          <p:nvPr/>
        </p:nvSpPr>
        <p:spPr bwMode="auto">
          <a:xfrm>
            <a:off x="3348038" y="4977607"/>
            <a:ext cx="1511300" cy="115252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tr-TR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Proje Yürütme</a:t>
            </a:r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rbel" pitchFamily="34" charset="0"/>
            </a:endParaRPr>
          </a:p>
        </p:txBody>
      </p:sp>
      <p:sp>
        <p:nvSpPr>
          <p:cNvPr id="214224" name="AutoShape 208"/>
          <p:cNvSpPr>
            <a:spLocks noChangeArrowheads="1"/>
          </p:cNvSpPr>
          <p:nvPr/>
        </p:nvSpPr>
        <p:spPr bwMode="auto">
          <a:xfrm flipH="1" flipV="1">
            <a:off x="5003800" y="5373688"/>
            <a:ext cx="719138" cy="360362"/>
          </a:xfrm>
          <a:prstGeom prst="rightArrow">
            <a:avLst>
              <a:gd name="adj1" fmla="val 50000"/>
              <a:gd name="adj2" fmla="val 49890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r-TR"/>
          </a:p>
        </p:txBody>
      </p:sp>
      <p:grpSp>
        <p:nvGrpSpPr>
          <p:cNvPr id="7" name="Group 213"/>
          <p:cNvGrpSpPr>
            <a:grpSpLocks/>
          </p:cNvGrpSpPr>
          <p:nvPr/>
        </p:nvGrpSpPr>
        <p:grpSpPr bwMode="auto">
          <a:xfrm>
            <a:off x="7234064" y="2852936"/>
            <a:ext cx="722312" cy="577850"/>
            <a:chOff x="4467" y="1842"/>
            <a:chExt cx="455" cy="364"/>
          </a:xfrm>
        </p:grpSpPr>
        <p:sp>
          <p:nvSpPr>
            <p:cNvPr id="11285" name="AutoShape 209"/>
            <p:cNvSpPr>
              <a:spLocks noChangeArrowheads="1"/>
            </p:cNvSpPr>
            <p:nvPr/>
          </p:nvSpPr>
          <p:spPr bwMode="auto">
            <a:xfrm>
              <a:off x="4558" y="1842"/>
              <a:ext cx="182" cy="182"/>
            </a:xfrm>
            <a:prstGeom prst="smileyFace">
              <a:avLst>
                <a:gd name="adj" fmla="val 4653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r-TR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86" name="AutoShape 210"/>
            <p:cNvSpPr>
              <a:spLocks noChangeArrowheads="1"/>
            </p:cNvSpPr>
            <p:nvPr/>
          </p:nvSpPr>
          <p:spPr bwMode="auto">
            <a:xfrm>
              <a:off x="4740" y="1842"/>
              <a:ext cx="182" cy="182"/>
            </a:xfrm>
            <a:prstGeom prst="smileyFace">
              <a:avLst>
                <a:gd name="adj" fmla="val 4653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r-TR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87" name="AutoShape 211"/>
            <p:cNvSpPr>
              <a:spLocks noChangeArrowheads="1"/>
            </p:cNvSpPr>
            <p:nvPr/>
          </p:nvSpPr>
          <p:spPr bwMode="auto">
            <a:xfrm>
              <a:off x="4649" y="2024"/>
              <a:ext cx="182" cy="182"/>
            </a:xfrm>
            <a:prstGeom prst="smileyFace">
              <a:avLst>
                <a:gd name="adj" fmla="val 4653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r-TR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288" name="AutoShape 212"/>
            <p:cNvSpPr>
              <a:spLocks noChangeArrowheads="1"/>
            </p:cNvSpPr>
            <p:nvPr/>
          </p:nvSpPr>
          <p:spPr bwMode="auto">
            <a:xfrm>
              <a:off x="4467" y="2024"/>
              <a:ext cx="182" cy="182"/>
            </a:xfrm>
            <a:prstGeom prst="smileyFace">
              <a:avLst>
                <a:gd name="adj" fmla="val 4653"/>
              </a:avLst>
            </a:prstGeom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tr-TR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58" name="AutoShape 63"/>
          <p:cNvSpPr>
            <a:spLocks noChangeArrowheads="1"/>
          </p:cNvSpPr>
          <p:nvPr/>
        </p:nvSpPr>
        <p:spPr bwMode="auto">
          <a:xfrm rot="5400000">
            <a:off x="935211" y="2745309"/>
            <a:ext cx="792163" cy="287337"/>
          </a:xfrm>
          <a:prstGeom prst="rightArrow">
            <a:avLst>
              <a:gd name="adj1" fmla="val 50000"/>
              <a:gd name="adj2" fmla="val 68923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r-TR">
              <a:latin typeface="Corbel" pitchFamily="34" charset="0"/>
            </a:endParaRPr>
          </a:p>
        </p:txBody>
      </p:sp>
      <p:sp>
        <p:nvSpPr>
          <p:cNvPr id="59" name="58 Artı"/>
          <p:cNvSpPr/>
          <p:nvPr/>
        </p:nvSpPr>
        <p:spPr>
          <a:xfrm>
            <a:off x="2411760" y="1124744"/>
            <a:ext cx="432048" cy="432048"/>
          </a:xfrm>
          <a:prstGeom prst="mathPlus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Futura Bk BT" pitchFamily="34" charset="0"/>
            </a:endParaRPr>
          </a:p>
        </p:txBody>
      </p:sp>
      <p:sp>
        <p:nvSpPr>
          <p:cNvPr id="60" name="59 Eksi"/>
          <p:cNvSpPr/>
          <p:nvPr/>
        </p:nvSpPr>
        <p:spPr>
          <a:xfrm>
            <a:off x="1547664" y="2492896"/>
            <a:ext cx="432048" cy="720080"/>
          </a:xfrm>
          <a:prstGeom prst="mathMinus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tr-TR" b="1" u="none" kern="1200" dirty="0" smtClean="0">
              <a:latin typeface="Corbel" pitchFamily="34" charset="0"/>
            </a:endParaRPr>
          </a:p>
        </p:txBody>
      </p:sp>
      <p:sp>
        <p:nvSpPr>
          <p:cNvPr id="61" name="AutoShape 210"/>
          <p:cNvSpPr>
            <a:spLocks noChangeArrowheads="1"/>
          </p:cNvSpPr>
          <p:nvPr/>
        </p:nvSpPr>
        <p:spPr bwMode="auto">
          <a:xfrm>
            <a:off x="2555776" y="2060848"/>
            <a:ext cx="288925" cy="288925"/>
          </a:xfrm>
          <a:prstGeom prst="smileyFace">
            <a:avLst>
              <a:gd name="adj" fmla="val 4653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821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1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4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4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4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4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1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4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4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1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4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4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14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animBg="1"/>
      <p:bldP spid="214079" grpId="0" animBg="1"/>
      <p:bldP spid="214126" grpId="0" animBg="1"/>
      <p:bldP spid="214207" grpId="0" animBg="1"/>
      <p:bldP spid="214217" grpId="0" animBg="1"/>
      <p:bldP spid="214218" grpId="0" animBg="1"/>
      <p:bldP spid="214219" grpId="0" animBg="1"/>
      <p:bldP spid="214221" grpId="0" animBg="1"/>
      <p:bldP spid="214224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777162" cy="706438"/>
          </a:xfrm>
        </p:spPr>
        <p:txBody>
          <a:bodyPr/>
          <a:lstStyle/>
          <a:p>
            <a:r>
              <a:rPr lang="tr-TR" sz="3200" dirty="0" smtClean="0">
                <a:solidFill>
                  <a:srgbClr val="0070C0"/>
                </a:solidFill>
                <a:latin typeface="Corbel" pitchFamily="34" charset="0"/>
              </a:rPr>
              <a:t>Değerlendirme Kriterleri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82730557"/>
              </p:ext>
            </p:extLst>
          </p:nvPr>
        </p:nvGraphicFramePr>
        <p:xfrm>
          <a:off x="179512" y="1023310"/>
          <a:ext cx="8784976" cy="5646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35387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692D7-3367-4676-9977-537892DCDDCA}" type="datetime1">
              <a:rPr lang="en-US" smtClean="0"/>
              <a:pPr/>
              <a:t>3.08.16</a:t>
            </a:fld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5" y="1371600"/>
            <a:ext cx="90576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08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D268-61D4-4325-9B2A-8C0F85D7695F}" type="datetime1">
              <a:rPr lang="en-US" smtClean="0"/>
              <a:pPr/>
              <a:t>3.08.16</a:t>
            </a:fld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990600"/>
            <a:ext cx="92202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8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D268-61D4-4325-9B2A-8C0F85D7695F}" type="datetime1">
              <a:rPr lang="en-US" smtClean="0"/>
              <a:pPr/>
              <a:t>3.08.16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r-TR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 H2020 Proje Hazırlama Eğitimi</a:t>
            </a:r>
            <a:endParaRPr lang="en-US" i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r-TR" sz="11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21-23</a:t>
            </a:r>
            <a:r>
              <a:rPr lang="en-US" sz="11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1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Kasım</a:t>
            </a:r>
            <a:r>
              <a:rPr lang="en-US" sz="11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201</a:t>
            </a:r>
            <a:r>
              <a:rPr lang="tr-TR" sz="11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1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tr-TR" sz="11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Konya</a:t>
            </a:r>
            <a:r>
              <a:rPr lang="en-US" sz="11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100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813435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1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FD268-61D4-4325-9B2A-8C0F85D7695F}" type="datetime1">
              <a:rPr lang="en-US" smtClean="0"/>
              <a:pPr/>
              <a:t>3.08.16</a:t>
            </a:fld>
            <a:endParaRPr lang="en-US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r-TR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AB H2020 Proje Hazırlama Eğitimi</a:t>
            </a:r>
            <a:endParaRPr lang="en-US" i="1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tr-TR" sz="11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21-23</a:t>
            </a:r>
            <a:r>
              <a:rPr lang="en-US" sz="11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11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Kasım</a:t>
            </a:r>
            <a:r>
              <a:rPr lang="en-US" sz="11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201</a:t>
            </a:r>
            <a:r>
              <a:rPr lang="tr-TR" sz="11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1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tr-TR" sz="11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Konya</a:t>
            </a:r>
            <a:r>
              <a:rPr lang="en-US" sz="1100" i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100" i="1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6800"/>
            <a:ext cx="78549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1961-D7DA-4D89-9530-3CCE038ECA33}" type="datetime1">
              <a:rPr lang="en-US" smtClean="0"/>
              <a:pPr/>
              <a:t>3.08.16</a:t>
            </a:fld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740775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49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 Teklifi hazırlama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33F69-7355-4E40-8433-79118331B312}" type="datetime1">
              <a:rPr lang="en-US" smtClean="0"/>
              <a:pPr/>
              <a:t>3.08.16</a:t>
            </a:fld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t="13337" r="48045"/>
          <a:stretch/>
        </p:blipFill>
        <p:spPr bwMode="auto">
          <a:xfrm>
            <a:off x="4499992" y="1340768"/>
            <a:ext cx="3941379" cy="5168070"/>
          </a:xfrm>
          <a:prstGeom prst="roundRect">
            <a:avLst>
              <a:gd name="adj" fmla="val 20079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54449" t="13337" b="25857"/>
          <a:stretch/>
        </p:blipFill>
        <p:spPr bwMode="auto">
          <a:xfrm>
            <a:off x="611560" y="1517232"/>
            <a:ext cx="3744416" cy="3626069"/>
          </a:xfrm>
          <a:prstGeom prst="roundRect">
            <a:avLst>
              <a:gd name="adj" fmla="val 17834"/>
            </a:avLst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5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B615-803F-4343-BE09-D4B5854AB667}" type="datetime1">
              <a:rPr lang="en-US" smtClean="0"/>
              <a:t>3.08.16</a:t>
            </a:fld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457200" y="503237"/>
            <a:ext cx="65532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dirty="0">
                <a:solidFill>
                  <a:srgbClr val="C000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tr-TR" dirty="0" smtClean="0"/>
              <a:t>Proposal Writing – Part A</a:t>
            </a:r>
            <a:endParaRPr lang="tr-TR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>
          <a:xfrm>
            <a:off x="457200" y="182879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Part A</a:t>
            </a:r>
          </a:p>
          <a:p>
            <a:pPr lvl="1"/>
            <a:r>
              <a:rPr lang="tr-TR" dirty="0" smtClean="0"/>
              <a:t>General </a:t>
            </a:r>
            <a:r>
              <a:rPr lang="tr-TR" dirty="0"/>
              <a:t>information</a:t>
            </a:r>
          </a:p>
          <a:p>
            <a:pPr lvl="1"/>
            <a:r>
              <a:rPr lang="tr-TR" dirty="0" smtClean="0"/>
              <a:t>Participants </a:t>
            </a:r>
            <a:r>
              <a:rPr lang="tr-TR" dirty="0"/>
              <a:t>&amp; contacts</a:t>
            </a:r>
          </a:p>
          <a:p>
            <a:pPr lvl="1"/>
            <a:r>
              <a:rPr lang="tr-TR" dirty="0" smtClean="0"/>
              <a:t>Budget</a:t>
            </a:r>
            <a:endParaRPr lang="tr-TR" dirty="0"/>
          </a:p>
          <a:p>
            <a:pPr lvl="1"/>
            <a:r>
              <a:rPr lang="tr-TR" dirty="0" smtClean="0"/>
              <a:t>Ethics</a:t>
            </a:r>
            <a:endParaRPr lang="tr-TR" dirty="0"/>
          </a:p>
          <a:p>
            <a:pPr lvl="1"/>
            <a:r>
              <a:rPr lang="tr-TR" dirty="0" smtClean="0"/>
              <a:t>Call-specific </a:t>
            </a:r>
            <a:r>
              <a:rPr lang="tr-TR" dirty="0"/>
              <a:t>questions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5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251520" y="1198207"/>
            <a:ext cx="8640960" cy="9445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12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2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defTabSz="457200">
              <a:defRPr/>
            </a:pPr>
            <a:r>
              <a:rPr lang="tr-TR" sz="3200" b="1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Yenilik </a:t>
            </a:r>
            <a:r>
              <a:rPr lang="tr-TR" sz="3200" b="1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Birliği </a:t>
            </a:r>
            <a:r>
              <a:rPr lang="en-US" sz="3200" b="1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ve</a:t>
            </a:r>
            <a:r>
              <a:rPr lang="en-US" sz="3200" b="1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Horizon (</a:t>
            </a:r>
            <a:r>
              <a:rPr lang="en-US" sz="3200" b="1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Ufuk</a:t>
            </a:r>
            <a:r>
              <a:rPr lang="en-US" sz="3200" b="1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) 2020</a:t>
            </a:r>
            <a:endParaRPr lang="tr-TR" sz="3200" b="1" dirty="0">
              <a:solidFill>
                <a:srgbClr val="3333CC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0" y="1986880"/>
            <a:ext cx="9144000" cy="514800"/>
          </a:xfrm>
          <a:custGeom>
            <a:avLst/>
            <a:gdLst>
              <a:gd name="connsiteX0" fmla="*/ 0 w 9144000"/>
              <a:gd name="connsiteY0" fmla="*/ 171603 h 1029600"/>
              <a:gd name="connsiteX1" fmla="*/ 50262 w 9144000"/>
              <a:gd name="connsiteY1" fmla="*/ 50261 h 1029600"/>
              <a:gd name="connsiteX2" fmla="*/ 171604 w 9144000"/>
              <a:gd name="connsiteY2" fmla="*/ 0 h 1029600"/>
              <a:gd name="connsiteX3" fmla="*/ 8972397 w 9144000"/>
              <a:gd name="connsiteY3" fmla="*/ 0 h 1029600"/>
              <a:gd name="connsiteX4" fmla="*/ 9093739 w 9144000"/>
              <a:gd name="connsiteY4" fmla="*/ 50262 h 1029600"/>
              <a:gd name="connsiteX5" fmla="*/ 9144000 w 9144000"/>
              <a:gd name="connsiteY5" fmla="*/ 171604 h 1029600"/>
              <a:gd name="connsiteX6" fmla="*/ 9144000 w 9144000"/>
              <a:gd name="connsiteY6" fmla="*/ 857997 h 1029600"/>
              <a:gd name="connsiteX7" fmla="*/ 9093739 w 9144000"/>
              <a:gd name="connsiteY7" fmla="*/ 979339 h 1029600"/>
              <a:gd name="connsiteX8" fmla="*/ 8972397 w 9144000"/>
              <a:gd name="connsiteY8" fmla="*/ 1029600 h 1029600"/>
              <a:gd name="connsiteX9" fmla="*/ 171603 w 9144000"/>
              <a:gd name="connsiteY9" fmla="*/ 1029600 h 1029600"/>
              <a:gd name="connsiteX10" fmla="*/ 50261 w 9144000"/>
              <a:gd name="connsiteY10" fmla="*/ 979339 h 1029600"/>
              <a:gd name="connsiteX11" fmla="*/ 0 w 9144000"/>
              <a:gd name="connsiteY11" fmla="*/ 857997 h 1029600"/>
              <a:gd name="connsiteX12" fmla="*/ 0 w 9144000"/>
              <a:gd name="connsiteY12" fmla="*/ 171603 h 10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1029600">
                <a:moveTo>
                  <a:pt x="0" y="171603"/>
                </a:moveTo>
                <a:cubicBezTo>
                  <a:pt x="0" y="126091"/>
                  <a:pt x="18080" y="82443"/>
                  <a:pt x="50262" y="50261"/>
                </a:cubicBezTo>
                <a:cubicBezTo>
                  <a:pt x="82444" y="18079"/>
                  <a:pt x="126092" y="0"/>
                  <a:pt x="171604" y="0"/>
                </a:cubicBezTo>
                <a:lnTo>
                  <a:pt x="8972397" y="0"/>
                </a:lnTo>
                <a:cubicBezTo>
                  <a:pt x="9017909" y="0"/>
                  <a:pt x="9061557" y="18080"/>
                  <a:pt x="9093739" y="50262"/>
                </a:cubicBezTo>
                <a:cubicBezTo>
                  <a:pt x="9125921" y="82444"/>
                  <a:pt x="9144000" y="126092"/>
                  <a:pt x="9144000" y="171604"/>
                </a:cubicBezTo>
                <a:lnTo>
                  <a:pt x="9144000" y="857997"/>
                </a:lnTo>
                <a:cubicBezTo>
                  <a:pt x="9144000" y="903509"/>
                  <a:pt x="9125920" y="947157"/>
                  <a:pt x="9093739" y="979339"/>
                </a:cubicBezTo>
                <a:cubicBezTo>
                  <a:pt x="9061557" y="1011521"/>
                  <a:pt x="9017909" y="1029600"/>
                  <a:pt x="8972397" y="1029600"/>
                </a:cubicBezTo>
                <a:lnTo>
                  <a:pt x="171603" y="1029600"/>
                </a:lnTo>
                <a:cubicBezTo>
                  <a:pt x="126091" y="1029600"/>
                  <a:pt x="82443" y="1011520"/>
                  <a:pt x="50261" y="979339"/>
                </a:cubicBezTo>
                <a:cubicBezTo>
                  <a:pt x="18079" y="947157"/>
                  <a:pt x="0" y="903509"/>
                  <a:pt x="0" y="857997"/>
                </a:cubicBezTo>
                <a:lnTo>
                  <a:pt x="0" y="171603"/>
                </a:lnTo>
                <a:close/>
              </a:path>
            </a:pathLst>
          </a:custGeom>
          <a:gradFill flip="none" rotWithShape="0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901" tIns="217901" rIns="217901" bIns="217901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4400" kern="1200" dirty="0" smtClean="0">
                <a:solidFill>
                  <a:schemeClr val="bg1"/>
                </a:solidFill>
              </a:rPr>
              <a:t>Akıllı</a:t>
            </a:r>
            <a:endParaRPr lang="tr-TR" sz="4400" kern="1200" dirty="0">
              <a:solidFill>
                <a:schemeClr val="bg1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0" y="2520280"/>
            <a:ext cx="9144000" cy="1219200"/>
          </a:xfrm>
          <a:custGeom>
            <a:avLst/>
            <a:gdLst>
              <a:gd name="connsiteX0" fmla="*/ 0 w 9144000"/>
              <a:gd name="connsiteY0" fmla="*/ 0 h 1684980"/>
              <a:gd name="connsiteX1" fmla="*/ 9144000 w 9144000"/>
              <a:gd name="connsiteY1" fmla="*/ 0 h 1684980"/>
              <a:gd name="connsiteX2" fmla="*/ 9144000 w 9144000"/>
              <a:gd name="connsiteY2" fmla="*/ 1684980 h 1684980"/>
              <a:gd name="connsiteX3" fmla="*/ 0 w 9144000"/>
              <a:gd name="connsiteY3" fmla="*/ 1684980 h 1684980"/>
              <a:gd name="connsiteX4" fmla="*/ 0 w 9144000"/>
              <a:gd name="connsiteY4" fmla="*/ 0 h 1684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684980">
                <a:moveTo>
                  <a:pt x="0" y="0"/>
                </a:moveTo>
                <a:lnTo>
                  <a:pt x="9144000" y="0"/>
                </a:lnTo>
                <a:lnTo>
                  <a:pt x="9144000" y="1684980"/>
                </a:lnTo>
                <a:lnTo>
                  <a:pt x="0" y="168498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0322" tIns="55880" rIns="312928" bIns="55880" numCol="1" spcCol="1270" anchor="ctr" anchorCtr="0">
            <a:noAutofit/>
          </a:bodyPr>
          <a:lstStyle/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tr-TR" sz="2400" kern="1200" dirty="0" smtClean="0"/>
              <a:t>Yenilik Birliği</a:t>
            </a:r>
            <a:endParaRPr lang="tr-TR" sz="2400" kern="1200" dirty="0"/>
          </a:p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tr-TR" sz="2400" kern="1200" dirty="0" smtClean="0"/>
              <a:t>Hareketteki gençlik</a:t>
            </a:r>
          </a:p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tr-TR" sz="2400" kern="1200" dirty="0" smtClean="0"/>
              <a:t>Avrupa için dijital gündem</a:t>
            </a:r>
          </a:p>
        </p:txBody>
      </p:sp>
      <p:sp>
        <p:nvSpPr>
          <p:cNvPr id="19" name="Freeform 18"/>
          <p:cNvSpPr/>
          <p:nvPr/>
        </p:nvSpPr>
        <p:spPr>
          <a:xfrm>
            <a:off x="0" y="3739479"/>
            <a:ext cx="9144000" cy="734479"/>
          </a:xfrm>
          <a:custGeom>
            <a:avLst/>
            <a:gdLst>
              <a:gd name="connsiteX0" fmla="*/ 0 w 9144000"/>
              <a:gd name="connsiteY0" fmla="*/ 171603 h 1029600"/>
              <a:gd name="connsiteX1" fmla="*/ 50262 w 9144000"/>
              <a:gd name="connsiteY1" fmla="*/ 50261 h 1029600"/>
              <a:gd name="connsiteX2" fmla="*/ 171604 w 9144000"/>
              <a:gd name="connsiteY2" fmla="*/ 0 h 1029600"/>
              <a:gd name="connsiteX3" fmla="*/ 8972397 w 9144000"/>
              <a:gd name="connsiteY3" fmla="*/ 0 h 1029600"/>
              <a:gd name="connsiteX4" fmla="*/ 9093739 w 9144000"/>
              <a:gd name="connsiteY4" fmla="*/ 50262 h 1029600"/>
              <a:gd name="connsiteX5" fmla="*/ 9144000 w 9144000"/>
              <a:gd name="connsiteY5" fmla="*/ 171604 h 1029600"/>
              <a:gd name="connsiteX6" fmla="*/ 9144000 w 9144000"/>
              <a:gd name="connsiteY6" fmla="*/ 857997 h 1029600"/>
              <a:gd name="connsiteX7" fmla="*/ 9093739 w 9144000"/>
              <a:gd name="connsiteY7" fmla="*/ 979339 h 1029600"/>
              <a:gd name="connsiteX8" fmla="*/ 8972397 w 9144000"/>
              <a:gd name="connsiteY8" fmla="*/ 1029600 h 1029600"/>
              <a:gd name="connsiteX9" fmla="*/ 171603 w 9144000"/>
              <a:gd name="connsiteY9" fmla="*/ 1029600 h 1029600"/>
              <a:gd name="connsiteX10" fmla="*/ 50261 w 9144000"/>
              <a:gd name="connsiteY10" fmla="*/ 979339 h 1029600"/>
              <a:gd name="connsiteX11" fmla="*/ 0 w 9144000"/>
              <a:gd name="connsiteY11" fmla="*/ 857997 h 1029600"/>
              <a:gd name="connsiteX12" fmla="*/ 0 w 9144000"/>
              <a:gd name="connsiteY12" fmla="*/ 171603 h 10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1029600">
                <a:moveTo>
                  <a:pt x="0" y="171603"/>
                </a:moveTo>
                <a:cubicBezTo>
                  <a:pt x="0" y="126091"/>
                  <a:pt x="18080" y="82443"/>
                  <a:pt x="50262" y="50261"/>
                </a:cubicBezTo>
                <a:cubicBezTo>
                  <a:pt x="82444" y="18079"/>
                  <a:pt x="126092" y="0"/>
                  <a:pt x="171604" y="0"/>
                </a:cubicBezTo>
                <a:lnTo>
                  <a:pt x="8972397" y="0"/>
                </a:lnTo>
                <a:cubicBezTo>
                  <a:pt x="9017909" y="0"/>
                  <a:pt x="9061557" y="18080"/>
                  <a:pt x="9093739" y="50262"/>
                </a:cubicBezTo>
                <a:cubicBezTo>
                  <a:pt x="9125921" y="82444"/>
                  <a:pt x="9144000" y="126092"/>
                  <a:pt x="9144000" y="171604"/>
                </a:cubicBezTo>
                <a:lnTo>
                  <a:pt x="9144000" y="857997"/>
                </a:lnTo>
                <a:cubicBezTo>
                  <a:pt x="9144000" y="903509"/>
                  <a:pt x="9125920" y="947157"/>
                  <a:pt x="9093739" y="979339"/>
                </a:cubicBezTo>
                <a:cubicBezTo>
                  <a:pt x="9061557" y="1011521"/>
                  <a:pt x="9017909" y="1029600"/>
                  <a:pt x="8972397" y="1029600"/>
                </a:cubicBezTo>
                <a:lnTo>
                  <a:pt x="171603" y="1029600"/>
                </a:lnTo>
                <a:cubicBezTo>
                  <a:pt x="126091" y="1029600"/>
                  <a:pt x="82443" y="1011520"/>
                  <a:pt x="50261" y="979339"/>
                </a:cubicBezTo>
                <a:cubicBezTo>
                  <a:pt x="18079" y="947157"/>
                  <a:pt x="0" y="903509"/>
                  <a:pt x="0" y="857997"/>
                </a:cubicBezTo>
                <a:lnTo>
                  <a:pt x="0" y="171603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901" tIns="217901" rIns="217901" bIns="217901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4400" kern="1200" dirty="0" smtClean="0">
                <a:solidFill>
                  <a:schemeClr val="bg1"/>
                </a:solidFill>
              </a:rPr>
              <a:t>Sürdürülebilir</a:t>
            </a:r>
            <a:endParaRPr lang="tr-TR" sz="4400" kern="1200" dirty="0">
              <a:solidFill>
                <a:schemeClr val="bg1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4425280"/>
            <a:ext cx="9144000" cy="859609"/>
          </a:xfrm>
          <a:custGeom>
            <a:avLst/>
            <a:gdLst>
              <a:gd name="connsiteX0" fmla="*/ 0 w 9144000"/>
              <a:gd name="connsiteY0" fmla="*/ 0 h 1115730"/>
              <a:gd name="connsiteX1" fmla="*/ 9144000 w 9144000"/>
              <a:gd name="connsiteY1" fmla="*/ 0 h 1115730"/>
              <a:gd name="connsiteX2" fmla="*/ 9144000 w 9144000"/>
              <a:gd name="connsiteY2" fmla="*/ 1115730 h 1115730"/>
              <a:gd name="connsiteX3" fmla="*/ 0 w 9144000"/>
              <a:gd name="connsiteY3" fmla="*/ 1115730 h 1115730"/>
              <a:gd name="connsiteX4" fmla="*/ 0 w 9144000"/>
              <a:gd name="connsiteY4" fmla="*/ 0 h 111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15730">
                <a:moveTo>
                  <a:pt x="0" y="0"/>
                </a:moveTo>
                <a:lnTo>
                  <a:pt x="9144000" y="0"/>
                </a:lnTo>
                <a:lnTo>
                  <a:pt x="9144000" y="1115730"/>
                </a:lnTo>
                <a:lnTo>
                  <a:pt x="0" y="111573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0322" tIns="55880" rIns="312928" bIns="55880" numCol="1" spcCol="1270" anchor="ctr" anchorCtr="0">
            <a:noAutofit/>
          </a:bodyPr>
          <a:lstStyle/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tr-TR" sz="2400" kern="1200" dirty="0" smtClean="0"/>
              <a:t>Kaynak verimli Avrupa</a:t>
            </a:r>
            <a:endParaRPr lang="tr-TR" sz="2400" kern="1200" dirty="0"/>
          </a:p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tr-TR" sz="2400" kern="1200" dirty="0" smtClean="0"/>
              <a:t>Küreselleşen ERA için bir sanayi politikası</a:t>
            </a:r>
          </a:p>
        </p:txBody>
      </p:sp>
      <p:sp>
        <p:nvSpPr>
          <p:cNvPr id="21" name="Freeform 20"/>
          <p:cNvSpPr/>
          <p:nvPr/>
        </p:nvSpPr>
        <p:spPr>
          <a:xfrm>
            <a:off x="0" y="5263480"/>
            <a:ext cx="9144000" cy="740591"/>
          </a:xfrm>
          <a:custGeom>
            <a:avLst/>
            <a:gdLst>
              <a:gd name="connsiteX0" fmla="*/ 0 w 9144000"/>
              <a:gd name="connsiteY0" fmla="*/ 171603 h 1029600"/>
              <a:gd name="connsiteX1" fmla="*/ 50262 w 9144000"/>
              <a:gd name="connsiteY1" fmla="*/ 50261 h 1029600"/>
              <a:gd name="connsiteX2" fmla="*/ 171604 w 9144000"/>
              <a:gd name="connsiteY2" fmla="*/ 0 h 1029600"/>
              <a:gd name="connsiteX3" fmla="*/ 8972397 w 9144000"/>
              <a:gd name="connsiteY3" fmla="*/ 0 h 1029600"/>
              <a:gd name="connsiteX4" fmla="*/ 9093739 w 9144000"/>
              <a:gd name="connsiteY4" fmla="*/ 50262 h 1029600"/>
              <a:gd name="connsiteX5" fmla="*/ 9144000 w 9144000"/>
              <a:gd name="connsiteY5" fmla="*/ 171604 h 1029600"/>
              <a:gd name="connsiteX6" fmla="*/ 9144000 w 9144000"/>
              <a:gd name="connsiteY6" fmla="*/ 857997 h 1029600"/>
              <a:gd name="connsiteX7" fmla="*/ 9093739 w 9144000"/>
              <a:gd name="connsiteY7" fmla="*/ 979339 h 1029600"/>
              <a:gd name="connsiteX8" fmla="*/ 8972397 w 9144000"/>
              <a:gd name="connsiteY8" fmla="*/ 1029600 h 1029600"/>
              <a:gd name="connsiteX9" fmla="*/ 171603 w 9144000"/>
              <a:gd name="connsiteY9" fmla="*/ 1029600 h 1029600"/>
              <a:gd name="connsiteX10" fmla="*/ 50261 w 9144000"/>
              <a:gd name="connsiteY10" fmla="*/ 979339 h 1029600"/>
              <a:gd name="connsiteX11" fmla="*/ 0 w 9144000"/>
              <a:gd name="connsiteY11" fmla="*/ 857997 h 1029600"/>
              <a:gd name="connsiteX12" fmla="*/ 0 w 9144000"/>
              <a:gd name="connsiteY12" fmla="*/ 171603 h 102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44000" h="1029600">
                <a:moveTo>
                  <a:pt x="0" y="171603"/>
                </a:moveTo>
                <a:cubicBezTo>
                  <a:pt x="0" y="126091"/>
                  <a:pt x="18080" y="82443"/>
                  <a:pt x="50262" y="50261"/>
                </a:cubicBezTo>
                <a:cubicBezTo>
                  <a:pt x="82444" y="18079"/>
                  <a:pt x="126092" y="0"/>
                  <a:pt x="171604" y="0"/>
                </a:cubicBezTo>
                <a:lnTo>
                  <a:pt x="8972397" y="0"/>
                </a:lnTo>
                <a:cubicBezTo>
                  <a:pt x="9017909" y="0"/>
                  <a:pt x="9061557" y="18080"/>
                  <a:pt x="9093739" y="50262"/>
                </a:cubicBezTo>
                <a:cubicBezTo>
                  <a:pt x="9125921" y="82444"/>
                  <a:pt x="9144000" y="126092"/>
                  <a:pt x="9144000" y="171604"/>
                </a:cubicBezTo>
                <a:lnTo>
                  <a:pt x="9144000" y="857997"/>
                </a:lnTo>
                <a:cubicBezTo>
                  <a:pt x="9144000" y="903509"/>
                  <a:pt x="9125920" y="947157"/>
                  <a:pt x="9093739" y="979339"/>
                </a:cubicBezTo>
                <a:cubicBezTo>
                  <a:pt x="9061557" y="1011521"/>
                  <a:pt x="9017909" y="1029600"/>
                  <a:pt x="8972397" y="1029600"/>
                </a:cubicBezTo>
                <a:lnTo>
                  <a:pt x="171603" y="1029600"/>
                </a:lnTo>
                <a:cubicBezTo>
                  <a:pt x="126091" y="1029600"/>
                  <a:pt x="82443" y="1011520"/>
                  <a:pt x="50261" y="979339"/>
                </a:cubicBezTo>
                <a:cubicBezTo>
                  <a:pt x="18079" y="947157"/>
                  <a:pt x="0" y="903509"/>
                  <a:pt x="0" y="857997"/>
                </a:cubicBezTo>
                <a:lnTo>
                  <a:pt x="0" y="171603"/>
                </a:lnTo>
                <a:close/>
              </a:path>
            </a:pathLst>
          </a:custGeom>
          <a:gradFill flip="none" rotWithShape="0">
            <a:gsLst>
              <a:gs pos="0">
                <a:srgbClr val="4F81BD">
                  <a:shade val="30000"/>
                  <a:satMod val="115000"/>
                </a:srgbClr>
              </a:gs>
              <a:gs pos="50000">
                <a:srgbClr val="4F81BD">
                  <a:shade val="67500"/>
                  <a:satMod val="115000"/>
                </a:srgbClr>
              </a:gs>
              <a:gs pos="100000">
                <a:srgbClr val="4F81BD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901" tIns="217901" rIns="217901" bIns="217901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tr-TR" sz="4400" kern="1200" dirty="0" smtClean="0">
                <a:solidFill>
                  <a:schemeClr val="bg1"/>
                </a:solidFill>
              </a:rPr>
              <a:t>Kapsayıcı</a:t>
            </a:r>
            <a:endParaRPr lang="tr-TR" sz="4400" kern="1200" dirty="0">
              <a:solidFill>
                <a:schemeClr val="bg1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0" y="5949280"/>
            <a:ext cx="9144000" cy="777791"/>
          </a:xfrm>
          <a:custGeom>
            <a:avLst/>
            <a:gdLst>
              <a:gd name="connsiteX0" fmla="*/ 0 w 9144000"/>
              <a:gd name="connsiteY0" fmla="*/ 0 h 1115730"/>
              <a:gd name="connsiteX1" fmla="*/ 9144000 w 9144000"/>
              <a:gd name="connsiteY1" fmla="*/ 0 h 1115730"/>
              <a:gd name="connsiteX2" fmla="*/ 9144000 w 9144000"/>
              <a:gd name="connsiteY2" fmla="*/ 1115730 h 1115730"/>
              <a:gd name="connsiteX3" fmla="*/ 0 w 9144000"/>
              <a:gd name="connsiteY3" fmla="*/ 1115730 h 1115730"/>
              <a:gd name="connsiteX4" fmla="*/ 0 w 9144000"/>
              <a:gd name="connsiteY4" fmla="*/ 0 h 111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1115730">
                <a:moveTo>
                  <a:pt x="0" y="0"/>
                </a:moveTo>
                <a:lnTo>
                  <a:pt x="9144000" y="0"/>
                </a:lnTo>
                <a:lnTo>
                  <a:pt x="9144000" y="1115730"/>
                </a:lnTo>
                <a:lnTo>
                  <a:pt x="0" y="1115730"/>
                </a:lnTo>
                <a:lnTo>
                  <a:pt x="0" y="0"/>
                </a:lnTo>
                <a:close/>
              </a:path>
            </a:pathLst>
          </a:custGeom>
          <a:gradFill flip="none" rotWithShape="0">
            <a:gsLst>
              <a:gs pos="0">
                <a:srgbClr val="4F81BD">
                  <a:tint val="66000"/>
                  <a:satMod val="160000"/>
                </a:srgbClr>
              </a:gs>
              <a:gs pos="50000">
                <a:srgbClr val="4F81BD">
                  <a:tint val="44500"/>
                  <a:satMod val="160000"/>
                </a:srgbClr>
              </a:gs>
              <a:gs pos="100000">
                <a:srgbClr val="4F81BD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90322" tIns="55880" rIns="312928" bIns="55880" numCol="1" spcCol="1270" anchor="ctr" anchorCtr="0">
            <a:noAutofit/>
          </a:bodyPr>
          <a:lstStyle/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tr-TR" sz="2400" kern="1200" dirty="0" smtClean="0"/>
              <a:t>Yeni yetenekler ve işler için bir gündem</a:t>
            </a:r>
            <a:endParaRPr lang="tr-TR" sz="2400" kern="1200" dirty="0"/>
          </a:p>
          <a:p>
            <a:pPr marL="285750" lvl="1" indent="-285750" algn="l" defTabSz="1511300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har char="••"/>
            </a:pPr>
            <a:r>
              <a:rPr lang="tr-TR" sz="2400" kern="1200" dirty="0" smtClean="0"/>
              <a:t>Yoksulluğa karşı Avrupa Platformu</a:t>
            </a:r>
            <a:endParaRPr lang="tr-TR" sz="2400" kern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3276600" y="2520280"/>
            <a:ext cx="3167608" cy="457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H2020 PROGRAMI</a:t>
            </a:r>
            <a:endParaRPr lang="tr-TR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362200" y="2634580"/>
            <a:ext cx="533400" cy="2286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05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7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Proposal</a:t>
            </a:r>
            <a:r>
              <a:rPr lang="tr-TR" dirty="0" smtClean="0"/>
              <a:t> </a:t>
            </a:r>
            <a:r>
              <a:rPr lang="tr-TR" dirty="0" err="1" smtClean="0"/>
              <a:t>Structure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D97C6-C26C-4AF8-9AA7-300ECA582551}" type="datetime1">
              <a:rPr lang="en-US" smtClean="0"/>
              <a:pPr/>
              <a:t>3.08.16</a:t>
            </a:fld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00200"/>
            <a:ext cx="69723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2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Page</a:t>
            </a:r>
            <a:r>
              <a:rPr lang="tr-TR" dirty="0" smtClean="0"/>
              <a:t> </a:t>
            </a:r>
            <a:r>
              <a:rPr lang="tr-TR" dirty="0" err="1" smtClean="0"/>
              <a:t>Proposal</a:t>
            </a:r>
            <a:r>
              <a:rPr lang="tr-TR" dirty="0" smtClean="0"/>
              <a:t> </a:t>
            </a:r>
            <a:r>
              <a:rPr lang="tr-TR" dirty="0" err="1" smtClean="0"/>
              <a:t>structure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9E68E-21F8-44F5-8B75-C1E661DBEFFA}" type="datetime1">
              <a:rPr lang="en-US" smtClean="0"/>
              <a:pPr/>
              <a:t>3.08.16</a:t>
            </a:fld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51</a:t>
            </a:fld>
            <a:endParaRPr 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533400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346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776864" cy="706090"/>
          </a:xfrm>
        </p:spPr>
        <p:txBody>
          <a:bodyPr>
            <a:normAutofit/>
          </a:bodyPr>
          <a:lstStyle/>
          <a:p>
            <a:r>
              <a:rPr lang="tr-TR" sz="30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Proje Teklifi Hazırlama</a:t>
            </a:r>
            <a:endParaRPr lang="tr-TR" sz="3000" dirty="0">
              <a:solidFill>
                <a:srgbClr val="0070C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4708-AE41-48BB-A276-281423F36A86}" type="datetime1">
              <a:rPr lang="en-US" smtClean="0"/>
              <a:pPr/>
              <a:t>3.08.16</a:t>
            </a:fld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54099"/>
            <a:ext cx="4895850" cy="559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3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776864" cy="706090"/>
          </a:xfrm>
        </p:spPr>
        <p:txBody>
          <a:bodyPr>
            <a:normAutofit/>
          </a:bodyPr>
          <a:lstStyle/>
          <a:p>
            <a:r>
              <a:rPr lang="tr-TR" sz="3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EU </a:t>
            </a:r>
            <a:r>
              <a:rPr lang="tr-TR" sz="30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policies</a:t>
            </a:r>
            <a:r>
              <a:rPr lang="tr-TR" sz="3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tr-TR" sz="30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and</a:t>
            </a:r>
            <a:r>
              <a:rPr lang="tr-TR" sz="3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tr-TR" sz="300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Horizon</a:t>
            </a:r>
            <a:r>
              <a:rPr lang="tr-TR" sz="3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 2020</a:t>
            </a:r>
            <a:endParaRPr lang="tr-TR" sz="3000" dirty="0">
              <a:solidFill>
                <a:srgbClr val="0070C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2FB0C-81EA-47FD-B213-7D677C7D409D}" type="datetime1">
              <a:rPr lang="en-US" smtClean="0"/>
              <a:pPr/>
              <a:t>3.08.16</a:t>
            </a:fld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t="16980"/>
          <a:stretch/>
        </p:blipFill>
        <p:spPr bwMode="auto">
          <a:xfrm>
            <a:off x="611560" y="1484784"/>
            <a:ext cx="808196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0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374" y="331075"/>
            <a:ext cx="8172400" cy="706090"/>
          </a:xfrm>
        </p:spPr>
        <p:txBody>
          <a:bodyPr>
            <a:noAutofit/>
          </a:bodyPr>
          <a:lstStyle/>
          <a:p>
            <a:pPr algn="ctr"/>
            <a:r>
              <a:rPr lang="tr-TR" sz="2400" dirty="0">
                <a:solidFill>
                  <a:srgbClr val="0070C0"/>
                </a:solidFill>
              </a:rPr>
              <a:t>H</a:t>
            </a:r>
            <a:r>
              <a:rPr lang="tr-TR" sz="2400" dirty="0" smtClean="0">
                <a:solidFill>
                  <a:srgbClr val="0070C0"/>
                </a:solidFill>
              </a:rPr>
              <a:t>2020 Projelerine Katılmak Neler </a:t>
            </a:r>
            <a:r>
              <a:rPr lang="tr-TR" sz="2400" dirty="0">
                <a:solidFill>
                  <a:srgbClr val="0070C0"/>
                </a:solidFill>
              </a:rPr>
              <a:t>K</a:t>
            </a:r>
            <a:r>
              <a:rPr lang="tr-TR" sz="2400" dirty="0" smtClean="0">
                <a:solidFill>
                  <a:srgbClr val="0070C0"/>
                </a:solidFill>
              </a:rPr>
              <a:t>azandırır?</a:t>
            </a:r>
            <a:endParaRPr lang="tr-TR" sz="2400" dirty="0">
              <a:solidFill>
                <a:srgbClr val="0070C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D7ED6A-D549-40C0-9D8C-C55F5275B6CF}" type="slidenum">
              <a:rPr lang="en-US" altLang="tr-TR" smtClean="0"/>
              <a:pPr>
                <a:defRPr/>
              </a:pPr>
              <a:t>54</a:t>
            </a:fld>
            <a:endParaRPr lang="en-US" altLang="tr-TR"/>
          </a:p>
        </p:txBody>
      </p:sp>
      <p:pic>
        <p:nvPicPr>
          <p:cNvPr id="309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53" y="973584"/>
            <a:ext cx="9575205" cy="583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5" name="Rectangle 86"/>
          <p:cNvSpPr/>
          <p:nvPr/>
        </p:nvSpPr>
        <p:spPr>
          <a:xfrm>
            <a:off x="1331640" y="1131888"/>
            <a:ext cx="6331286" cy="637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6" name="Metin kutusu 3095"/>
          <p:cNvSpPr txBox="1"/>
          <p:nvPr/>
        </p:nvSpPr>
        <p:spPr>
          <a:xfrm>
            <a:off x="1331640" y="1265910"/>
            <a:ext cx="6219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Futura Bk BT" panose="020B0502020204020303" pitchFamily="34" charset="0"/>
              </a:rPr>
              <a:t>Avrupa’da ve tüm Dünyada alanınızın en iyileri ile işbirlikleri</a:t>
            </a:r>
            <a:endParaRPr lang="tr-TR" b="1" dirty="0">
              <a:latin typeface="Futura Bk BT" panose="020B0502020204020303" pitchFamily="34" charset="0"/>
            </a:endParaRPr>
          </a:p>
        </p:txBody>
      </p:sp>
      <p:sp>
        <p:nvSpPr>
          <p:cNvPr id="3097" name="Rectangle 86"/>
          <p:cNvSpPr/>
          <p:nvPr/>
        </p:nvSpPr>
        <p:spPr>
          <a:xfrm>
            <a:off x="1331640" y="1934672"/>
            <a:ext cx="6331286" cy="637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8" name="Metin kutusu 3097"/>
          <p:cNvSpPr txBox="1"/>
          <p:nvPr/>
        </p:nvSpPr>
        <p:spPr>
          <a:xfrm>
            <a:off x="2018580" y="2068694"/>
            <a:ext cx="485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Futura Bk BT" panose="020B0502020204020303" pitchFamily="34" charset="0"/>
              </a:rPr>
              <a:t>Yeni pazarlara, süreç ve ürün bilgilerine erişim</a:t>
            </a:r>
            <a:endParaRPr lang="tr-TR" b="1" dirty="0">
              <a:latin typeface="Futura Bk BT" panose="020B0502020204020303" pitchFamily="34" charset="0"/>
            </a:endParaRPr>
          </a:p>
        </p:txBody>
      </p:sp>
      <p:sp>
        <p:nvSpPr>
          <p:cNvPr id="3099" name="Rectangle 86"/>
          <p:cNvSpPr/>
          <p:nvPr/>
        </p:nvSpPr>
        <p:spPr>
          <a:xfrm>
            <a:off x="1331640" y="2726760"/>
            <a:ext cx="6331286" cy="63737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0" name="Metin kutusu 3099"/>
          <p:cNvSpPr txBox="1"/>
          <p:nvPr/>
        </p:nvSpPr>
        <p:spPr>
          <a:xfrm>
            <a:off x="2129444" y="2860782"/>
            <a:ext cx="4746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latin typeface="Futura Bk BT" panose="020B0502020204020303" pitchFamily="34" charset="0"/>
              </a:rPr>
              <a:t>Alanınızdaki en yeni ve ileri teknolojiye erişim</a:t>
            </a:r>
            <a:endParaRPr lang="tr-TR" b="1" dirty="0">
              <a:latin typeface="Futura Bk BT" panose="020B0502020204020303" pitchFamily="34" charset="0"/>
            </a:endParaRPr>
          </a:p>
        </p:txBody>
      </p:sp>
      <p:sp>
        <p:nvSpPr>
          <p:cNvPr id="3101" name="Rectangle 86"/>
          <p:cNvSpPr/>
          <p:nvPr/>
        </p:nvSpPr>
        <p:spPr>
          <a:xfrm>
            <a:off x="1331640" y="3508152"/>
            <a:ext cx="6331286" cy="302433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2" name="Metin kutusu 3101"/>
          <p:cNvSpPr txBox="1"/>
          <p:nvPr/>
        </p:nvSpPr>
        <p:spPr>
          <a:xfrm>
            <a:off x="1619672" y="3642174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latin typeface="Futura Bk BT" panose="020B0502020204020303" pitchFamily="34" charset="0"/>
              </a:rPr>
              <a:t>Yürüttüğünüz  araştırma, yenilik ve demonstrasyon faaliyetlerine Avrupa Komisyonundan fon kaynağı </a:t>
            </a:r>
            <a:endParaRPr lang="tr-TR" b="1" dirty="0">
              <a:latin typeface="Futura Bk BT" panose="020B0502020204020303" pitchFamily="34" charset="0"/>
            </a:endParaRPr>
          </a:p>
        </p:txBody>
      </p:sp>
      <p:sp>
        <p:nvSpPr>
          <p:cNvPr id="3105" name="Rounded Rectangle 3"/>
          <p:cNvSpPr/>
          <p:nvPr/>
        </p:nvSpPr>
        <p:spPr>
          <a:xfrm>
            <a:off x="1644899" y="4516264"/>
            <a:ext cx="2340000" cy="612000"/>
          </a:xfrm>
          <a:prstGeom prst="roundRect">
            <a:avLst>
              <a:gd name="adj" fmla="val 21930"/>
            </a:avLst>
          </a:prstGeom>
          <a:solidFill>
            <a:sysClr val="window" lastClr="FFFFFF"/>
          </a:solidFill>
          <a:ln w="25400" cap="flat" cmpd="sng" algn="ctr">
            <a:solidFill>
              <a:srgbClr val="00B0F0"/>
            </a:solidFill>
            <a:prstDash val="solid"/>
            <a:miter lim="800000"/>
          </a:ln>
          <a:effectLst>
            <a:innerShdw blurRad="114300">
              <a:srgbClr val="00B0F0">
                <a:lumMod val="7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6" name="Metin kutusu 3105"/>
          <p:cNvSpPr txBox="1"/>
          <p:nvPr/>
        </p:nvSpPr>
        <p:spPr>
          <a:xfrm>
            <a:off x="1911794" y="4516264"/>
            <a:ext cx="1806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latin typeface="Futura Bk BT" panose="020B0502020204020303" pitchFamily="34" charset="0"/>
              </a:rPr>
              <a:t>Yenilik faaliyeti</a:t>
            </a:r>
          </a:p>
          <a:p>
            <a:pPr algn="ctr"/>
            <a:r>
              <a:rPr lang="tr-TR" sz="1600" b="1" dirty="0" smtClean="0">
                <a:latin typeface="Futura Bk BT" panose="020B0502020204020303" pitchFamily="34" charset="0"/>
              </a:rPr>
              <a:t>%87,5</a:t>
            </a:r>
            <a:endParaRPr lang="tr-TR" sz="1600" b="1" dirty="0">
              <a:latin typeface="Futura Bk BT" panose="020B0502020204020303" pitchFamily="34" charset="0"/>
            </a:endParaRPr>
          </a:p>
        </p:txBody>
      </p:sp>
      <p:sp>
        <p:nvSpPr>
          <p:cNvPr id="3107" name="Rounded Rectangle 35"/>
          <p:cNvSpPr/>
          <p:nvPr/>
        </p:nvSpPr>
        <p:spPr>
          <a:xfrm>
            <a:off x="4860032" y="4518612"/>
            <a:ext cx="2340000" cy="612000"/>
          </a:xfrm>
          <a:prstGeom prst="roundRect">
            <a:avLst>
              <a:gd name="adj" fmla="val 21930"/>
            </a:avLst>
          </a:prstGeom>
          <a:solidFill>
            <a:sysClr val="window" lastClr="FFFFFF"/>
          </a:solidFill>
          <a:ln w="25400" cap="flat" cmpd="sng" algn="ctr">
            <a:solidFill>
              <a:srgbClr val="76BE11"/>
            </a:solidFill>
            <a:prstDash val="solid"/>
            <a:miter lim="800000"/>
          </a:ln>
          <a:effectLst>
            <a:innerShdw blurRad="114300">
              <a:srgbClr val="76BE11">
                <a:lumMod val="75000"/>
              </a:srgbClr>
            </a:inn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8" name="Metin kutusu 3107"/>
          <p:cNvSpPr txBox="1"/>
          <p:nvPr/>
        </p:nvSpPr>
        <p:spPr>
          <a:xfrm>
            <a:off x="5110490" y="4545837"/>
            <a:ext cx="1806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 smtClean="0">
                <a:latin typeface="Futura Bk BT" panose="020B0502020204020303" pitchFamily="34" charset="0"/>
              </a:rPr>
              <a:t>Ar-Ge faaliyeti</a:t>
            </a:r>
          </a:p>
          <a:p>
            <a:pPr algn="ctr"/>
            <a:r>
              <a:rPr lang="tr-TR" sz="1600" b="1" dirty="0" smtClean="0">
                <a:latin typeface="Futura Bk BT" panose="020B0502020204020303" pitchFamily="34" charset="0"/>
              </a:rPr>
              <a:t>%125</a:t>
            </a:r>
            <a:endParaRPr lang="tr-TR" sz="1600" b="1" dirty="0">
              <a:latin typeface="Futura Bk BT" panose="020B0502020204020303" pitchFamily="34" charset="0"/>
            </a:endParaRPr>
          </a:p>
        </p:txBody>
      </p:sp>
      <p:pic>
        <p:nvPicPr>
          <p:cNvPr id="31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307727"/>
            <a:ext cx="1336543" cy="1145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90" name="Rectangle 12"/>
          <p:cNvSpPr/>
          <p:nvPr/>
        </p:nvSpPr>
        <p:spPr>
          <a:xfrm>
            <a:off x="2740191" y="5661248"/>
            <a:ext cx="4811229" cy="536196"/>
          </a:xfrm>
          <a:prstGeom prst="rect">
            <a:avLst/>
          </a:prstGeom>
          <a:solidFill>
            <a:srgbClr val="5658A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1" name="Metin kutusu 3190"/>
          <p:cNvSpPr txBox="1"/>
          <p:nvPr/>
        </p:nvSpPr>
        <p:spPr>
          <a:xfrm>
            <a:off x="2771800" y="5754742"/>
            <a:ext cx="4860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 Bk BT" panose="020B0502020204020303" pitchFamily="34" charset="0"/>
              </a:rPr>
              <a:t>Proje fikrinden ürün geliştirmeye her adımda destek!</a:t>
            </a:r>
            <a:endParaRPr lang="tr-TR" sz="1600" b="1" dirty="0">
              <a:solidFill>
                <a:schemeClr val="tx1">
                  <a:lumMod val="75000"/>
                  <a:lumOff val="25000"/>
                </a:schemeClr>
              </a:solidFill>
              <a:latin typeface="Futura Bk BT" panose="020B0502020204020303" pitchFamily="34" charset="0"/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58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1961-D7DA-4D89-9530-3CCE038ECA33}" type="datetime1">
              <a:rPr lang="en-US" smtClean="0"/>
              <a:pPr/>
              <a:t>3.08.16</a:t>
            </a:fld>
            <a:endParaRPr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1066800"/>
            <a:ext cx="4872038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143000" y="4851400"/>
            <a:ext cx="7772400" cy="2006600"/>
          </a:xfrm>
          <a:prstGeom prst="rect">
            <a:avLst/>
          </a:prstGeom>
        </p:spPr>
        <p:txBody>
          <a:bodyPr/>
          <a:lstStyle/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2800" b="1" kern="0" dirty="0">
                <a:latin typeface="Century Gothic" pitchFamily="34" charset="0"/>
                <a:cs typeface="Times New Roman" pitchFamily="18" charset="0"/>
              </a:rPr>
              <a:t>“Hayal gücü bilgiden daha önemlidir.”</a:t>
            </a:r>
          </a:p>
          <a:p>
            <a:pPr marL="342900" indent="-342900" algn="l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sz="3200" kern="0" dirty="0" smtClean="0">
                <a:latin typeface="Century Gothic" pitchFamily="34" charset="0"/>
                <a:cs typeface="Times New Roman" pitchFamily="18" charset="0"/>
              </a:rPr>
              <a:t>                                         </a:t>
            </a:r>
            <a:r>
              <a:rPr lang="tr-TR" sz="3200" b="1" kern="0" dirty="0" err="1">
                <a:latin typeface="Century Gothic" pitchFamily="34" charset="0"/>
                <a:cs typeface="Times New Roman" pitchFamily="18" charset="0"/>
              </a:rPr>
              <a:t>Albert</a:t>
            </a:r>
            <a:r>
              <a:rPr lang="tr-TR" sz="3200" b="1" kern="0" dirty="0">
                <a:latin typeface="Century Gothic" pitchFamily="34" charset="0"/>
                <a:cs typeface="Times New Roman" pitchFamily="18" charset="0"/>
              </a:rPr>
              <a:t> EINSTEIN</a:t>
            </a:r>
          </a:p>
        </p:txBody>
      </p:sp>
    </p:spTree>
    <p:extLst>
      <p:ext uri="{BB962C8B-B14F-4D97-AF65-F5344CB8AC3E}">
        <p14:creationId xmlns:p14="http://schemas.microsoft.com/office/powerpoint/2010/main" val="242247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0070C0"/>
                </a:solidFill>
                <a:latin typeface="Corbel" pitchFamily="34" charset="0"/>
              </a:rPr>
              <a:t>Maksimum Destek Oranları</a:t>
            </a:r>
            <a:endParaRPr lang="tr-TR" sz="4000" dirty="0">
              <a:solidFill>
                <a:srgbClr val="0070C0"/>
              </a:solidFill>
              <a:latin typeface="Corbel" pitchFamily="34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8425278"/>
              </p:ext>
            </p:extLst>
          </p:nvPr>
        </p:nvGraphicFramePr>
        <p:xfrm>
          <a:off x="323528" y="836712"/>
          <a:ext cx="8352930" cy="286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0586"/>
                <a:gridCol w="1670586"/>
                <a:gridCol w="1670586"/>
                <a:gridCol w="1670586"/>
                <a:gridCol w="1670586"/>
              </a:tblGrid>
              <a:tr h="432048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7.ÇP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Ar-Ge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Demo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err="1" smtClean="0">
                          <a:latin typeface="Corbel" pitchFamily="34" charset="0"/>
                        </a:rPr>
                        <a:t>Koord</a:t>
                      </a:r>
                      <a:r>
                        <a:rPr lang="tr-TR" sz="2000" b="1" dirty="0" smtClean="0">
                          <a:latin typeface="Corbel" pitchFamily="34" charset="0"/>
                        </a:rPr>
                        <a:t>.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Diğer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KOBİ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 120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 80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 160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 160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Sanayi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</a:t>
                      </a:r>
                      <a:r>
                        <a:rPr lang="tr-TR" sz="2000" b="1" baseline="0" dirty="0" smtClean="0">
                          <a:latin typeface="Corbel" pitchFamily="34" charset="0"/>
                        </a:rPr>
                        <a:t> = 60 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</a:t>
                      </a:r>
                      <a:r>
                        <a:rPr lang="tr-TR" sz="2000" b="1" baseline="0" dirty="0" smtClean="0">
                          <a:latin typeface="Corbel" pitchFamily="34" charset="0"/>
                        </a:rPr>
                        <a:t> 60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 120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 120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Araştırma</a:t>
                      </a:r>
                      <a:r>
                        <a:rPr lang="tr-TR" sz="2000" b="1" baseline="0" dirty="0" smtClean="0">
                          <a:latin typeface="Corbel" pitchFamily="34" charset="0"/>
                        </a:rPr>
                        <a:t> Kur.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 120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 80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 160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 160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Üniversite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 120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 80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 160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 160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Diğer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</a:t>
                      </a:r>
                      <a:r>
                        <a:rPr lang="tr-TR" sz="2000" b="1" baseline="0" dirty="0" smtClean="0">
                          <a:latin typeface="Corbel" pitchFamily="34" charset="0"/>
                        </a:rPr>
                        <a:t> = 60 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</a:t>
                      </a:r>
                      <a:r>
                        <a:rPr lang="tr-TR" sz="2000" b="1" baseline="0" dirty="0" smtClean="0">
                          <a:latin typeface="Corbel" pitchFamily="34" charset="0"/>
                        </a:rPr>
                        <a:t> 60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 120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100 = 120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İçerik Yer Tutucus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154828"/>
              </p:ext>
            </p:extLst>
          </p:nvPr>
        </p:nvGraphicFramePr>
        <p:xfrm>
          <a:off x="323528" y="3861048"/>
          <a:ext cx="8352930" cy="2989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468964"/>
                <a:gridCol w="1670586"/>
                <a:gridCol w="1670586"/>
                <a:gridCol w="1670586"/>
              </a:tblGrid>
              <a:tr h="642194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HORIZON2020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Ar-Ge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Demo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err="1" smtClean="0">
                          <a:latin typeface="Corbel" pitchFamily="34" charset="0"/>
                        </a:rPr>
                        <a:t>Koord</a:t>
                      </a:r>
                      <a:r>
                        <a:rPr lang="tr-TR" sz="2000" b="1" dirty="0" smtClean="0">
                          <a:latin typeface="Corbel" pitchFamily="34" charset="0"/>
                        </a:rPr>
                        <a:t>.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Diğer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36297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KOBİ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 gridSpan="4">
                  <a:txBody>
                    <a:bodyPr/>
                    <a:lstStyle/>
                    <a:p>
                      <a:pPr algn="ctr"/>
                      <a:r>
                        <a:rPr lang="tr-TR" sz="4000" b="1" baseline="0" dirty="0" smtClean="0">
                          <a:latin typeface="Corbel" pitchFamily="34" charset="0"/>
                        </a:rPr>
                        <a:t>100 = 125</a:t>
                      </a:r>
                    </a:p>
                    <a:p>
                      <a:pPr algn="ctr"/>
                      <a:r>
                        <a:rPr lang="tr-TR" sz="4000" b="1" baseline="0" dirty="0" smtClean="0">
                          <a:latin typeface="Corbel" pitchFamily="34" charset="0"/>
                        </a:rPr>
                        <a:t>100 = 87,5* </a:t>
                      </a:r>
                    </a:p>
                    <a:p>
                      <a:pPr algn="ctr"/>
                      <a:r>
                        <a:rPr lang="tr-TR" sz="2400" b="1" baseline="0" dirty="0" smtClean="0">
                          <a:latin typeface="Corbel" pitchFamily="34" charset="0"/>
                        </a:rPr>
                        <a:t>(*Yenilik Hibeleri ve Ortak </a:t>
                      </a:r>
                      <a:r>
                        <a:rPr lang="tr-TR" sz="2400" b="1" baseline="0" dirty="0" err="1" smtClean="0">
                          <a:latin typeface="Corbel" pitchFamily="34" charset="0"/>
                        </a:rPr>
                        <a:t>Fonlama</a:t>
                      </a:r>
                      <a:r>
                        <a:rPr lang="tr-TR" sz="2400" b="1" baseline="0" dirty="0" smtClean="0">
                          <a:latin typeface="Corbel" pitchFamily="34" charset="0"/>
                        </a:rPr>
                        <a:t> Programı Eylemleri)</a:t>
                      </a:r>
                      <a:endParaRPr lang="tr-TR" sz="4000" b="1" baseline="0" dirty="0">
                        <a:latin typeface="Corbel" pitchFamily="34" charset="0"/>
                      </a:endParaRPr>
                    </a:p>
                    <a:p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lang="tr-TR" sz="2000" dirty="0">
                        <a:latin typeface="Corbel" pitchFamily="34" charset="0"/>
                      </a:endParaRPr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 sz="2000">
                        <a:latin typeface="Corbel" pitchFamily="34" charset="0"/>
                      </a:endParaRPr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tr-TR" sz="2000">
                        <a:latin typeface="Corbel" pitchFamily="34" charset="0"/>
                      </a:endParaRPr>
                    </a:p>
                  </a:txBody>
                  <a:tcPr/>
                </a:tc>
              </a:tr>
              <a:tr h="36297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Sanayi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tr-TR" sz="2000" baseline="0" dirty="0">
                        <a:latin typeface="Corbel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sz="2000" dirty="0">
                        <a:latin typeface="Corbel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sz="2000">
                        <a:latin typeface="Corbel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sz="2000">
                        <a:latin typeface="Corbel" pitchFamily="34" charset="0"/>
                      </a:endParaRPr>
                    </a:p>
                  </a:txBody>
                  <a:tcPr/>
                </a:tc>
              </a:tr>
              <a:tr h="642194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Araştırma</a:t>
                      </a:r>
                      <a:r>
                        <a:rPr lang="tr-TR" sz="2000" b="1" baseline="0" dirty="0" smtClean="0">
                          <a:latin typeface="Corbel" pitchFamily="34" charset="0"/>
                        </a:rPr>
                        <a:t> Kur.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tr-TR" sz="2000" baseline="0" dirty="0">
                        <a:latin typeface="Corbel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sz="2000" dirty="0">
                        <a:latin typeface="Corbel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sz="2000" dirty="0">
                        <a:latin typeface="Corbel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sz="2000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362979">
                <a:tc>
                  <a:txBody>
                    <a:bodyPr/>
                    <a:lstStyle/>
                    <a:p>
                      <a:r>
                        <a:rPr lang="tr-TR" sz="2000" b="1" dirty="0" err="1" smtClean="0">
                          <a:latin typeface="Corbel" pitchFamily="34" charset="0"/>
                        </a:rPr>
                        <a:t>Universite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tr-TR" sz="2000" baseline="0" dirty="0">
                        <a:latin typeface="Corbel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sz="2000" dirty="0">
                        <a:latin typeface="Corbel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sz="2000">
                        <a:latin typeface="Corbel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sz="2000" dirty="0">
                        <a:latin typeface="Corbel" pitchFamily="34" charset="0"/>
                      </a:endParaRPr>
                    </a:p>
                  </a:txBody>
                  <a:tcPr/>
                </a:tc>
              </a:tr>
              <a:tr h="362979">
                <a:tc>
                  <a:txBody>
                    <a:bodyPr/>
                    <a:lstStyle/>
                    <a:p>
                      <a:r>
                        <a:rPr lang="tr-TR" sz="2000" b="1" dirty="0" smtClean="0">
                          <a:latin typeface="Corbel" pitchFamily="34" charset="0"/>
                        </a:rPr>
                        <a:t>Diğer</a:t>
                      </a:r>
                      <a:endParaRPr lang="tr-TR" sz="2000" b="1" dirty="0">
                        <a:latin typeface="Corbel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tr-TR" sz="2000" baseline="0" dirty="0">
                        <a:latin typeface="Corbel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sz="2000" dirty="0">
                        <a:latin typeface="Corbel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sz="2000" dirty="0">
                        <a:latin typeface="Corbel" pitchFamily="34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 sz="2000" dirty="0">
                        <a:latin typeface="Corbe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19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323528" y="1052736"/>
            <a:ext cx="8329674" cy="561975"/>
          </a:xfrm>
          <a:prstGeom prst="rect">
            <a:avLst/>
          </a:prstGeom>
        </p:spPr>
        <p:txBody>
          <a:bodyPr/>
          <a:lstStyle/>
          <a:p>
            <a:pPr lvl="0" defTabSz="457200" eaLnBrk="0" hangingPunct="0">
              <a:defRPr/>
            </a:pPr>
            <a:r>
              <a:rPr lang="en-US" sz="3200" b="1" dirty="0">
                <a:solidFill>
                  <a:srgbClr val="3333CC"/>
                </a:solidFill>
                <a:ea typeface="+mj-ea"/>
                <a:cs typeface="Arial" pitchFamily="34" charset="0"/>
              </a:rPr>
              <a:t>H2020 </a:t>
            </a:r>
            <a:r>
              <a:rPr lang="en-US" sz="3200" b="1" dirty="0" err="1" smtClean="0">
                <a:solidFill>
                  <a:srgbClr val="3333CC"/>
                </a:solidFill>
                <a:ea typeface="+mj-ea"/>
                <a:cs typeface="Arial" pitchFamily="34" charset="0"/>
              </a:rPr>
              <a:t>Programı</a:t>
            </a:r>
            <a:r>
              <a:rPr lang="en-US" sz="32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 – </a:t>
            </a:r>
            <a:r>
              <a:rPr lang="en-US" sz="3200" b="1" dirty="0" err="1" smtClean="0">
                <a:solidFill>
                  <a:srgbClr val="3333CC"/>
                </a:solidFill>
                <a:ea typeface="+mj-ea"/>
                <a:cs typeface="Arial" pitchFamily="34" charset="0"/>
              </a:rPr>
              <a:t>Yenilikler</a:t>
            </a:r>
            <a:r>
              <a:rPr lang="en-US" sz="32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15821" y="1916832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tr-TR" sz="2400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Üç farklı program/girişimin tek programda birleştirilmesi</a:t>
            </a:r>
            <a:endParaRPr lang="en-GB" sz="2400" dirty="0">
              <a:solidFill>
                <a:srgbClr val="3333CC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tr-TR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Çerçeve Program (ÇP)</a:t>
            </a:r>
            <a:endParaRPr lang="en-GB" dirty="0">
              <a:solidFill>
                <a:srgbClr val="3333CC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tr-TR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Rekabet Edebilirlik ve Yenilik Programı (</a:t>
            </a:r>
            <a:r>
              <a:rPr lang="en-GB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Competitiveness and Innovation Programme </a:t>
            </a:r>
            <a:r>
              <a:rPr lang="tr-TR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-</a:t>
            </a:r>
            <a:r>
              <a:rPr lang="en-GB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CIP)</a:t>
            </a:r>
          </a:p>
          <a:p>
            <a:pPr marL="742950" lvl="2" indent="-342900">
              <a:spcBef>
                <a:spcPts val="0"/>
              </a:spcBef>
              <a:spcAft>
                <a:spcPts val="120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tr-TR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Avrupa Yenilik ve Teknoloji Enstitüsü (</a:t>
            </a:r>
            <a:r>
              <a:rPr lang="en-GB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European Institute of Innovation and Technology (EIT)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tr-TR" sz="2400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Araştırmanın yenilik ile eşleştirilmesi– araştırmadan ticarileştirmeye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tr-TR" sz="2400" b="1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Toplumsal </a:t>
            </a:r>
            <a:r>
              <a:rPr lang="tr-TR" sz="2400" b="1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sorunlarına </a:t>
            </a:r>
            <a:r>
              <a:rPr lang="tr-TR" sz="2400" b="1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çözüm;</a:t>
            </a:r>
            <a:r>
              <a:rPr lang="tr-TR" sz="2400" b="1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tr-TR" sz="2400" b="1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tr-TR" sz="2400" b="1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örn</a:t>
            </a:r>
            <a:r>
              <a:rPr lang="en-US" sz="2400" b="1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ek</a:t>
            </a:r>
            <a:r>
              <a:rPr lang="en-US" sz="2400" b="1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: </a:t>
            </a:r>
            <a:r>
              <a:rPr lang="tr-TR" sz="2400" b="1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tr-TR" sz="2400" b="1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sağlık</a:t>
            </a:r>
            <a:r>
              <a:rPr lang="en-GB" sz="2400" b="1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  <a:r>
              <a:rPr lang="tr-TR" sz="2400" b="1" dirty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temiz enerji ve </a:t>
            </a:r>
            <a:r>
              <a:rPr lang="tr-TR" sz="2400" b="1" dirty="0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ulaştırma </a:t>
            </a:r>
            <a:r>
              <a:rPr lang="tr-TR" sz="2400" b="1" dirty="0" err="1" smtClean="0">
                <a:solidFill>
                  <a:srgbClr val="3333CC"/>
                </a:solidFill>
                <a:latin typeface="Arial" pitchFamily="34" charset="0"/>
                <a:ea typeface="+mj-ea"/>
                <a:cs typeface="Arial" pitchFamily="34" charset="0"/>
              </a:rPr>
              <a:t>vb</a:t>
            </a:r>
            <a:endParaRPr lang="en-US" sz="2400" b="1" dirty="0" smtClean="0">
              <a:solidFill>
                <a:srgbClr val="3333CC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tr-T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Başlık"/>
          <p:cNvSpPr>
            <a:spLocks noGrp="1"/>
          </p:cNvSpPr>
          <p:nvPr>
            <p:ph type="title"/>
          </p:nvPr>
        </p:nvSpPr>
        <p:spPr>
          <a:xfrm>
            <a:off x="971600" y="-12982"/>
            <a:ext cx="7776864" cy="706090"/>
          </a:xfrm>
        </p:spPr>
        <p:txBody>
          <a:bodyPr/>
          <a:lstStyle/>
          <a:p>
            <a:r>
              <a:rPr lang="tr-TR" dirty="0" smtClean="0">
                <a:solidFill>
                  <a:srgbClr val="0070C0"/>
                </a:solidFill>
                <a:latin typeface="Corbel" pitchFamily="34" charset="0"/>
              </a:rPr>
              <a:t>Kimler Başvurabilir?</a:t>
            </a:r>
            <a:endParaRPr lang="tr-TR" dirty="0">
              <a:solidFill>
                <a:srgbClr val="0070C0"/>
              </a:solidFill>
              <a:latin typeface="Corbel" pitchFamily="34" charset="0"/>
            </a:endParaRPr>
          </a:p>
        </p:txBody>
      </p:sp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9AD7C0-8C53-44ED-8F01-012B65BF25F1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  <p:grpSp>
        <p:nvGrpSpPr>
          <p:cNvPr id="3" name="Grup 5"/>
          <p:cNvGrpSpPr/>
          <p:nvPr/>
        </p:nvGrpSpPr>
        <p:grpSpPr>
          <a:xfrm>
            <a:off x="0" y="692696"/>
            <a:ext cx="9144001" cy="6165307"/>
            <a:chOff x="0" y="1392577"/>
            <a:chExt cx="9144001" cy="5926481"/>
          </a:xfrm>
        </p:grpSpPr>
        <p:grpSp>
          <p:nvGrpSpPr>
            <p:cNvPr id="4" name="Group 49"/>
            <p:cNvGrpSpPr>
              <a:grpSpLocks/>
            </p:cNvGrpSpPr>
            <p:nvPr/>
          </p:nvGrpSpPr>
          <p:grpSpPr bwMode="auto">
            <a:xfrm>
              <a:off x="1" y="1392577"/>
              <a:ext cx="6289420" cy="1954467"/>
              <a:chOff x="5134384" y="5342548"/>
              <a:chExt cx="3542743" cy="2707049"/>
            </a:xfrm>
          </p:grpSpPr>
          <p:grpSp>
            <p:nvGrpSpPr>
              <p:cNvPr id="5" name="Group 50"/>
              <p:cNvGrpSpPr/>
              <p:nvPr/>
            </p:nvGrpSpPr>
            <p:grpSpPr>
              <a:xfrm>
                <a:off x="5134384" y="5534291"/>
                <a:ext cx="1966928" cy="2515306"/>
                <a:chOff x="-575721" y="1512297"/>
                <a:chExt cx="1544516" cy="1763968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Rectangle 52"/>
                <p:cNvSpPr/>
                <p:nvPr/>
              </p:nvSpPr>
              <p:spPr>
                <a:xfrm>
                  <a:off x="-575721" y="1528175"/>
                  <a:ext cx="1544516" cy="1748090"/>
                </a:xfrm>
                <a:prstGeom prst="rect">
                  <a:avLst/>
                </a:prstGeom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r-TR" dirty="0" smtClean="0">
                    <a:solidFill>
                      <a:prstClr val="black"/>
                    </a:solidFill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tr-TR" dirty="0" smtClean="0">
                    <a:solidFill>
                      <a:prstClr val="black"/>
                    </a:solidFill>
                  </a:endParaRP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dirty="0" smtClean="0">
                      <a:solidFill>
                        <a:prstClr val="black"/>
                      </a:solidFill>
                    </a:rPr>
                    <a:t>Bireysel Araştırmacılar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dirty="0" smtClean="0">
                      <a:solidFill>
                        <a:prstClr val="black"/>
                      </a:solidFill>
                    </a:rPr>
                    <a:t>Üniversiteler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dirty="0" smtClean="0">
                      <a:solidFill>
                        <a:prstClr val="black"/>
                      </a:solidFill>
                    </a:rPr>
                    <a:t>Araştırma Merkezleri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dirty="0" smtClean="0">
                      <a:solidFill>
                        <a:prstClr val="black"/>
                      </a:solidFill>
                    </a:rPr>
                    <a:t>Sanayi -KOBİ</a:t>
                  </a: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Rectangle 54"/>
                <p:cNvSpPr/>
                <p:nvPr/>
              </p:nvSpPr>
              <p:spPr>
                <a:xfrm>
                  <a:off x="-575721" y="1512297"/>
                  <a:ext cx="1544516" cy="336171"/>
                </a:xfrm>
                <a:prstGeom prst="rect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sz="2400" b="1" dirty="0" smtClean="0">
                      <a:solidFill>
                        <a:prstClr val="black"/>
                      </a:solidFill>
                      <a:latin typeface="Corbel" pitchFamily="34" charset="0"/>
                    </a:rPr>
                    <a:t>Bilimsel Mükemmeliyet</a:t>
                  </a:r>
                  <a:endParaRPr lang="en-US" sz="2400" b="1" dirty="0">
                    <a:solidFill>
                      <a:prstClr val="black"/>
                    </a:solidFill>
                    <a:latin typeface="Corbel" pitchFamily="34" charset="0"/>
                  </a:endParaRPr>
                </a:p>
              </p:txBody>
            </p:sp>
          </p:grpSp>
          <p:sp>
            <p:nvSpPr>
              <p:cNvPr id="18" name="Rectangle 51"/>
              <p:cNvSpPr>
                <a:spLocks noChangeArrowheads="1"/>
              </p:cNvSpPr>
              <p:nvPr/>
            </p:nvSpPr>
            <p:spPr bwMode="auto">
              <a:xfrm>
                <a:off x="6695702" y="5342548"/>
                <a:ext cx="1981425" cy="4262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marL="285750" indent="-285750">
                  <a:spcAft>
                    <a:spcPts val="400"/>
                  </a:spcAft>
                  <a:buFont typeface="Wingdings" pitchFamily="2" charset="2"/>
                  <a:buChar char="v"/>
                </a:pPr>
                <a:endParaRPr lang="tr-TR" sz="1400" b="1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0"/>
            <p:cNvGrpSpPr/>
            <p:nvPr/>
          </p:nvGrpSpPr>
          <p:grpSpPr bwMode="auto">
            <a:xfrm>
              <a:off x="0" y="3347043"/>
              <a:ext cx="3491879" cy="1783339"/>
              <a:chOff x="506148" y="1125357"/>
              <a:chExt cx="1689015" cy="835357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3" name="Rectangle 61"/>
              <p:cNvSpPr/>
              <p:nvPr/>
            </p:nvSpPr>
            <p:spPr>
              <a:xfrm>
                <a:off x="506148" y="1344666"/>
                <a:ext cx="1681336" cy="616048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/>
                  </a:gs>
                </a:gsLst>
                <a:lin ang="5400000" scaled="1"/>
                <a:tileRect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dirty="0" smtClean="0">
                    <a:solidFill>
                      <a:prstClr val="black"/>
                    </a:solidFill>
                  </a:rPr>
                  <a:t>Sanayi-KOBİ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dirty="0" smtClean="0">
                    <a:solidFill>
                      <a:prstClr val="black"/>
                    </a:solidFill>
                  </a:rPr>
                  <a:t>Üniversiteler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dirty="0" smtClean="0">
                    <a:solidFill>
                      <a:prstClr val="black"/>
                    </a:solidFill>
                  </a:rPr>
                  <a:t>Araştırma Merkezleri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dirty="0" smtClean="0">
                    <a:solidFill>
                      <a:prstClr val="black"/>
                    </a:solidFill>
                  </a:rPr>
                  <a:t>Kamu Kurumları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Rectangle 64"/>
              <p:cNvSpPr/>
              <p:nvPr/>
            </p:nvSpPr>
            <p:spPr>
              <a:xfrm>
                <a:off x="506148" y="1433275"/>
                <a:ext cx="1511407" cy="1524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 eaLnBrk="0" hangingPunct="0">
                  <a:buFont typeface="Arial" pitchFamily="34" charset="0"/>
                  <a:buChar char="•"/>
                </a:pPr>
                <a:endParaRPr lang="en-GB" sz="1600" b="1" dirty="0">
                  <a:solidFill>
                    <a:srgbClr val="000000"/>
                  </a:solidFill>
                  <a:latin typeface="Corbel" pitchFamily="34" charset="0"/>
                </a:endParaRPr>
              </a:p>
            </p:txBody>
          </p:sp>
          <p:sp>
            <p:nvSpPr>
              <p:cNvPr id="16" name="TextBox 65"/>
              <p:cNvSpPr txBox="1"/>
              <p:nvPr/>
            </p:nvSpPr>
            <p:spPr>
              <a:xfrm flipH="1">
                <a:off x="506148" y="1125357"/>
                <a:ext cx="1689015" cy="20787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tr-TR" sz="2400" b="1" dirty="0" smtClean="0">
                    <a:solidFill>
                      <a:prstClr val="black"/>
                    </a:solidFill>
                    <a:latin typeface="Corbel" pitchFamily="34" charset="0"/>
                  </a:rPr>
                  <a:t>Endüstriyel Liderlik</a:t>
                </a:r>
                <a:endParaRPr lang="en-US" sz="2400" b="1" dirty="0">
                  <a:solidFill>
                    <a:prstClr val="black"/>
                  </a:solidFill>
                  <a:latin typeface="Corbel" pitchFamily="34" charset="0"/>
                </a:endParaRPr>
              </a:p>
            </p:txBody>
          </p:sp>
        </p:grpSp>
        <p:grpSp>
          <p:nvGrpSpPr>
            <p:cNvPr id="7" name="Group 66"/>
            <p:cNvGrpSpPr>
              <a:grpSpLocks/>
            </p:cNvGrpSpPr>
            <p:nvPr/>
          </p:nvGrpSpPr>
          <p:grpSpPr bwMode="auto">
            <a:xfrm>
              <a:off x="1" y="4292428"/>
              <a:ext cx="9144000" cy="3026630"/>
              <a:chOff x="3186843" y="5658596"/>
              <a:chExt cx="5338275" cy="1993082"/>
            </a:xfrm>
          </p:grpSpPr>
          <p:grpSp>
            <p:nvGrpSpPr>
              <p:cNvPr id="8" name="Group 67"/>
              <p:cNvGrpSpPr/>
              <p:nvPr/>
            </p:nvGrpSpPr>
            <p:grpSpPr>
              <a:xfrm>
                <a:off x="3186843" y="6210404"/>
                <a:ext cx="2022249" cy="1441274"/>
                <a:chOff x="-2105016" y="1986448"/>
                <a:chExt cx="1587957" cy="1010754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" name="Rectangle 69"/>
                <p:cNvSpPr/>
                <p:nvPr/>
              </p:nvSpPr>
              <p:spPr>
                <a:xfrm>
                  <a:off x="-2105016" y="2301124"/>
                  <a:ext cx="1578534" cy="696078"/>
                </a:xfrm>
                <a:prstGeom prst="rect">
                  <a:avLst/>
                </a:prstGeom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" name="Rectangle 3"/>
                <p:cNvSpPr/>
                <p:nvPr/>
              </p:nvSpPr>
              <p:spPr>
                <a:xfrm>
                  <a:off x="-2105016" y="2306106"/>
                  <a:ext cx="1580971" cy="691095"/>
                </a:xfrm>
                <a:custGeom>
                  <a:avLst/>
                  <a:gdLst>
                    <a:gd name="connsiteX0" fmla="*/ 0 w 1905000"/>
                    <a:gd name="connsiteY0" fmla="*/ 0 h 1295400"/>
                    <a:gd name="connsiteX1" fmla="*/ 1905000 w 1905000"/>
                    <a:gd name="connsiteY1" fmla="*/ 0 h 1295400"/>
                    <a:gd name="connsiteX2" fmla="*/ 1905000 w 1905000"/>
                    <a:gd name="connsiteY2" fmla="*/ 1295400 h 1295400"/>
                    <a:gd name="connsiteX3" fmla="*/ 0 w 1905000"/>
                    <a:gd name="connsiteY3" fmla="*/ 1295400 h 1295400"/>
                    <a:gd name="connsiteX4" fmla="*/ 0 w 1905000"/>
                    <a:gd name="connsiteY4" fmla="*/ 0 h 1295400"/>
                    <a:gd name="connsiteX0" fmla="*/ 0 w 1905000"/>
                    <a:gd name="connsiteY0" fmla="*/ 0 h 1295400"/>
                    <a:gd name="connsiteX1" fmla="*/ 1905000 w 1905000"/>
                    <a:gd name="connsiteY1" fmla="*/ 0 h 1295400"/>
                    <a:gd name="connsiteX2" fmla="*/ 1901749 w 1905000"/>
                    <a:gd name="connsiteY2" fmla="*/ 700135 h 1295400"/>
                    <a:gd name="connsiteX3" fmla="*/ 1905000 w 1905000"/>
                    <a:gd name="connsiteY3" fmla="*/ 1295400 h 1295400"/>
                    <a:gd name="connsiteX4" fmla="*/ 0 w 1905000"/>
                    <a:gd name="connsiteY4" fmla="*/ 1295400 h 1295400"/>
                    <a:gd name="connsiteX5" fmla="*/ 0 w 1905000"/>
                    <a:gd name="connsiteY5" fmla="*/ 0 h 1295400"/>
                    <a:gd name="connsiteX0" fmla="*/ 0 w 1905000"/>
                    <a:gd name="connsiteY0" fmla="*/ 0 h 1312930"/>
                    <a:gd name="connsiteX1" fmla="*/ 1905000 w 1905000"/>
                    <a:gd name="connsiteY1" fmla="*/ 0 h 1312930"/>
                    <a:gd name="connsiteX2" fmla="*/ 1901749 w 1905000"/>
                    <a:gd name="connsiteY2" fmla="*/ 700135 h 1312930"/>
                    <a:gd name="connsiteX3" fmla="*/ 0 w 1905000"/>
                    <a:gd name="connsiteY3" fmla="*/ 1295400 h 1312930"/>
                    <a:gd name="connsiteX4" fmla="*/ 0 w 1905000"/>
                    <a:gd name="connsiteY4" fmla="*/ 0 h 1312930"/>
                    <a:gd name="connsiteX0" fmla="*/ 0 w 1905000"/>
                    <a:gd name="connsiteY0" fmla="*/ 0 h 1305690"/>
                    <a:gd name="connsiteX1" fmla="*/ 1905000 w 1905000"/>
                    <a:gd name="connsiteY1" fmla="*/ 0 h 1305690"/>
                    <a:gd name="connsiteX2" fmla="*/ 1901749 w 1905000"/>
                    <a:gd name="connsiteY2" fmla="*/ 700135 h 1305690"/>
                    <a:gd name="connsiteX3" fmla="*/ 0 w 1905000"/>
                    <a:gd name="connsiteY3" fmla="*/ 1295400 h 1305690"/>
                    <a:gd name="connsiteX4" fmla="*/ 0 w 1905000"/>
                    <a:gd name="connsiteY4" fmla="*/ 0 h 1305690"/>
                    <a:gd name="connsiteX0" fmla="*/ 0 w 1905000"/>
                    <a:gd name="connsiteY0" fmla="*/ 0 h 1311493"/>
                    <a:gd name="connsiteX1" fmla="*/ 1905000 w 1905000"/>
                    <a:gd name="connsiteY1" fmla="*/ 0 h 1311493"/>
                    <a:gd name="connsiteX2" fmla="*/ 1901749 w 1905000"/>
                    <a:gd name="connsiteY2" fmla="*/ 700135 h 1311493"/>
                    <a:gd name="connsiteX3" fmla="*/ 0 w 1905000"/>
                    <a:gd name="connsiteY3" fmla="*/ 1295400 h 1311493"/>
                    <a:gd name="connsiteX4" fmla="*/ 0 w 1905000"/>
                    <a:gd name="connsiteY4" fmla="*/ 0 h 1311493"/>
                    <a:gd name="connsiteX0" fmla="*/ 0 w 1905000"/>
                    <a:gd name="connsiteY0" fmla="*/ 0 h 1310365"/>
                    <a:gd name="connsiteX1" fmla="*/ 1905000 w 1905000"/>
                    <a:gd name="connsiteY1" fmla="*/ 0 h 1310365"/>
                    <a:gd name="connsiteX2" fmla="*/ 1901749 w 1905000"/>
                    <a:gd name="connsiteY2" fmla="*/ 700135 h 1310365"/>
                    <a:gd name="connsiteX3" fmla="*/ 0 w 1905000"/>
                    <a:gd name="connsiteY3" fmla="*/ 1295400 h 1310365"/>
                    <a:gd name="connsiteX4" fmla="*/ 0 w 1905000"/>
                    <a:gd name="connsiteY4" fmla="*/ 0 h 1310365"/>
                    <a:gd name="connsiteX0" fmla="*/ 0 w 1907941"/>
                    <a:gd name="connsiteY0" fmla="*/ 0 h 1310497"/>
                    <a:gd name="connsiteX1" fmla="*/ 1905000 w 1907941"/>
                    <a:gd name="connsiteY1" fmla="*/ 0 h 1310497"/>
                    <a:gd name="connsiteX2" fmla="*/ 1907785 w 1907941"/>
                    <a:gd name="connsiteY2" fmla="*/ 709188 h 1310497"/>
                    <a:gd name="connsiteX3" fmla="*/ 0 w 1907941"/>
                    <a:gd name="connsiteY3" fmla="*/ 1295400 h 1310497"/>
                    <a:gd name="connsiteX4" fmla="*/ 0 w 1907941"/>
                    <a:gd name="connsiteY4" fmla="*/ 0 h 1310497"/>
                    <a:gd name="connsiteX0" fmla="*/ 0 w 1907941"/>
                    <a:gd name="connsiteY0" fmla="*/ 0 h 1309793"/>
                    <a:gd name="connsiteX1" fmla="*/ 1905000 w 1907941"/>
                    <a:gd name="connsiteY1" fmla="*/ 0 h 1309793"/>
                    <a:gd name="connsiteX2" fmla="*/ 1907785 w 1907941"/>
                    <a:gd name="connsiteY2" fmla="*/ 709188 h 1309793"/>
                    <a:gd name="connsiteX3" fmla="*/ 0 w 1907941"/>
                    <a:gd name="connsiteY3" fmla="*/ 1295400 h 1309793"/>
                    <a:gd name="connsiteX4" fmla="*/ 0 w 1907941"/>
                    <a:gd name="connsiteY4" fmla="*/ 0 h 130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7941" h="1309793">
                      <a:moveTo>
                        <a:pt x="0" y="0"/>
                      </a:moveTo>
                      <a:lnTo>
                        <a:pt x="1905000" y="0"/>
                      </a:lnTo>
                      <a:cubicBezTo>
                        <a:pt x="1903916" y="233378"/>
                        <a:pt x="1908869" y="475810"/>
                        <a:pt x="1907785" y="709188"/>
                      </a:cubicBezTo>
                      <a:cubicBezTo>
                        <a:pt x="1478626" y="451290"/>
                        <a:pt x="549330" y="1439250"/>
                        <a:pt x="0" y="12954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37000"/>
                      </a:schemeClr>
                    </a:gs>
                    <a:gs pos="100000">
                      <a:schemeClr val="bg1">
                        <a:alpha val="15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dirty="0" smtClean="0">
                      <a:solidFill>
                        <a:prstClr val="black"/>
                      </a:solidFill>
                    </a:rPr>
                    <a:t>Üniversiteler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dirty="0" smtClean="0">
                      <a:solidFill>
                        <a:prstClr val="black"/>
                      </a:solidFill>
                    </a:rPr>
                    <a:t>Sanayi-KOBİ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dirty="0" smtClean="0">
                      <a:solidFill>
                        <a:prstClr val="black"/>
                      </a:solidFill>
                    </a:rPr>
                    <a:t>Araştırma Merkezleri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dirty="0" smtClean="0">
                      <a:solidFill>
                        <a:prstClr val="black"/>
                      </a:solidFill>
                    </a:rPr>
                    <a:t>Kamu Kurumları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dirty="0" err="1" smtClean="0">
                      <a:solidFill>
                        <a:prstClr val="black"/>
                      </a:solidFill>
                    </a:rPr>
                    <a:t>STK’lar</a:t>
                  </a:r>
                  <a:endParaRPr lang="tr-TR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TextBox 72"/>
                <p:cNvSpPr txBox="1"/>
                <p:nvPr/>
              </p:nvSpPr>
              <p:spPr>
                <a:xfrm flipH="1">
                  <a:off x="-2105016" y="1986448"/>
                  <a:ext cx="1587957" cy="31424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sz="2000" b="1" dirty="0" smtClean="0">
                      <a:solidFill>
                        <a:prstClr val="black"/>
                      </a:solidFill>
                      <a:latin typeface="Corbel" pitchFamily="34" charset="0"/>
                    </a:rPr>
                    <a:t>Toplumsal  Sorunlara Çözümler</a:t>
                  </a:r>
                  <a:endParaRPr lang="en-US" sz="2000" b="1" dirty="0">
                    <a:solidFill>
                      <a:prstClr val="black"/>
                    </a:solidFill>
                    <a:latin typeface="Corbel" pitchFamily="34" charset="0"/>
                  </a:endParaRPr>
                </a:p>
              </p:txBody>
            </p:sp>
          </p:grpSp>
          <p:sp>
            <p:nvSpPr>
              <p:cNvPr id="9" name="Rectangle 68"/>
              <p:cNvSpPr>
                <a:spLocks noChangeArrowheads="1"/>
              </p:cNvSpPr>
              <p:nvPr/>
            </p:nvSpPr>
            <p:spPr bwMode="auto">
              <a:xfrm>
                <a:off x="6696458" y="5658596"/>
                <a:ext cx="1828660" cy="2143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endParaRPr lang="tr-TR" sz="1600" b="1" dirty="0">
                  <a:solidFill>
                    <a:srgbClr val="000000"/>
                  </a:solidFill>
                  <a:latin typeface="Corbel" pitchFamily="34" charset="0"/>
                </a:endParaRPr>
              </a:p>
            </p:txBody>
          </p:sp>
        </p:grpSp>
      </p:grpSp>
      <p:graphicFrame>
        <p:nvGraphicFramePr>
          <p:cNvPr id="25" name="1 Grafik"/>
          <p:cNvGraphicFramePr>
            <a:graphicFrameLocks noGrp="1"/>
          </p:cNvGraphicFramePr>
          <p:nvPr/>
        </p:nvGraphicFramePr>
        <p:xfrm>
          <a:off x="3491881" y="836712"/>
          <a:ext cx="5400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0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Başlık 1"/>
          <p:cNvSpPr>
            <a:spLocks noGrp="1"/>
          </p:cNvSpPr>
          <p:nvPr>
            <p:ph type="title"/>
          </p:nvPr>
        </p:nvSpPr>
        <p:spPr>
          <a:xfrm>
            <a:off x="1259632" y="0"/>
            <a:ext cx="7777162" cy="706438"/>
          </a:xfrm>
        </p:spPr>
        <p:txBody>
          <a:bodyPr>
            <a:normAutofit/>
          </a:bodyPr>
          <a:lstStyle/>
          <a:p>
            <a:r>
              <a:rPr lang="tr-TR" sz="2800" dirty="0" smtClean="0">
                <a:solidFill>
                  <a:srgbClr val="0070C0"/>
                </a:solidFill>
                <a:latin typeface="Corbel" pitchFamily="34" charset="0"/>
              </a:rPr>
              <a:t>H2020 Programı</a:t>
            </a:r>
          </a:p>
        </p:txBody>
      </p:sp>
      <p:sp>
        <p:nvSpPr>
          <p:cNvPr id="9220" name="Slayt Numarası Yer Tutucus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4B2FED16-5321-40A8-BEE2-33DA55FE61CA}" type="slidenum">
              <a:rPr lang="tr-TR">
                <a:solidFill>
                  <a:srgbClr val="898989"/>
                </a:solidFill>
                <a:latin typeface="Futura Bk BT"/>
              </a:rPr>
              <a:pPr/>
              <a:t>8</a:t>
            </a:fld>
            <a:endParaRPr lang="tr-TR" dirty="0">
              <a:solidFill>
                <a:srgbClr val="898989"/>
              </a:solidFill>
              <a:latin typeface="Futura Bk BT"/>
            </a:endParaRPr>
          </a:p>
        </p:txBody>
      </p:sp>
      <p:grpSp>
        <p:nvGrpSpPr>
          <p:cNvPr id="2" name="41 Grup"/>
          <p:cNvGrpSpPr/>
          <p:nvPr/>
        </p:nvGrpSpPr>
        <p:grpSpPr>
          <a:xfrm>
            <a:off x="0" y="88306"/>
            <a:ext cx="9159874" cy="5140894"/>
            <a:chOff x="-15875" y="480394"/>
            <a:chExt cx="9159874" cy="5140894"/>
          </a:xfrm>
        </p:grpSpPr>
        <p:sp>
          <p:nvSpPr>
            <p:cNvPr id="39" name="Oval 4"/>
            <p:cNvSpPr/>
            <p:nvPr/>
          </p:nvSpPr>
          <p:spPr bwMode="auto">
            <a:xfrm rot="7180073" flipH="1" flipV="1">
              <a:off x="3899694" y="3349455"/>
              <a:ext cx="1193800" cy="1798638"/>
            </a:xfrm>
            <a:custGeom>
              <a:avLst/>
              <a:gdLst>
                <a:gd name="connsiteX0" fmla="*/ 14434 w 2692914"/>
                <a:gd name="connsiteY0" fmla="*/ 0 h 4058917"/>
                <a:gd name="connsiteX1" fmla="*/ 4671 w 2692914"/>
                <a:gd name="connsiteY1" fmla="*/ 1179651 h 4058917"/>
                <a:gd name="connsiteX2" fmla="*/ 1535494 w 2692914"/>
                <a:gd name="connsiteY2" fmla="*/ 2702491 h 4058917"/>
                <a:gd name="connsiteX3" fmla="*/ 1334104 w 2692914"/>
                <a:gd name="connsiteY3" fmla="*/ 3451153 h 4058917"/>
                <a:gd name="connsiteX4" fmla="*/ 2323849 w 2692914"/>
                <a:gd name="connsiteY4" fmla="*/ 4058917 h 4058917"/>
                <a:gd name="connsiteX5" fmla="*/ 2692914 w 2692914"/>
                <a:gd name="connsiteY5" fmla="*/ 2678144 h 4058917"/>
                <a:gd name="connsiteX6" fmla="*/ 14434 w 2692914"/>
                <a:gd name="connsiteY6" fmla="*/ 0 h 4058917"/>
                <a:gd name="connsiteX0" fmla="*/ 13035 w 2694399"/>
                <a:gd name="connsiteY0" fmla="*/ 0 h 4050264"/>
                <a:gd name="connsiteX1" fmla="*/ 6156 w 2694399"/>
                <a:gd name="connsiteY1" fmla="*/ 1170998 h 4050264"/>
                <a:gd name="connsiteX2" fmla="*/ 1536979 w 2694399"/>
                <a:gd name="connsiteY2" fmla="*/ 2693838 h 4050264"/>
                <a:gd name="connsiteX3" fmla="*/ 1335589 w 2694399"/>
                <a:gd name="connsiteY3" fmla="*/ 3442500 h 4050264"/>
                <a:gd name="connsiteX4" fmla="*/ 2325334 w 2694399"/>
                <a:gd name="connsiteY4" fmla="*/ 4050264 h 4050264"/>
                <a:gd name="connsiteX5" fmla="*/ 2694399 w 2694399"/>
                <a:gd name="connsiteY5" fmla="*/ 2669491 h 4050264"/>
                <a:gd name="connsiteX6" fmla="*/ 13035 w 2694399"/>
                <a:gd name="connsiteY6" fmla="*/ 0 h 4050264"/>
                <a:gd name="connsiteX0" fmla="*/ 16089 w 2697453"/>
                <a:gd name="connsiteY0" fmla="*/ 0 h 4050264"/>
                <a:gd name="connsiteX1" fmla="*/ 3441 w 2697453"/>
                <a:gd name="connsiteY1" fmla="*/ 1170998 h 4050264"/>
                <a:gd name="connsiteX2" fmla="*/ 1540033 w 2697453"/>
                <a:gd name="connsiteY2" fmla="*/ 2693838 h 4050264"/>
                <a:gd name="connsiteX3" fmla="*/ 1338643 w 2697453"/>
                <a:gd name="connsiteY3" fmla="*/ 3442500 h 4050264"/>
                <a:gd name="connsiteX4" fmla="*/ 2328388 w 2697453"/>
                <a:gd name="connsiteY4" fmla="*/ 4050264 h 4050264"/>
                <a:gd name="connsiteX5" fmla="*/ 2697453 w 2697453"/>
                <a:gd name="connsiteY5" fmla="*/ 2669491 h 4050264"/>
                <a:gd name="connsiteX6" fmla="*/ 16089 w 2697453"/>
                <a:gd name="connsiteY6" fmla="*/ 0 h 4050264"/>
                <a:gd name="connsiteX0" fmla="*/ 13193 w 2694557"/>
                <a:gd name="connsiteY0" fmla="*/ 0 h 4050264"/>
                <a:gd name="connsiteX1" fmla="*/ 545 w 2694557"/>
                <a:gd name="connsiteY1" fmla="*/ 1170998 h 4050264"/>
                <a:gd name="connsiteX2" fmla="*/ 1537137 w 2694557"/>
                <a:gd name="connsiteY2" fmla="*/ 2693838 h 4050264"/>
                <a:gd name="connsiteX3" fmla="*/ 1335747 w 2694557"/>
                <a:gd name="connsiteY3" fmla="*/ 3442500 h 4050264"/>
                <a:gd name="connsiteX4" fmla="*/ 2325492 w 2694557"/>
                <a:gd name="connsiteY4" fmla="*/ 4050264 h 4050264"/>
                <a:gd name="connsiteX5" fmla="*/ 2694557 w 2694557"/>
                <a:gd name="connsiteY5" fmla="*/ 2669491 h 4050264"/>
                <a:gd name="connsiteX6" fmla="*/ 13193 w 2694557"/>
                <a:gd name="connsiteY6" fmla="*/ 0 h 4050264"/>
                <a:gd name="connsiteX0" fmla="*/ 13779 w 2695143"/>
                <a:gd name="connsiteY0" fmla="*/ 0 h 4050264"/>
                <a:gd name="connsiteX1" fmla="*/ 1131 w 2695143"/>
                <a:gd name="connsiteY1" fmla="*/ 1170998 h 4050264"/>
                <a:gd name="connsiteX2" fmla="*/ 1537723 w 2695143"/>
                <a:gd name="connsiteY2" fmla="*/ 2693838 h 4050264"/>
                <a:gd name="connsiteX3" fmla="*/ 1336333 w 2695143"/>
                <a:gd name="connsiteY3" fmla="*/ 3442500 h 4050264"/>
                <a:gd name="connsiteX4" fmla="*/ 2326078 w 2695143"/>
                <a:gd name="connsiteY4" fmla="*/ 4050264 h 4050264"/>
                <a:gd name="connsiteX5" fmla="*/ 2695143 w 2695143"/>
                <a:gd name="connsiteY5" fmla="*/ 2669491 h 4050264"/>
                <a:gd name="connsiteX6" fmla="*/ 13779 w 2695143"/>
                <a:gd name="connsiteY6" fmla="*/ 0 h 4050264"/>
                <a:gd name="connsiteX0" fmla="*/ 12648 w 2694012"/>
                <a:gd name="connsiteY0" fmla="*/ 0 h 4050264"/>
                <a:gd name="connsiteX1" fmla="*/ 0 w 2694012"/>
                <a:gd name="connsiteY1" fmla="*/ 1170998 h 4050264"/>
                <a:gd name="connsiteX2" fmla="*/ 1536592 w 2694012"/>
                <a:gd name="connsiteY2" fmla="*/ 2693838 h 4050264"/>
                <a:gd name="connsiteX3" fmla="*/ 1335202 w 2694012"/>
                <a:gd name="connsiteY3" fmla="*/ 3442500 h 4050264"/>
                <a:gd name="connsiteX4" fmla="*/ 2324947 w 2694012"/>
                <a:gd name="connsiteY4" fmla="*/ 4050264 h 4050264"/>
                <a:gd name="connsiteX5" fmla="*/ 2694012 w 2694012"/>
                <a:gd name="connsiteY5" fmla="*/ 2669491 h 4050264"/>
                <a:gd name="connsiteX6" fmla="*/ 12648 w 2694012"/>
                <a:gd name="connsiteY6" fmla="*/ 0 h 4050264"/>
                <a:gd name="connsiteX0" fmla="*/ 12802 w 2694166"/>
                <a:gd name="connsiteY0" fmla="*/ 0 h 4050264"/>
                <a:gd name="connsiteX1" fmla="*/ 154 w 2694166"/>
                <a:gd name="connsiteY1" fmla="*/ 1170998 h 4050264"/>
                <a:gd name="connsiteX2" fmla="*/ 1536746 w 2694166"/>
                <a:gd name="connsiteY2" fmla="*/ 2693838 h 4050264"/>
                <a:gd name="connsiteX3" fmla="*/ 1335356 w 2694166"/>
                <a:gd name="connsiteY3" fmla="*/ 3442500 h 4050264"/>
                <a:gd name="connsiteX4" fmla="*/ 2325101 w 2694166"/>
                <a:gd name="connsiteY4" fmla="*/ 4050264 h 4050264"/>
                <a:gd name="connsiteX5" fmla="*/ 2694166 w 2694166"/>
                <a:gd name="connsiteY5" fmla="*/ 2669491 h 4050264"/>
                <a:gd name="connsiteX6" fmla="*/ 12802 w 2694166"/>
                <a:gd name="connsiteY6" fmla="*/ 0 h 4050264"/>
                <a:gd name="connsiteX0" fmla="*/ 12704 w 2694068"/>
                <a:gd name="connsiteY0" fmla="*/ 0 h 4050264"/>
                <a:gd name="connsiteX1" fmla="*/ 56 w 2694068"/>
                <a:gd name="connsiteY1" fmla="*/ 1170998 h 4050264"/>
                <a:gd name="connsiteX2" fmla="*/ 1536648 w 2694068"/>
                <a:gd name="connsiteY2" fmla="*/ 2693838 h 4050264"/>
                <a:gd name="connsiteX3" fmla="*/ 1335258 w 2694068"/>
                <a:gd name="connsiteY3" fmla="*/ 3442500 h 4050264"/>
                <a:gd name="connsiteX4" fmla="*/ 2325003 w 2694068"/>
                <a:gd name="connsiteY4" fmla="*/ 4050264 h 4050264"/>
                <a:gd name="connsiteX5" fmla="*/ 2694068 w 2694068"/>
                <a:gd name="connsiteY5" fmla="*/ 2669491 h 4050264"/>
                <a:gd name="connsiteX6" fmla="*/ 12704 w 2694068"/>
                <a:gd name="connsiteY6" fmla="*/ 0 h 4050264"/>
                <a:gd name="connsiteX0" fmla="*/ 6980 w 2688344"/>
                <a:gd name="connsiteY0" fmla="*/ 0 h 4050264"/>
                <a:gd name="connsiteX1" fmla="*/ 101 w 2688344"/>
                <a:gd name="connsiteY1" fmla="*/ 1170998 h 4050264"/>
                <a:gd name="connsiteX2" fmla="*/ 1530924 w 2688344"/>
                <a:gd name="connsiteY2" fmla="*/ 2693838 h 4050264"/>
                <a:gd name="connsiteX3" fmla="*/ 1329534 w 2688344"/>
                <a:gd name="connsiteY3" fmla="*/ 3442500 h 4050264"/>
                <a:gd name="connsiteX4" fmla="*/ 2319279 w 2688344"/>
                <a:gd name="connsiteY4" fmla="*/ 4050264 h 4050264"/>
                <a:gd name="connsiteX5" fmla="*/ 2688344 w 2688344"/>
                <a:gd name="connsiteY5" fmla="*/ 2669491 h 4050264"/>
                <a:gd name="connsiteX6" fmla="*/ 6980 w 2688344"/>
                <a:gd name="connsiteY6" fmla="*/ 0 h 4050264"/>
                <a:gd name="connsiteX0" fmla="*/ 6980 w 2688344"/>
                <a:gd name="connsiteY0" fmla="*/ 0 h 4050264"/>
                <a:gd name="connsiteX1" fmla="*/ 101 w 2688344"/>
                <a:gd name="connsiteY1" fmla="*/ 1170998 h 4050264"/>
                <a:gd name="connsiteX2" fmla="*/ 1530924 w 2688344"/>
                <a:gd name="connsiteY2" fmla="*/ 2693838 h 4050264"/>
                <a:gd name="connsiteX3" fmla="*/ 1329534 w 2688344"/>
                <a:gd name="connsiteY3" fmla="*/ 3442500 h 4050264"/>
                <a:gd name="connsiteX4" fmla="*/ 2319279 w 2688344"/>
                <a:gd name="connsiteY4" fmla="*/ 4050264 h 4050264"/>
                <a:gd name="connsiteX5" fmla="*/ 2688344 w 2688344"/>
                <a:gd name="connsiteY5" fmla="*/ 2669491 h 4050264"/>
                <a:gd name="connsiteX6" fmla="*/ 6980 w 2688344"/>
                <a:gd name="connsiteY6" fmla="*/ 0 h 4050264"/>
                <a:gd name="connsiteX0" fmla="*/ 6980 w 2688344"/>
                <a:gd name="connsiteY0" fmla="*/ 0 h 4050264"/>
                <a:gd name="connsiteX1" fmla="*/ 101 w 2688344"/>
                <a:gd name="connsiteY1" fmla="*/ 1170998 h 4050264"/>
                <a:gd name="connsiteX2" fmla="*/ 1530924 w 2688344"/>
                <a:gd name="connsiteY2" fmla="*/ 2693838 h 4050264"/>
                <a:gd name="connsiteX3" fmla="*/ 1329534 w 2688344"/>
                <a:gd name="connsiteY3" fmla="*/ 3442500 h 4050264"/>
                <a:gd name="connsiteX4" fmla="*/ 2319279 w 2688344"/>
                <a:gd name="connsiteY4" fmla="*/ 4050264 h 4050264"/>
                <a:gd name="connsiteX5" fmla="*/ 2688344 w 2688344"/>
                <a:gd name="connsiteY5" fmla="*/ 2669491 h 4050264"/>
                <a:gd name="connsiteX6" fmla="*/ 6980 w 2688344"/>
                <a:gd name="connsiteY6" fmla="*/ 0 h 4050264"/>
                <a:gd name="connsiteX0" fmla="*/ 6980 w 2688344"/>
                <a:gd name="connsiteY0" fmla="*/ 0 h 4050264"/>
                <a:gd name="connsiteX1" fmla="*/ 101 w 2688344"/>
                <a:gd name="connsiteY1" fmla="*/ 1170998 h 4050264"/>
                <a:gd name="connsiteX2" fmla="*/ 1530924 w 2688344"/>
                <a:gd name="connsiteY2" fmla="*/ 2693838 h 4050264"/>
                <a:gd name="connsiteX3" fmla="*/ 1329534 w 2688344"/>
                <a:gd name="connsiteY3" fmla="*/ 3442500 h 4050264"/>
                <a:gd name="connsiteX4" fmla="*/ 2319279 w 2688344"/>
                <a:gd name="connsiteY4" fmla="*/ 4050264 h 4050264"/>
                <a:gd name="connsiteX5" fmla="*/ 2688344 w 2688344"/>
                <a:gd name="connsiteY5" fmla="*/ 2669491 h 4050264"/>
                <a:gd name="connsiteX6" fmla="*/ 6980 w 2688344"/>
                <a:gd name="connsiteY6" fmla="*/ 0 h 4050264"/>
                <a:gd name="connsiteX0" fmla="*/ 6980 w 2688344"/>
                <a:gd name="connsiteY0" fmla="*/ 0 h 4050264"/>
                <a:gd name="connsiteX1" fmla="*/ 101 w 2688344"/>
                <a:gd name="connsiteY1" fmla="*/ 1170998 h 4050264"/>
                <a:gd name="connsiteX2" fmla="*/ 1530924 w 2688344"/>
                <a:gd name="connsiteY2" fmla="*/ 2693838 h 4050264"/>
                <a:gd name="connsiteX3" fmla="*/ 1329534 w 2688344"/>
                <a:gd name="connsiteY3" fmla="*/ 3442500 h 4050264"/>
                <a:gd name="connsiteX4" fmla="*/ 2319279 w 2688344"/>
                <a:gd name="connsiteY4" fmla="*/ 4050264 h 4050264"/>
                <a:gd name="connsiteX5" fmla="*/ 2688344 w 2688344"/>
                <a:gd name="connsiteY5" fmla="*/ 2669491 h 4050264"/>
                <a:gd name="connsiteX6" fmla="*/ 6980 w 2688344"/>
                <a:gd name="connsiteY6" fmla="*/ 0 h 4050264"/>
                <a:gd name="connsiteX0" fmla="*/ 6980 w 2688344"/>
                <a:gd name="connsiteY0" fmla="*/ 0 h 4050264"/>
                <a:gd name="connsiteX1" fmla="*/ 101 w 2688344"/>
                <a:gd name="connsiteY1" fmla="*/ 1170998 h 4050264"/>
                <a:gd name="connsiteX2" fmla="*/ 1530924 w 2688344"/>
                <a:gd name="connsiteY2" fmla="*/ 2693838 h 4050264"/>
                <a:gd name="connsiteX3" fmla="*/ 1329534 w 2688344"/>
                <a:gd name="connsiteY3" fmla="*/ 3442500 h 4050264"/>
                <a:gd name="connsiteX4" fmla="*/ 2319279 w 2688344"/>
                <a:gd name="connsiteY4" fmla="*/ 4050264 h 4050264"/>
                <a:gd name="connsiteX5" fmla="*/ 2688344 w 2688344"/>
                <a:gd name="connsiteY5" fmla="*/ 2669491 h 4050264"/>
                <a:gd name="connsiteX6" fmla="*/ 6980 w 2688344"/>
                <a:gd name="connsiteY6" fmla="*/ 0 h 4050264"/>
                <a:gd name="connsiteX0" fmla="*/ 6980 w 2688344"/>
                <a:gd name="connsiteY0" fmla="*/ 0 h 4050264"/>
                <a:gd name="connsiteX1" fmla="*/ 101 w 2688344"/>
                <a:gd name="connsiteY1" fmla="*/ 1170998 h 4050264"/>
                <a:gd name="connsiteX2" fmla="*/ 1530924 w 2688344"/>
                <a:gd name="connsiteY2" fmla="*/ 2693838 h 4050264"/>
                <a:gd name="connsiteX3" fmla="*/ 1329534 w 2688344"/>
                <a:gd name="connsiteY3" fmla="*/ 3442500 h 4050264"/>
                <a:gd name="connsiteX4" fmla="*/ 2319279 w 2688344"/>
                <a:gd name="connsiteY4" fmla="*/ 4050264 h 4050264"/>
                <a:gd name="connsiteX5" fmla="*/ 2688344 w 2688344"/>
                <a:gd name="connsiteY5" fmla="*/ 2669491 h 4050264"/>
                <a:gd name="connsiteX6" fmla="*/ 6980 w 2688344"/>
                <a:gd name="connsiteY6" fmla="*/ 0 h 4050264"/>
                <a:gd name="connsiteX0" fmla="*/ 6980 w 2688344"/>
                <a:gd name="connsiteY0" fmla="*/ 0 h 4050264"/>
                <a:gd name="connsiteX1" fmla="*/ 101 w 2688344"/>
                <a:gd name="connsiteY1" fmla="*/ 1170998 h 4050264"/>
                <a:gd name="connsiteX2" fmla="*/ 1530924 w 2688344"/>
                <a:gd name="connsiteY2" fmla="*/ 2693838 h 4050264"/>
                <a:gd name="connsiteX3" fmla="*/ 1329534 w 2688344"/>
                <a:gd name="connsiteY3" fmla="*/ 3442500 h 4050264"/>
                <a:gd name="connsiteX4" fmla="*/ 2319279 w 2688344"/>
                <a:gd name="connsiteY4" fmla="*/ 4050264 h 4050264"/>
                <a:gd name="connsiteX5" fmla="*/ 2688344 w 2688344"/>
                <a:gd name="connsiteY5" fmla="*/ 2669491 h 4050264"/>
                <a:gd name="connsiteX6" fmla="*/ 6980 w 2688344"/>
                <a:gd name="connsiteY6" fmla="*/ 0 h 4050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88344" h="4050264">
                  <a:moveTo>
                    <a:pt x="6980" y="0"/>
                  </a:moveTo>
                  <a:cubicBezTo>
                    <a:pt x="5591" y="402783"/>
                    <a:pt x="-877" y="786297"/>
                    <a:pt x="101" y="1170998"/>
                  </a:cubicBezTo>
                  <a:cubicBezTo>
                    <a:pt x="990726" y="1178069"/>
                    <a:pt x="1582372" y="2059569"/>
                    <a:pt x="1530924" y="2693838"/>
                  </a:cubicBezTo>
                  <a:cubicBezTo>
                    <a:pt x="1522812" y="3076756"/>
                    <a:pt x="1458076" y="3221783"/>
                    <a:pt x="1329534" y="3442500"/>
                  </a:cubicBezTo>
                  <a:cubicBezTo>
                    <a:pt x="1657914" y="3649091"/>
                    <a:pt x="1986987" y="3854062"/>
                    <a:pt x="2319279" y="4050264"/>
                  </a:cubicBezTo>
                  <a:cubicBezTo>
                    <a:pt x="2538639" y="3663878"/>
                    <a:pt x="2688344" y="3145459"/>
                    <a:pt x="2688344" y="2669491"/>
                  </a:cubicBezTo>
                  <a:cubicBezTo>
                    <a:pt x="2688344" y="1194664"/>
                    <a:pt x="1563040" y="38965"/>
                    <a:pt x="698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>
                <a:solidFill>
                  <a:prstClr val="white"/>
                </a:solidFill>
              </a:endParaRPr>
            </a:p>
          </p:txBody>
        </p:sp>
        <p:grpSp>
          <p:nvGrpSpPr>
            <p:cNvPr id="3" name="Grup 5"/>
            <p:cNvGrpSpPr/>
            <p:nvPr/>
          </p:nvGrpSpPr>
          <p:grpSpPr>
            <a:xfrm>
              <a:off x="-15875" y="480394"/>
              <a:ext cx="9159874" cy="5140894"/>
              <a:chOff x="0" y="1127795"/>
              <a:chExt cx="9159874" cy="5140894"/>
            </a:xfrm>
          </p:grpSpPr>
          <p:grpSp>
            <p:nvGrpSpPr>
              <p:cNvPr id="4" name="Group 49"/>
              <p:cNvGrpSpPr>
                <a:grpSpLocks/>
              </p:cNvGrpSpPr>
              <p:nvPr/>
            </p:nvGrpSpPr>
            <p:grpSpPr bwMode="auto">
              <a:xfrm>
                <a:off x="2438564" y="1127795"/>
                <a:ext cx="3881430" cy="2448271"/>
                <a:chOff x="6507996" y="4975805"/>
                <a:chExt cx="2186357" cy="3390993"/>
              </a:xfrm>
            </p:grpSpPr>
            <p:grpSp>
              <p:nvGrpSpPr>
                <p:cNvPr id="5" name="Group 50"/>
                <p:cNvGrpSpPr/>
                <p:nvPr/>
              </p:nvGrpSpPr>
              <p:grpSpPr>
                <a:xfrm>
                  <a:off x="6652924" y="6032383"/>
                  <a:ext cx="2041429" cy="2334415"/>
                  <a:chOff x="616700" y="1861606"/>
                  <a:chExt cx="1603020" cy="1637110"/>
                </a:xfr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36" name="Rectangle 52"/>
                  <p:cNvSpPr/>
                  <p:nvPr/>
                </p:nvSpPr>
                <p:spPr>
                  <a:xfrm>
                    <a:off x="616700" y="2281265"/>
                    <a:ext cx="1592517" cy="1217451"/>
                  </a:xfrm>
                  <a:prstGeom prst="rect">
                    <a:avLst/>
                  </a:prstGeom>
                  <a:gradFill>
                    <a:gsLst>
                      <a:gs pos="100000">
                        <a:schemeClr val="bg1">
                          <a:lumMod val="75000"/>
                        </a:schemeClr>
                      </a:gs>
                      <a:gs pos="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7" name="Rectangle 3"/>
                  <p:cNvSpPr/>
                  <p:nvPr/>
                </p:nvSpPr>
                <p:spPr>
                  <a:xfrm>
                    <a:off x="617856" y="2071435"/>
                    <a:ext cx="1580973" cy="1085322"/>
                  </a:xfrm>
                  <a:custGeom>
                    <a:avLst/>
                    <a:gdLst>
                      <a:gd name="connsiteX0" fmla="*/ 0 w 1905000"/>
                      <a:gd name="connsiteY0" fmla="*/ 0 h 1295400"/>
                      <a:gd name="connsiteX1" fmla="*/ 1905000 w 1905000"/>
                      <a:gd name="connsiteY1" fmla="*/ 0 h 1295400"/>
                      <a:gd name="connsiteX2" fmla="*/ 1905000 w 1905000"/>
                      <a:gd name="connsiteY2" fmla="*/ 1295400 h 1295400"/>
                      <a:gd name="connsiteX3" fmla="*/ 0 w 1905000"/>
                      <a:gd name="connsiteY3" fmla="*/ 1295400 h 1295400"/>
                      <a:gd name="connsiteX4" fmla="*/ 0 w 1905000"/>
                      <a:gd name="connsiteY4" fmla="*/ 0 h 1295400"/>
                      <a:gd name="connsiteX0" fmla="*/ 0 w 1905000"/>
                      <a:gd name="connsiteY0" fmla="*/ 0 h 1295400"/>
                      <a:gd name="connsiteX1" fmla="*/ 1905000 w 1905000"/>
                      <a:gd name="connsiteY1" fmla="*/ 0 h 1295400"/>
                      <a:gd name="connsiteX2" fmla="*/ 1901749 w 1905000"/>
                      <a:gd name="connsiteY2" fmla="*/ 700135 h 1295400"/>
                      <a:gd name="connsiteX3" fmla="*/ 1905000 w 1905000"/>
                      <a:gd name="connsiteY3" fmla="*/ 1295400 h 1295400"/>
                      <a:gd name="connsiteX4" fmla="*/ 0 w 1905000"/>
                      <a:gd name="connsiteY4" fmla="*/ 1295400 h 1295400"/>
                      <a:gd name="connsiteX5" fmla="*/ 0 w 1905000"/>
                      <a:gd name="connsiteY5" fmla="*/ 0 h 1295400"/>
                      <a:gd name="connsiteX0" fmla="*/ 0 w 1905000"/>
                      <a:gd name="connsiteY0" fmla="*/ 0 h 1312930"/>
                      <a:gd name="connsiteX1" fmla="*/ 1905000 w 1905000"/>
                      <a:gd name="connsiteY1" fmla="*/ 0 h 1312930"/>
                      <a:gd name="connsiteX2" fmla="*/ 1901749 w 1905000"/>
                      <a:gd name="connsiteY2" fmla="*/ 700135 h 1312930"/>
                      <a:gd name="connsiteX3" fmla="*/ 0 w 1905000"/>
                      <a:gd name="connsiteY3" fmla="*/ 1295400 h 1312930"/>
                      <a:gd name="connsiteX4" fmla="*/ 0 w 1905000"/>
                      <a:gd name="connsiteY4" fmla="*/ 0 h 1312930"/>
                      <a:gd name="connsiteX0" fmla="*/ 0 w 1905000"/>
                      <a:gd name="connsiteY0" fmla="*/ 0 h 1305690"/>
                      <a:gd name="connsiteX1" fmla="*/ 1905000 w 1905000"/>
                      <a:gd name="connsiteY1" fmla="*/ 0 h 1305690"/>
                      <a:gd name="connsiteX2" fmla="*/ 1901749 w 1905000"/>
                      <a:gd name="connsiteY2" fmla="*/ 700135 h 1305690"/>
                      <a:gd name="connsiteX3" fmla="*/ 0 w 1905000"/>
                      <a:gd name="connsiteY3" fmla="*/ 1295400 h 1305690"/>
                      <a:gd name="connsiteX4" fmla="*/ 0 w 1905000"/>
                      <a:gd name="connsiteY4" fmla="*/ 0 h 1305690"/>
                      <a:gd name="connsiteX0" fmla="*/ 0 w 1905000"/>
                      <a:gd name="connsiteY0" fmla="*/ 0 h 1311493"/>
                      <a:gd name="connsiteX1" fmla="*/ 1905000 w 1905000"/>
                      <a:gd name="connsiteY1" fmla="*/ 0 h 1311493"/>
                      <a:gd name="connsiteX2" fmla="*/ 1901749 w 1905000"/>
                      <a:gd name="connsiteY2" fmla="*/ 700135 h 1311493"/>
                      <a:gd name="connsiteX3" fmla="*/ 0 w 1905000"/>
                      <a:gd name="connsiteY3" fmla="*/ 1295400 h 1311493"/>
                      <a:gd name="connsiteX4" fmla="*/ 0 w 1905000"/>
                      <a:gd name="connsiteY4" fmla="*/ 0 h 1311493"/>
                      <a:gd name="connsiteX0" fmla="*/ 0 w 1905000"/>
                      <a:gd name="connsiteY0" fmla="*/ 0 h 1310365"/>
                      <a:gd name="connsiteX1" fmla="*/ 1905000 w 1905000"/>
                      <a:gd name="connsiteY1" fmla="*/ 0 h 1310365"/>
                      <a:gd name="connsiteX2" fmla="*/ 1901749 w 1905000"/>
                      <a:gd name="connsiteY2" fmla="*/ 700135 h 1310365"/>
                      <a:gd name="connsiteX3" fmla="*/ 0 w 1905000"/>
                      <a:gd name="connsiteY3" fmla="*/ 1295400 h 1310365"/>
                      <a:gd name="connsiteX4" fmla="*/ 0 w 1905000"/>
                      <a:gd name="connsiteY4" fmla="*/ 0 h 1310365"/>
                      <a:gd name="connsiteX0" fmla="*/ 0 w 1907941"/>
                      <a:gd name="connsiteY0" fmla="*/ 0 h 1310497"/>
                      <a:gd name="connsiteX1" fmla="*/ 1905000 w 1907941"/>
                      <a:gd name="connsiteY1" fmla="*/ 0 h 1310497"/>
                      <a:gd name="connsiteX2" fmla="*/ 1907785 w 1907941"/>
                      <a:gd name="connsiteY2" fmla="*/ 709188 h 1310497"/>
                      <a:gd name="connsiteX3" fmla="*/ 0 w 1907941"/>
                      <a:gd name="connsiteY3" fmla="*/ 1295400 h 1310497"/>
                      <a:gd name="connsiteX4" fmla="*/ 0 w 1907941"/>
                      <a:gd name="connsiteY4" fmla="*/ 0 h 1310497"/>
                      <a:gd name="connsiteX0" fmla="*/ 0 w 1907941"/>
                      <a:gd name="connsiteY0" fmla="*/ 0 h 1309793"/>
                      <a:gd name="connsiteX1" fmla="*/ 1905000 w 1907941"/>
                      <a:gd name="connsiteY1" fmla="*/ 0 h 1309793"/>
                      <a:gd name="connsiteX2" fmla="*/ 1907785 w 1907941"/>
                      <a:gd name="connsiteY2" fmla="*/ 709188 h 1309793"/>
                      <a:gd name="connsiteX3" fmla="*/ 0 w 1907941"/>
                      <a:gd name="connsiteY3" fmla="*/ 1295400 h 1309793"/>
                      <a:gd name="connsiteX4" fmla="*/ 0 w 1907941"/>
                      <a:gd name="connsiteY4" fmla="*/ 0 h 13097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907941" h="1309793">
                        <a:moveTo>
                          <a:pt x="0" y="0"/>
                        </a:moveTo>
                        <a:lnTo>
                          <a:pt x="1905000" y="0"/>
                        </a:lnTo>
                        <a:cubicBezTo>
                          <a:pt x="1903916" y="233378"/>
                          <a:pt x="1908869" y="475810"/>
                          <a:pt x="1907785" y="709188"/>
                        </a:cubicBezTo>
                        <a:cubicBezTo>
                          <a:pt x="1478626" y="451290"/>
                          <a:pt x="549330" y="1439250"/>
                          <a:pt x="0" y="129540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bg1">
                          <a:alpha val="37000"/>
                        </a:schemeClr>
                      </a:gs>
                      <a:gs pos="100000">
                        <a:schemeClr val="bg1">
                          <a:alpha val="15000"/>
                        </a:schemeClr>
                      </a:gs>
                    </a:gsLst>
                    <a:lin ang="16200000" scaled="1"/>
                  </a:gra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8" name="Rectangle 54"/>
                  <p:cNvSpPr/>
                  <p:nvPr/>
                </p:nvSpPr>
                <p:spPr>
                  <a:xfrm>
                    <a:off x="625461" y="1861606"/>
                    <a:ext cx="1594259" cy="403653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tr-TR" sz="2400" b="1" dirty="0" smtClean="0">
                        <a:solidFill>
                          <a:prstClr val="white"/>
                        </a:solidFill>
                        <a:latin typeface="Corbel" pitchFamily="34" charset="0"/>
                      </a:rPr>
                      <a:t>Bilimsel Mükemmeliyet</a:t>
                    </a:r>
                    <a:endParaRPr lang="en-US" sz="2400" b="1" dirty="0">
                      <a:solidFill>
                        <a:prstClr val="white"/>
                      </a:solidFill>
                      <a:latin typeface="Corbel" pitchFamily="34" charset="0"/>
                    </a:endParaRPr>
                  </a:p>
                </p:txBody>
              </p:sp>
            </p:grpSp>
            <p:sp>
              <p:nvSpPr>
                <p:cNvPr id="9229" name="Rectangle 51"/>
                <p:cNvSpPr>
                  <a:spLocks noChangeArrowheads="1"/>
                </p:cNvSpPr>
                <p:nvPr/>
              </p:nvSpPr>
              <p:spPr bwMode="auto">
                <a:xfrm>
                  <a:off x="6507996" y="4975805"/>
                  <a:ext cx="1981425" cy="4262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285750" indent="-285750">
                    <a:spcAft>
                      <a:spcPts val="400"/>
                    </a:spcAft>
                    <a:buFont typeface="Wingdings" pitchFamily="2" charset="2"/>
                    <a:buChar char="v"/>
                  </a:pPr>
                  <a:endParaRPr lang="tr-TR" sz="1400" b="1" dirty="0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6" name="Group 60"/>
              <p:cNvGrpSpPr/>
              <p:nvPr/>
            </p:nvGrpSpPr>
            <p:grpSpPr bwMode="auto">
              <a:xfrm>
                <a:off x="0" y="3975362"/>
                <a:ext cx="3271539" cy="1832953"/>
                <a:chOff x="506148" y="1419677"/>
                <a:chExt cx="1582437" cy="858598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Rectangle 61"/>
                <p:cNvSpPr/>
                <p:nvPr/>
              </p:nvSpPr>
              <p:spPr>
                <a:xfrm>
                  <a:off x="506148" y="1519430"/>
                  <a:ext cx="1578534" cy="758845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1" name="Rectangle 3"/>
                <p:cNvSpPr/>
                <p:nvPr/>
              </p:nvSpPr>
              <p:spPr>
                <a:xfrm>
                  <a:off x="506148" y="1419677"/>
                  <a:ext cx="1580971" cy="858597"/>
                </a:xfrm>
                <a:custGeom>
                  <a:avLst/>
                  <a:gdLst>
                    <a:gd name="connsiteX0" fmla="*/ 0 w 1905000"/>
                    <a:gd name="connsiteY0" fmla="*/ 0 h 1295400"/>
                    <a:gd name="connsiteX1" fmla="*/ 1905000 w 1905000"/>
                    <a:gd name="connsiteY1" fmla="*/ 0 h 1295400"/>
                    <a:gd name="connsiteX2" fmla="*/ 1905000 w 1905000"/>
                    <a:gd name="connsiteY2" fmla="*/ 1295400 h 1295400"/>
                    <a:gd name="connsiteX3" fmla="*/ 0 w 1905000"/>
                    <a:gd name="connsiteY3" fmla="*/ 1295400 h 1295400"/>
                    <a:gd name="connsiteX4" fmla="*/ 0 w 1905000"/>
                    <a:gd name="connsiteY4" fmla="*/ 0 h 1295400"/>
                    <a:gd name="connsiteX0" fmla="*/ 0 w 1905000"/>
                    <a:gd name="connsiteY0" fmla="*/ 0 h 1295400"/>
                    <a:gd name="connsiteX1" fmla="*/ 1905000 w 1905000"/>
                    <a:gd name="connsiteY1" fmla="*/ 0 h 1295400"/>
                    <a:gd name="connsiteX2" fmla="*/ 1901749 w 1905000"/>
                    <a:gd name="connsiteY2" fmla="*/ 700135 h 1295400"/>
                    <a:gd name="connsiteX3" fmla="*/ 1905000 w 1905000"/>
                    <a:gd name="connsiteY3" fmla="*/ 1295400 h 1295400"/>
                    <a:gd name="connsiteX4" fmla="*/ 0 w 1905000"/>
                    <a:gd name="connsiteY4" fmla="*/ 1295400 h 1295400"/>
                    <a:gd name="connsiteX5" fmla="*/ 0 w 1905000"/>
                    <a:gd name="connsiteY5" fmla="*/ 0 h 1295400"/>
                    <a:gd name="connsiteX0" fmla="*/ 0 w 1905000"/>
                    <a:gd name="connsiteY0" fmla="*/ 0 h 1312930"/>
                    <a:gd name="connsiteX1" fmla="*/ 1905000 w 1905000"/>
                    <a:gd name="connsiteY1" fmla="*/ 0 h 1312930"/>
                    <a:gd name="connsiteX2" fmla="*/ 1901749 w 1905000"/>
                    <a:gd name="connsiteY2" fmla="*/ 700135 h 1312930"/>
                    <a:gd name="connsiteX3" fmla="*/ 0 w 1905000"/>
                    <a:gd name="connsiteY3" fmla="*/ 1295400 h 1312930"/>
                    <a:gd name="connsiteX4" fmla="*/ 0 w 1905000"/>
                    <a:gd name="connsiteY4" fmla="*/ 0 h 1312930"/>
                    <a:gd name="connsiteX0" fmla="*/ 0 w 1905000"/>
                    <a:gd name="connsiteY0" fmla="*/ 0 h 1305690"/>
                    <a:gd name="connsiteX1" fmla="*/ 1905000 w 1905000"/>
                    <a:gd name="connsiteY1" fmla="*/ 0 h 1305690"/>
                    <a:gd name="connsiteX2" fmla="*/ 1901749 w 1905000"/>
                    <a:gd name="connsiteY2" fmla="*/ 700135 h 1305690"/>
                    <a:gd name="connsiteX3" fmla="*/ 0 w 1905000"/>
                    <a:gd name="connsiteY3" fmla="*/ 1295400 h 1305690"/>
                    <a:gd name="connsiteX4" fmla="*/ 0 w 1905000"/>
                    <a:gd name="connsiteY4" fmla="*/ 0 h 1305690"/>
                    <a:gd name="connsiteX0" fmla="*/ 0 w 1905000"/>
                    <a:gd name="connsiteY0" fmla="*/ 0 h 1311493"/>
                    <a:gd name="connsiteX1" fmla="*/ 1905000 w 1905000"/>
                    <a:gd name="connsiteY1" fmla="*/ 0 h 1311493"/>
                    <a:gd name="connsiteX2" fmla="*/ 1901749 w 1905000"/>
                    <a:gd name="connsiteY2" fmla="*/ 700135 h 1311493"/>
                    <a:gd name="connsiteX3" fmla="*/ 0 w 1905000"/>
                    <a:gd name="connsiteY3" fmla="*/ 1295400 h 1311493"/>
                    <a:gd name="connsiteX4" fmla="*/ 0 w 1905000"/>
                    <a:gd name="connsiteY4" fmla="*/ 0 h 1311493"/>
                    <a:gd name="connsiteX0" fmla="*/ 0 w 1905000"/>
                    <a:gd name="connsiteY0" fmla="*/ 0 h 1310365"/>
                    <a:gd name="connsiteX1" fmla="*/ 1905000 w 1905000"/>
                    <a:gd name="connsiteY1" fmla="*/ 0 h 1310365"/>
                    <a:gd name="connsiteX2" fmla="*/ 1901749 w 1905000"/>
                    <a:gd name="connsiteY2" fmla="*/ 700135 h 1310365"/>
                    <a:gd name="connsiteX3" fmla="*/ 0 w 1905000"/>
                    <a:gd name="connsiteY3" fmla="*/ 1295400 h 1310365"/>
                    <a:gd name="connsiteX4" fmla="*/ 0 w 1905000"/>
                    <a:gd name="connsiteY4" fmla="*/ 0 h 1310365"/>
                    <a:gd name="connsiteX0" fmla="*/ 0 w 1907941"/>
                    <a:gd name="connsiteY0" fmla="*/ 0 h 1310497"/>
                    <a:gd name="connsiteX1" fmla="*/ 1905000 w 1907941"/>
                    <a:gd name="connsiteY1" fmla="*/ 0 h 1310497"/>
                    <a:gd name="connsiteX2" fmla="*/ 1907785 w 1907941"/>
                    <a:gd name="connsiteY2" fmla="*/ 709188 h 1310497"/>
                    <a:gd name="connsiteX3" fmla="*/ 0 w 1907941"/>
                    <a:gd name="connsiteY3" fmla="*/ 1295400 h 1310497"/>
                    <a:gd name="connsiteX4" fmla="*/ 0 w 1907941"/>
                    <a:gd name="connsiteY4" fmla="*/ 0 h 1310497"/>
                    <a:gd name="connsiteX0" fmla="*/ 0 w 1907941"/>
                    <a:gd name="connsiteY0" fmla="*/ 0 h 1309793"/>
                    <a:gd name="connsiteX1" fmla="*/ 1905000 w 1907941"/>
                    <a:gd name="connsiteY1" fmla="*/ 0 h 1309793"/>
                    <a:gd name="connsiteX2" fmla="*/ 1907785 w 1907941"/>
                    <a:gd name="connsiteY2" fmla="*/ 709188 h 1309793"/>
                    <a:gd name="connsiteX3" fmla="*/ 0 w 1907941"/>
                    <a:gd name="connsiteY3" fmla="*/ 1295400 h 1309793"/>
                    <a:gd name="connsiteX4" fmla="*/ 0 w 1907941"/>
                    <a:gd name="connsiteY4" fmla="*/ 0 h 130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7941" h="1309793">
                      <a:moveTo>
                        <a:pt x="0" y="0"/>
                      </a:moveTo>
                      <a:lnTo>
                        <a:pt x="1905000" y="0"/>
                      </a:lnTo>
                      <a:cubicBezTo>
                        <a:pt x="1903916" y="233378"/>
                        <a:pt x="1908869" y="475810"/>
                        <a:pt x="1907785" y="709188"/>
                      </a:cubicBezTo>
                      <a:cubicBezTo>
                        <a:pt x="1478626" y="451290"/>
                        <a:pt x="549330" y="1439250"/>
                        <a:pt x="0" y="12954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37000"/>
                      </a:schemeClr>
                    </a:gs>
                    <a:gs pos="100000">
                      <a:schemeClr val="bg1">
                        <a:alpha val="15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TextBox 65"/>
                <p:cNvSpPr txBox="1"/>
                <p:nvPr/>
              </p:nvSpPr>
              <p:spPr>
                <a:xfrm flipH="1">
                  <a:off x="506148" y="1442001"/>
                  <a:ext cx="1582437" cy="216255"/>
                </a:xfrm>
                <a:prstGeom prst="rect">
                  <a:avLst/>
                </a:prstGeom>
                <a:solidFill>
                  <a:schemeClr val="accent3"/>
                </a:solidFill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sz="2400" b="1" dirty="0" smtClean="0">
                      <a:solidFill>
                        <a:prstClr val="white"/>
                      </a:solidFill>
                      <a:latin typeface="Corbel" pitchFamily="34" charset="0"/>
                    </a:rPr>
                    <a:t>Endüstriyel Liderlik</a:t>
                  </a:r>
                  <a:endParaRPr lang="en-US" sz="2400" b="1" dirty="0">
                    <a:solidFill>
                      <a:prstClr val="white"/>
                    </a:solidFill>
                    <a:latin typeface="Corbel" pitchFamily="34" charset="0"/>
                  </a:endParaRPr>
                </a:p>
              </p:txBody>
            </p:sp>
          </p:grpSp>
          <p:grpSp>
            <p:nvGrpSpPr>
              <p:cNvPr id="7" name="Group 67"/>
              <p:cNvGrpSpPr/>
              <p:nvPr/>
            </p:nvGrpSpPr>
            <p:grpSpPr bwMode="auto">
              <a:xfrm>
                <a:off x="5695937" y="3876294"/>
                <a:ext cx="3463937" cy="1932021"/>
                <a:chOff x="506148" y="1407297"/>
                <a:chExt cx="1587957" cy="892231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7" name="Rectangle 69"/>
                <p:cNvSpPr/>
                <p:nvPr/>
              </p:nvSpPr>
              <p:spPr>
                <a:xfrm>
                  <a:off x="512222" y="1418391"/>
                  <a:ext cx="1558334" cy="881137"/>
                </a:xfrm>
                <a:prstGeom prst="rect">
                  <a:avLst/>
                </a:prstGeom>
                <a:gradFill>
                  <a:gsLst>
                    <a:gs pos="100000">
                      <a:schemeClr val="bg1">
                        <a:lumMod val="75000"/>
                      </a:schemeClr>
                    </a:gs>
                    <a:gs pos="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Rectangle 3"/>
                <p:cNvSpPr/>
                <p:nvPr/>
              </p:nvSpPr>
              <p:spPr>
                <a:xfrm>
                  <a:off x="506148" y="1624663"/>
                  <a:ext cx="1580971" cy="641611"/>
                </a:xfrm>
                <a:custGeom>
                  <a:avLst/>
                  <a:gdLst>
                    <a:gd name="connsiteX0" fmla="*/ 0 w 1905000"/>
                    <a:gd name="connsiteY0" fmla="*/ 0 h 1295400"/>
                    <a:gd name="connsiteX1" fmla="*/ 1905000 w 1905000"/>
                    <a:gd name="connsiteY1" fmla="*/ 0 h 1295400"/>
                    <a:gd name="connsiteX2" fmla="*/ 1905000 w 1905000"/>
                    <a:gd name="connsiteY2" fmla="*/ 1295400 h 1295400"/>
                    <a:gd name="connsiteX3" fmla="*/ 0 w 1905000"/>
                    <a:gd name="connsiteY3" fmla="*/ 1295400 h 1295400"/>
                    <a:gd name="connsiteX4" fmla="*/ 0 w 1905000"/>
                    <a:gd name="connsiteY4" fmla="*/ 0 h 1295400"/>
                    <a:gd name="connsiteX0" fmla="*/ 0 w 1905000"/>
                    <a:gd name="connsiteY0" fmla="*/ 0 h 1295400"/>
                    <a:gd name="connsiteX1" fmla="*/ 1905000 w 1905000"/>
                    <a:gd name="connsiteY1" fmla="*/ 0 h 1295400"/>
                    <a:gd name="connsiteX2" fmla="*/ 1901749 w 1905000"/>
                    <a:gd name="connsiteY2" fmla="*/ 700135 h 1295400"/>
                    <a:gd name="connsiteX3" fmla="*/ 1905000 w 1905000"/>
                    <a:gd name="connsiteY3" fmla="*/ 1295400 h 1295400"/>
                    <a:gd name="connsiteX4" fmla="*/ 0 w 1905000"/>
                    <a:gd name="connsiteY4" fmla="*/ 1295400 h 1295400"/>
                    <a:gd name="connsiteX5" fmla="*/ 0 w 1905000"/>
                    <a:gd name="connsiteY5" fmla="*/ 0 h 1295400"/>
                    <a:gd name="connsiteX0" fmla="*/ 0 w 1905000"/>
                    <a:gd name="connsiteY0" fmla="*/ 0 h 1312930"/>
                    <a:gd name="connsiteX1" fmla="*/ 1905000 w 1905000"/>
                    <a:gd name="connsiteY1" fmla="*/ 0 h 1312930"/>
                    <a:gd name="connsiteX2" fmla="*/ 1901749 w 1905000"/>
                    <a:gd name="connsiteY2" fmla="*/ 700135 h 1312930"/>
                    <a:gd name="connsiteX3" fmla="*/ 0 w 1905000"/>
                    <a:gd name="connsiteY3" fmla="*/ 1295400 h 1312930"/>
                    <a:gd name="connsiteX4" fmla="*/ 0 w 1905000"/>
                    <a:gd name="connsiteY4" fmla="*/ 0 h 1312930"/>
                    <a:gd name="connsiteX0" fmla="*/ 0 w 1905000"/>
                    <a:gd name="connsiteY0" fmla="*/ 0 h 1305690"/>
                    <a:gd name="connsiteX1" fmla="*/ 1905000 w 1905000"/>
                    <a:gd name="connsiteY1" fmla="*/ 0 h 1305690"/>
                    <a:gd name="connsiteX2" fmla="*/ 1901749 w 1905000"/>
                    <a:gd name="connsiteY2" fmla="*/ 700135 h 1305690"/>
                    <a:gd name="connsiteX3" fmla="*/ 0 w 1905000"/>
                    <a:gd name="connsiteY3" fmla="*/ 1295400 h 1305690"/>
                    <a:gd name="connsiteX4" fmla="*/ 0 w 1905000"/>
                    <a:gd name="connsiteY4" fmla="*/ 0 h 1305690"/>
                    <a:gd name="connsiteX0" fmla="*/ 0 w 1905000"/>
                    <a:gd name="connsiteY0" fmla="*/ 0 h 1311493"/>
                    <a:gd name="connsiteX1" fmla="*/ 1905000 w 1905000"/>
                    <a:gd name="connsiteY1" fmla="*/ 0 h 1311493"/>
                    <a:gd name="connsiteX2" fmla="*/ 1901749 w 1905000"/>
                    <a:gd name="connsiteY2" fmla="*/ 700135 h 1311493"/>
                    <a:gd name="connsiteX3" fmla="*/ 0 w 1905000"/>
                    <a:gd name="connsiteY3" fmla="*/ 1295400 h 1311493"/>
                    <a:gd name="connsiteX4" fmla="*/ 0 w 1905000"/>
                    <a:gd name="connsiteY4" fmla="*/ 0 h 1311493"/>
                    <a:gd name="connsiteX0" fmla="*/ 0 w 1905000"/>
                    <a:gd name="connsiteY0" fmla="*/ 0 h 1310365"/>
                    <a:gd name="connsiteX1" fmla="*/ 1905000 w 1905000"/>
                    <a:gd name="connsiteY1" fmla="*/ 0 h 1310365"/>
                    <a:gd name="connsiteX2" fmla="*/ 1901749 w 1905000"/>
                    <a:gd name="connsiteY2" fmla="*/ 700135 h 1310365"/>
                    <a:gd name="connsiteX3" fmla="*/ 0 w 1905000"/>
                    <a:gd name="connsiteY3" fmla="*/ 1295400 h 1310365"/>
                    <a:gd name="connsiteX4" fmla="*/ 0 w 1905000"/>
                    <a:gd name="connsiteY4" fmla="*/ 0 h 1310365"/>
                    <a:gd name="connsiteX0" fmla="*/ 0 w 1907941"/>
                    <a:gd name="connsiteY0" fmla="*/ 0 h 1310497"/>
                    <a:gd name="connsiteX1" fmla="*/ 1905000 w 1907941"/>
                    <a:gd name="connsiteY1" fmla="*/ 0 h 1310497"/>
                    <a:gd name="connsiteX2" fmla="*/ 1907785 w 1907941"/>
                    <a:gd name="connsiteY2" fmla="*/ 709188 h 1310497"/>
                    <a:gd name="connsiteX3" fmla="*/ 0 w 1907941"/>
                    <a:gd name="connsiteY3" fmla="*/ 1295400 h 1310497"/>
                    <a:gd name="connsiteX4" fmla="*/ 0 w 1907941"/>
                    <a:gd name="connsiteY4" fmla="*/ 0 h 1310497"/>
                    <a:gd name="connsiteX0" fmla="*/ 0 w 1907941"/>
                    <a:gd name="connsiteY0" fmla="*/ 0 h 1309793"/>
                    <a:gd name="connsiteX1" fmla="*/ 1905000 w 1907941"/>
                    <a:gd name="connsiteY1" fmla="*/ 0 h 1309793"/>
                    <a:gd name="connsiteX2" fmla="*/ 1907785 w 1907941"/>
                    <a:gd name="connsiteY2" fmla="*/ 709188 h 1309793"/>
                    <a:gd name="connsiteX3" fmla="*/ 0 w 1907941"/>
                    <a:gd name="connsiteY3" fmla="*/ 1295400 h 1309793"/>
                    <a:gd name="connsiteX4" fmla="*/ 0 w 1907941"/>
                    <a:gd name="connsiteY4" fmla="*/ 0 h 1309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7941" h="1309793">
                      <a:moveTo>
                        <a:pt x="0" y="0"/>
                      </a:moveTo>
                      <a:lnTo>
                        <a:pt x="1905000" y="0"/>
                      </a:lnTo>
                      <a:cubicBezTo>
                        <a:pt x="1903916" y="233378"/>
                        <a:pt x="1908869" y="475810"/>
                        <a:pt x="1907785" y="709188"/>
                      </a:cubicBezTo>
                      <a:cubicBezTo>
                        <a:pt x="1478626" y="451290"/>
                        <a:pt x="549330" y="1439250"/>
                        <a:pt x="0" y="129540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bg1">
                        <a:alpha val="37000"/>
                      </a:schemeClr>
                    </a:gs>
                    <a:gs pos="100000">
                      <a:schemeClr val="bg1">
                        <a:alpha val="15000"/>
                      </a:schemeClr>
                    </a:gs>
                  </a:gsLst>
                  <a:lin ang="16200000" scaled="1"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9" name="TextBox 72"/>
                <p:cNvSpPr txBox="1"/>
                <p:nvPr/>
              </p:nvSpPr>
              <p:spPr>
                <a:xfrm flipH="1">
                  <a:off x="506148" y="1407297"/>
                  <a:ext cx="1587957" cy="32691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tr-TR" sz="2000" b="1" dirty="0" smtClean="0">
                      <a:solidFill>
                        <a:prstClr val="white"/>
                      </a:solidFill>
                      <a:latin typeface="Corbel" pitchFamily="34" charset="0"/>
                    </a:rPr>
                    <a:t>Toplumsal Sorunlara Çözümler</a:t>
                  </a:r>
                  <a:endParaRPr lang="en-US" sz="2000" b="1" dirty="0">
                    <a:solidFill>
                      <a:prstClr val="white"/>
                    </a:solidFill>
                    <a:latin typeface="Corbel" pitchFamily="34" charset="0"/>
                  </a:endParaRPr>
                </a:p>
              </p:txBody>
            </p:sp>
          </p:grpSp>
          <p:pic>
            <p:nvPicPr>
              <p:cNvPr id="9225" name="Group 10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800" y="3068289"/>
                <a:ext cx="3371088" cy="3200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Dikdörtgen 93"/>
            <p:cNvSpPr>
              <a:spLocks noChangeArrowheads="1"/>
            </p:cNvSpPr>
            <p:nvPr/>
          </p:nvSpPr>
          <p:spPr bwMode="auto">
            <a:xfrm>
              <a:off x="3923928" y="3253425"/>
              <a:ext cx="11179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b="1" dirty="0" smtClean="0">
                  <a:solidFill>
                    <a:srgbClr val="000000"/>
                  </a:solidFill>
                  <a:latin typeface="Corbel" pitchFamily="34" charset="0"/>
                </a:rPr>
                <a:t>2</a:t>
              </a:r>
              <a:r>
                <a:rPr lang="tr-TR" b="1" dirty="0" smtClean="0">
                  <a:solidFill>
                    <a:srgbClr val="000000"/>
                  </a:solidFill>
                  <a:latin typeface="Corbel" pitchFamily="34" charset="0"/>
                </a:rPr>
                <a:t>2,53M € </a:t>
              </a:r>
              <a:endParaRPr lang="en-GB" b="1" dirty="0">
                <a:solidFill>
                  <a:srgbClr val="000000"/>
                </a:solidFill>
                <a:latin typeface="Corbel" pitchFamily="34" charset="0"/>
              </a:endParaRPr>
            </a:p>
          </p:txBody>
        </p:sp>
        <p:sp>
          <p:nvSpPr>
            <p:cNvPr id="35" name="Dikdörtgen 95"/>
            <p:cNvSpPr>
              <a:spLocks noChangeArrowheads="1"/>
            </p:cNvSpPr>
            <p:nvPr/>
          </p:nvSpPr>
          <p:spPr bwMode="auto">
            <a:xfrm>
              <a:off x="5004048" y="4621577"/>
              <a:ext cx="11291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tr-TR" b="1" dirty="0" smtClean="0">
                  <a:solidFill>
                    <a:srgbClr val="000000"/>
                  </a:solidFill>
                  <a:latin typeface="Corbel" pitchFamily="34" charset="0"/>
                </a:rPr>
                <a:t>27,36 M €</a:t>
              </a:r>
              <a:endParaRPr lang="tr-TR" b="1" dirty="0">
                <a:solidFill>
                  <a:srgbClr val="000000"/>
                </a:solidFill>
                <a:latin typeface="Corbel" pitchFamily="34" charset="0"/>
              </a:endParaRPr>
            </a:p>
          </p:txBody>
        </p:sp>
        <p:sp>
          <p:nvSpPr>
            <p:cNvPr id="40" name="Dikdörtgen 94"/>
            <p:cNvSpPr>
              <a:spLocks noChangeArrowheads="1"/>
            </p:cNvSpPr>
            <p:nvPr/>
          </p:nvSpPr>
          <p:spPr bwMode="auto">
            <a:xfrm>
              <a:off x="3131840" y="4693585"/>
              <a:ext cx="11480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tr-TR" b="1" dirty="0" smtClean="0">
                  <a:solidFill>
                    <a:srgbClr val="000000"/>
                  </a:solidFill>
                  <a:latin typeface="Corbel" pitchFamily="34" charset="0"/>
                </a:rPr>
                <a:t>15,68 M €</a:t>
              </a:r>
              <a:endParaRPr lang="en-US" b="1" dirty="0">
                <a:solidFill>
                  <a:srgbClr val="000000"/>
                </a:solidFill>
                <a:latin typeface="Corbel" pitchFamily="34" charset="0"/>
              </a:endParaRPr>
            </a:p>
          </p:txBody>
        </p:sp>
        <p:sp>
          <p:nvSpPr>
            <p:cNvPr id="8" name="Dikdörtgen 7"/>
            <p:cNvSpPr/>
            <p:nvPr/>
          </p:nvSpPr>
          <p:spPr>
            <a:xfrm>
              <a:off x="5697328" y="4226552"/>
              <a:ext cx="343079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rgbClr val="0070C0"/>
                  </a:solidFill>
                  <a:latin typeface="Corbel" pitchFamily="34" charset="0"/>
                </a:rPr>
                <a:t>Araştırmada toplumsal sorun odağı</a:t>
              </a:r>
              <a:endParaRPr lang="en-US" b="1" dirty="0">
                <a:solidFill>
                  <a:srgbClr val="0070C0"/>
                </a:solidFill>
                <a:latin typeface="Corbel" pitchFamily="34" charset="0"/>
              </a:endParaRPr>
            </a:p>
          </p:txBody>
        </p:sp>
        <p:sp>
          <p:nvSpPr>
            <p:cNvPr id="9" name="Dikdörtgen 8"/>
            <p:cNvSpPr/>
            <p:nvPr/>
          </p:nvSpPr>
          <p:spPr>
            <a:xfrm>
              <a:off x="-15875" y="4152803"/>
              <a:ext cx="298757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rgbClr val="006600"/>
                  </a:solidFill>
                  <a:latin typeface="Corbel" pitchFamily="34" charset="0"/>
                </a:rPr>
                <a:t>Güçlü yenilik ve özel sektör </a:t>
              </a:r>
              <a:r>
                <a:rPr lang="tr-TR" b="1" dirty="0" smtClean="0">
                  <a:solidFill>
                    <a:srgbClr val="006600"/>
                  </a:solidFill>
                  <a:latin typeface="Corbel" pitchFamily="34" charset="0"/>
                </a:rPr>
                <a:t>odağı</a:t>
              </a:r>
              <a:endParaRPr lang="en-US" b="1" dirty="0">
                <a:solidFill>
                  <a:srgbClr val="006600"/>
                </a:solidFill>
                <a:latin typeface="Corbel" pitchFamily="34" charset="0"/>
              </a:endParaRPr>
            </a:p>
          </p:txBody>
        </p:sp>
        <p:sp>
          <p:nvSpPr>
            <p:cNvPr id="10" name="Dikdörtgen 9"/>
            <p:cNvSpPr/>
            <p:nvPr/>
          </p:nvSpPr>
          <p:spPr>
            <a:xfrm>
              <a:off x="2304256" y="1916832"/>
              <a:ext cx="43559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b="1" dirty="0">
                  <a:solidFill>
                    <a:srgbClr val="F79646">
                      <a:lumMod val="75000"/>
                    </a:srgbClr>
                  </a:solidFill>
                  <a:latin typeface="Corbel" pitchFamily="34" charset="0"/>
                </a:rPr>
                <a:t>Araştırma ve </a:t>
              </a:r>
              <a:r>
                <a:rPr lang="tr-TR" b="1" dirty="0" smtClean="0">
                  <a:solidFill>
                    <a:srgbClr val="F79646">
                      <a:lumMod val="75000"/>
                    </a:srgbClr>
                  </a:solidFill>
                  <a:latin typeface="Corbel" pitchFamily="34" charset="0"/>
                </a:rPr>
                <a:t>yenilik</a:t>
              </a:r>
            </a:p>
            <a:p>
              <a:pPr algn="ctr"/>
              <a:r>
                <a:rPr lang="tr-TR" b="1" dirty="0" smtClean="0">
                  <a:solidFill>
                    <a:srgbClr val="F79646">
                      <a:lumMod val="75000"/>
                    </a:srgbClr>
                  </a:solidFill>
                  <a:latin typeface="Corbel" pitchFamily="34" charset="0"/>
                </a:rPr>
                <a:t> </a:t>
              </a:r>
              <a:r>
                <a:rPr lang="tr-TR" b="1" dirty="0">
                  <a:solidFill>
                    <a:srgbClr val="F79646">
                      <a:lumMod val="75000"/>
                    </a:srgbClr>
                  </a:solidFill>
                  <a:latin typeface="Corbel" pitchFamily="34" charset="0"/>
                </a:rPr>
                <a:t>faaliyetlerinde </a:t>
              </a:r>
              <a:r>
                <a:rPr lang="tr-TR" b="1" dirty="0" smtClean="0">
                  <a:solidFill>
                    <a:srgbClr val="F79646">
                      <a:lumMod val="75000"/>
                    </a:srgbClr>
                  </a:solidFill>
                  <a:latin typeface="Corbel" pitchFamily="34" charset="0"/>
                </a:rPr>
                <a:t>mükemmeliyet odağı</a:t>
              </a:r>
              <a:endParaRPr lang="en-US" b="1" dirty="0">
                <a:solidFill>
                  <a:srgbClr val="F79646">
                    <a:lumMod val="75000"/>
                  </a:srgbClr>
                </a:solidFill>
                <a:latin typeface="Corbel" pitchFamily="34" charset="0"/>
              </a:endParaRPr>
            </a:p>
          </p:txBody>
        </p:sp>
        <p:sp>
          <p:nvSpPr>
            <p:cNvPr id="11" name="Dikdörtgen 10"/>
            <p:cNvSpPr/>
            <p:nvPr/>
          </p:nvSpPr>
          <p:spPr>
            <a:xfrm>
              <a:off x="6372200" y="1580599"/>
              <a:ext cx="27671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prstClr val="black"/>
                  </a:solidFill>
                  <a:latin typeface="Corbel" pitchFamily="34" charset="0"/>
                </a:rPr>
                <a:t>Toplam </a:t>
              </a:r>
              <a:r>
                <a:rPr lang="tr-TR" sz="2400" b="1" dirty="0">
                  <a:solidFill>
                    <a:prstClr val="black"/>
                  </a:solidFill>
                  <a:latin typeface="Corbel" pitchFamily="34" charset="0"/>
                </a:rPr>
                <a:t>Bütçe: </a:t>
              </a:r>
              <a:r>
                <a:rPr lang="tr-TR" sz="2400" b="1" dirty="0" smtClean="0">
                  <a:solidFill>
                    <a:prstClr val="black"/>
                  </a:solidFill>
                  <a:latin typeface="Corbel" pitchFamily="34" charset="0"/>
                </a:rPr>
                <a:t>71 </a:t>
              </a:r>
              <a:r>
                <a:rPr lang="tr-TR" sz="2400" b="1" dirty="0">
                  <a:solidFill>
                    <a:prstClr val="black"/>
                  </a:solidFill>
                  <a:latin typeface="Corbel" pitchFamily="34" charset="0"/>
                </a:rPr>
                <a:t>Milyar €</a:t>
              </a:r>
            </a:p>
          </p:txBody>
        </p:sp>
        <p:sp>
          <p:nvSpPr>
            <p:cNvPr id="41" name="Dikdörtgen 40"/>
            <p:cNvSpPr/>
            <p:nvPr/>
          </p:nvSpPr>
          <p:spPr>
            <a:xfrm>
              <a:off x="4681" y="1356809"/>
              <a:ext cx="276711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prstClr val="black"/>
                  </a:solidFill>
                  <a:latin typeface="Corbel" pitchFamily="34" charset="0"/>
                </a:rPr>
                <a:t>H2020:</a:t>
              </a:r>
            </a:p>
            <a:p>
              <a:pPr algn="ctr"/>
              <a:r>
                <a:rPr lang="tr-TR" sz="2400" b="1" dirty="0" smtClean="0">
                  <a:solidFill>
                    <a:prstClr val="black"/>
                  </a:solidFill>
                  <a:latin typeface="Corbel" pitchFamily="34" charset="0"/>
                </a:rPr>
                <a:t>2014-2020</a:t>
              </a:r>
              <a:endParaRPr lang="tr-TR" sz="2400" b="1" dirty="0">
                <a:solidFill>
                  <a:prstClr val="black"/>
                </a:solidFill>
                <a:latin typeface="Corbel" pitchFamily="34" charset="0"/>
              </a:endParaRPr>
            </a:p>
          </p:txBody>
        </p:sp>
      </p:grpSp>
      <p:sp>
        <p:nvSpPr>
          <p:cNvPr id="43" name="Rectangle 69"/>
          <p:cNvSpPr/>
          <p:nvPr/>
        </p:nvSpPr>
        <p:spPr bwMode="auto">
          <a:xfrm>
            <a:off x="899592" y="5229200"/>
            <a:ext cx="7056784" cy="1412776"/>
          </a:xfrm>
          <a:prstGeom prst="rect">
            <a:avLst/>
          </a:prstGeom>
          <a:gradFill>
            <a:gsLst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tr-TR" b="1" dirty="0" smtClean="0">
                <a:solidFill>
                  <a:srgbClr val="9B2D2A"/>
                </a:solidFill>
                <a:latin typeface="Corbel" pitchFamily="34" charset="0"/>
              </a:rPr>
              <a:t>Toplum için ve Toplum ile Bilim</a:t>
            </a:r>
          </a:p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tr-TR" b="1" dirty="0" smtClean="0">
                <a:solidFill>
                  <a:srgbClr val="9B2D2A"/>
                </a:solidFill>
                <a:latin typeface="Corbel" pitchFamily="34" charset="0"/>
              </a:rPr>
              <a:t>Katılımın Artırılması</a:t>
            </a:r>
          </a:p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tr-TR" b="1" dirty="0" smtClean="0">
                <a:solidFill>
                  <a:srgbClr val="9B2D2A"/>
                </a:solidFill>
                <a:latin typeface="Corbel" pitchFamily="34" charset="0"/>
              </a:rPr>
              <a:t>Avrupa Yenilik ve Teknoloji Enstitüsü</a:t>
            </a:r>
          </a:p>
          <a:p>
            <a:pPr defTabSz="711200">
              <a:lnSpc>
                <a:spcPct val="90000"/>
              </a:lnSpc>
              <a:spcAft>
                <a:spcPct val="35000"/>
              </a:spcAft>
            </a:pPr>
            <a:r>
              <a:rPr lang="tr-TR" b="1" dirty="0" smtClean="0">
                <a:solidFill>
                  <a:srgbClr val="9B2D2A"/>
                </a:solidFill>
                <a:latin typeface="Corbel" pitchFamily="34" charset="0"/>
              </a:rPr>
              <a:t>Avrupa Ortak Araştırma Merkezi (nükleer olmayan)</a:t>
            </a:r>
          </a:p>
        </p:txBody>
      </p:sp>
      <p:sp>
        <p:nvSpPr>
          <p:cNvPr id="44" name="Rectangle 3"/>
          <p:cNvSpPr/>
          <p:nvPr/>
        </p:nvSpPr>
        <p:spPr bwMode="auto">
          <a:xfrm>
            <a:off x="899592" y="5412718"/>
            <a:ext cx="7056784" cy="1080120"/>
          </a:xfrm>
          <a:custGeom>
            <a:avLst/>
            <a:gdLst>
              <a:gd name="connsiteX0" fmla="*/ 0 w 1905000"/>
              <a:gd name="connsiteY0" fmla="*/ 0 h 1295400"/>
              <a:gd name="connsiteX1" fmla="*/ 1905000 w 1905000"/>
              <a:gd name="connsiteY1" fmla="*/ 0 h 1295400"/>
              <a:gd name="connsiteX2" fmla="*/ 1905000 w 1905000"/>
              <a:gd name="connsiteY2" fmla="*/ 1295400 h 1295400"/>
              <a:gd name="connsiteX3" fmla="*/ 0 w 1905000"/>
              <a:gd name="connsiteY3" fmla="*/ 1295400 h 1295400"/>
              <a:gd name="connsiteX4" fmla="*/ 0 w 1905000"/>
              <a:gd name="connsiteY4" fmla="*/ 0 h 1295400"/>
              <a:gd name="connsiteX0" fmla="*/ 0 w 1905000"/>
              <a:gd name="connsiteY0" fmla="*/ 0 h 1295400"/>
              <a:gd name="connsiteX1" fmla="*/ 1905000 w 1905000"/>
              <a:gd name="connsiteY1" fmla="*/ 0 h 1295400"/>
              <a:gd name="connsiteX2" fmla="*/ 1901749 w 1905000"/>
              <a:gd name="connsiteY2" fmla="*/ 700135 h 1295400"/>
              <a:gd name="connsiteX3" fmla="*/ 1905000 w 1905000"/>
              <a:gd name="connsiteY3" fmla="*/ 1295400 h 1295400"/>
              <a:gd name="connsiteX4" fmla="*/ 0 w 1905000"/>
              <a:gd name="connsiteY4" fmla="*/ 1295400 h 1295400"/>
              <a:gd name="connsiteX5" fmla="*/ 0 w 1905000"/>
              <a:gd name="connsiteY5" fmla="*/ 0 h 1295400"/>
              <a:gd name="connsiteX0" fmla="*/ 0 w 1905000"/>
              <a:gd name="connsiteY0" fmla="*/ 0 h 1312930"/>
              <a:gd name="connsiteX1" fmla="*/ 1905000 w 1905000"/>
              <a:gd name="connsiteY1" fmla="*/ 0 h 1312930"/>
              <a:gd name="connsiteX2" fmla="*/ 1901749 w 1905000"/>
              <a:gd name="connsiteY2" fmla="*/ 700135 h 1312930"/>
              <a:gd name="connsiteX3" fmla="*/ 0 w 1905000"/>
              <a:gd name="connsiteY3" fmla="*/ 1295400 h 1312930"/>
              <a:gd name="connsiteX4" fmla="*/ 0 w 1905000"/>
              <a:gd name="connsiteY4" fmla="*/ 0 h 1312930"/>
              <a:gd name="connsiteX0" fmla="*/ 0 w 1905000"/>
              <a:gd name="connsiteY0" fmla="*/ 0 h 1305690"/>
              <a:gd name="connsiteX1" fmla="*/ 1905000 w 1905000"/>
              <a:gd name="connsiteY1" fmla="*/ 0 h 1305690"/>
              <a:gd name="connsiteX2" fmla="*/ 1901749 w 1905000"/>
              <a:gd name="connsiteY2" fmla="*/ 700135 h 1305690"/>
              <a:gd name="connsiteX3" fmla="*/ 0 w 1905000"/>
              <a:gd name="connsiteY3" fmla="*/ 1295400 h 1305690"/>
              <a:gd name="connsiteX4" fmla="*/ 0 w 1905000"/>
              <a:gd name="connsiteY4" fmla="*/ 0 h 1305690"/>
              <a:gd name="connsiteX0" fmla="*/ 0 w 1905000"/>
              <a:gd name="connsiteY0" fmla="*/ 0 h 1311493"/>
              <a:gd name="connsiteX1" fmla="*/ 1905000 w 1905000"/>
              <a:gd name="connsiteY1" fmla="*/ 0 h 1311493"/>
              <a:gd name="connsiteX2" fmla="*/ 1901749 w 1905000"/>
              <a:gd name="connsiteY2" fmla="*/ 700135 h 1311493"/>
              <a:gd name="connsiteX3" fmla="*/ 0 w 1905000"/>
              <a:gd name="connsiteY3" fmla="*/ 1295400 h 1311493"/>
              <a:gd name="connsiteX4" fmla="*/ 0 w 1905000"/>
              <a:gd name="connsiteY4" fmla="*/ 0 h 1311493"/>
              <a:gd name="connsiteX0" fmla="*/ 0 w 1905000"/>
              <a:gd name="connsiteY0" fmla="*/ 0 h 1310365"/>
              <a:gd name="connsiteX1" fmla="*/ 1905000 w 1905000"/>
              <a:gd name="connsiteY1" fmla="*/ 0 h 1310365"/>
              <a:gd name="connsiteX2" fmla="*/ 1901749 w 1905000"/>
              <a:gd name="connsiteY2" fmla="*/ 700135 h 1310365"/>
              <a:gd name="connsiteX3" fmla="*/ 0 w 1905000"/>
              <a:gd name="connsiteY3" fmla="*/ 1295400 h 1310365"/>
              <a:gd name="connsiteX4" fmla="*/ 0 w 1905000"/>
              <a:gd name="connsiteY4" fmla="*/ 0 h 1310365"/>
              <a:gd name="connsiteX0" fmla="*/ 0 w 1907941"/>
              <a:gd name="connsiteY0" fmla="*/ 0 h 1310497"/>
              <a:gd name="connsiteX1" fmla="*/ 1905000 w 1907941"/>
              <a:gd name="connsiteY1" fmla="*/ 0 h 1310497"/>
              <a:gd name="connsiteX2" fmla="*/ 1907785 w 1907941"/>
              <a:gd name="connsiteY2" fmla="*/ 709188 h 1310497"/>
              <a:gd name="connsiteX3" fmla="*/ 0 w 1907941"/>
              <a:gd name="connsiteY3" fmla="*/ 1295400 h 1310497"/>
              <a:gd name="connsiteX4" fmla="*/ 0 w 1907941"/>
              <a:gd name="connsiteY4" fmla="*/ 0 h 1310497"/>
              <a:gd name="connsiteX0" fmla="*/ 0 w 1907941"/>
              <a:gd name="connsiteY0" fmla="*/ 0 h 1309793"/>
              <a:gd name="connsiteX1" fmla="*/ 1905000 w 1907941"/>
              <a:gd name="connsiteY1" fmla="*/ 0 h 1309793"/>
              <a:gd name="connsiteX2" fmla="*/ 1907785 w 1907941"/>
              <a:gd name="connsiteY2" fmla="*/ 709188 h 1309793"/>
              <a:gd name="connsiteX3" fmla="*/ 0 w 1907941"/>
              <a:gd name="connsiteY3" fmla="*/ 1295400 h 1309793"/>
              <a:gd name="connsiteX4" fmla="*/ 0 w 1907941"/>
              <a:gd name="connsiteY4" fmla="*/ 0 h 130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941" h="1309793">
                <a:moveTo>
                  <a:pt x="0" y="0"/>
                </a:moveTo>
                <a:lnTo>
                  <a:pt x="1905000" y="0"/>
                </a:lnTo>
                <a:cubicBezTo>
                  <a:pt x="1903916" y="233378"/>
                  <a:pt x="1908869" y="475810"/>
                  <a:pt x="1907785" y="709188"/>
                </a:cubicBezTo>
                <a:cubicBezTo>
                  <a:pt x="1478626" y="451290"/>
                  <a:pt x="549330" y="1439250"/>
                  <a:pt x="0" y="1295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alpha val="37000"/>
                </a:schemeClr>
              </a:gs>
              <a:gs pos="100000">
                <a:schemeClr val="bg1">
                  <a:alpha val="15000"/>
                </a:schemeClr>
              </a:gs>
            </a:gsLst>
            <a:lin ang="162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Dikdörtgen 95"/>
          <p:cNvSpPr>
            <a:spLocks noChangeArrowheads="1"/>
          </p:cNvSpPr>
          <p:nvPr/>
        </p:nvSpPr>
        <p:spPr bwMode="auto">
          <a:xfrm>
            <a:off x="6732240" y="5661248"/>
            <a:ext cx="9653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000000"/>
                </a:solidFill>
                <a:latin typeface="Corbel" pitchFamily="34" charset="0"/>
              </a:rPr>
              <a:t>5,43M €</a:t>
            </a:r>
            <a:endParaRPr lang="tr-TR" b="1" dirty="0">
              <a:solidFill>
                <a:srgbClr val="000000"/>
              </a:solidFill>
              <a:latin typeface="Corbel" pitchFamily="34" charset="0"/>
            </a:endParaRPr>
          </a:p>
        </p:txBody>
      </p:sp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0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03004" y="1196752"/>
            <a:ext cx="8329674" cy="561975"/>
          </a:xfrm>
          <a:prstGeom prst="rect">
            <a:avLst/>
          </a:prstGeom>
        </p:spPr>
        <p:txBody>
          <a:bodyPr/>
          <a:lstStyle/>
          <a:p>
            <a:pPr lvl="0" defTabSz="457200" eaLnBrk="0" hangingPunct="0">
              <a:defRPr/>
            </a:pPr>
            <a:r>
              <a:rPr lang="en-US" sz="3200" b="1" dirty="0">
                <a:solidFill>
                  <a:srgbClr val="3333CC"/>
                </a:solidFill>
                <a:ea typeface="+mj-ea"/>
                <a:cs typeface="Arial" pitchFamily="34" charset="0"/>
              </a:rPr>
              <a:t>H2020 </a:t>
            </a:r>
            <a:r>
              <a:rPr lang="en-US" sz="3200" b="1" dirty="0" err="1" smtClean="0">
                <a:solidFill>
                  <a:srgbClr val="3333CC"/>
                </a:solidFill>
                <a:ea typeface="+mj-ea"/>
                <a:cs typeface="Arial" pitchFamily="34" charset="0"/>
              </a:rPr>
              <a:t>Programı</a:t>
            </a:r>
            <a:r>
              <a:rPr lang="en-US" sz="32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ea typeface="+mj-ea"/>
                <a:cs typeface="Arial" pitchFamily="34" charset="0"/>
              </a:rPr>
              <a:t>Yaklaşımı</a:t>
            </a:r>
            <a:r>
              <a:rPr lang="en-US" sz="3200" b="1" dirty="0" smtClean="0">
                <a:solidFill>
                  <a:srgbClr val="3333CC"/>
                </a:solidFill>
                <a:ea typeface="+mj-ea"/>
                <a:cs typeface="Arial" pitchFamily="34" charset="0"/>
              </a:rPr>
              <a:t>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ea typeface="+mj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9" y="1916832"/>
            <a:ext cx="8879904" cy="4793703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76210" y="-94594"/>
            <a:ext cx="809238" cy="8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2373"/>
            <a:ext cx="547587" cy="54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53049" cy="61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3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a:spPr>
      <a:bodyPr spcFirstLastPara="0" vert="horz" wrap="square" lIns="216354" tIns="189034" rIns="216354" bIns="189034" numCol="1" spcCol="127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3">
            <a:hueOff val="0"/>
            <a:satOff val="0"/>
            <a:lumOff val="0"/>
            <a:alphaOff val="0"/>
          </a:schemeClr>
        </a:fillRef>
        <a:effectRef idx="2">
          <a:schemeClr val="accent3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Futura Lt BT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Ulusal Yenilik Sistemimizin Geleceği_2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a:spPr>
      <a:bodyPr spcFirstLastPara="0" vert="horz" wrap="square" lIns="216354" tIns="189034" rIns="216354" bIns="189034" numCol="1" spcCol="1270" anchor="ctr" anchorCtr="0">
        <a:noAutofit/>
      </a:bodyPr>
      <a:lstStyle>
        <a:defPPr algn="ctr" defTabSz="711200">
          <a:lnSpc>
            <a:spcPct val="90000"/>
          </a:lnSpc>
          <a:spcBef>
            <a:spcPct val="0"/>
          </a:spcBef>
          <a:spcAft>
            <a:spcPct val="35000"/>
          </a:spcAft>
          <a:defRPr b="1" u="none" kern="1200" dirty="0" smtClean="0">
            <a:latin typeface="Futura Bk BT" pitchFamily="34" charset="0"/>
          </a:defRPr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1">
          <a:schemeClr val="accent3">
            <a:hueOff val="0"/>
            <a:satOff val="0"/>
            <a:lumOff val="0"/>
            <a:alphaOff val="0"/>
          </a:schemeClr>
        </a:fillRef>
        <a:effectRef idx="2">
          <a:schemeClr val="accent3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>
            <a:latin typeface="Futura Lt BT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10057</TotalTime>
  <Words>2202</Words>
  <Application>Microsoft Macintosh PowerPoint</Application>
  <PresentationFormat>On-screen Show (4:3)</PresentationFormat>
  <Paragraphs>509</Paragraphs>
  <Slides>56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58" baseType="lpstr">
      <vt:lpstr>1_Ulusal Yenilik Sistemimizin Geleceği_2</vt:lpstr>
      <vt:lpstr>2_Ulusal Yenilik Sistemimizin Geleceği_2</vt:lpstr>
      <vt:lpstr>PowerPoint Presentation</vt:lpstr>
      <vt:lpstr>PowerPoint Presentation</vt:lpstr>
      <vt:lpstr>PowerPoint Presentation</vt:lpstr>
      <vt:lpstr>EU 2020 Stratejisi</vt:lpstr>
      <vt:lpstr>PowerPoint Presentation</vt:lpstr>
      <vt:lpstr>PowerPoint Presentation</vt:lpstr>
      <vt:lpstr>Kimler Başvurabilir?</vt:lpstr>
      <vt:lpstr>H2020 Programı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«Bilimsel Mükemmeliyet»</vt:lpstr>
      <vt:lpstr>Marie Skłodowska Programı </vt:lpstr>
      <vt:lpstr>Bilgi ve İletişim Teknolojileri (ICT) </vt:lpstr>
      <vt:lpstr>Nanoteknoloji, İleri Malzemeler , Biyoteknoloji-İleri İmalat ve İşleme Teknolojileri (NMBP)</vt:lpstr>
      <vt:lpstr>Toplumsal Sorunlara Çözümler</vt:lpstr>
      <vt:lpstr>Sağlık, Demografik Değişim ve Refah Alanı</vt:lpstr>
      <vt:lpstr>Gıda Güvenliği, Sürdürülebilir Tarım, Denizcilik ve Biyoekonomi</vt:lpstr>
      <vt:lpstr>Güvenilir, Temiz ve Verimli Enerji Alanı</vt:lpstr>
      <vt:lpstr>Akıllı, Temiz ve Entegre Ulaşım</vt:lpstr>
      <vt:lpstr>Proje Konuları</vt:lpstr>
      <vt:lpstr>H2020 Programı Bildirimler</vt:lpstr>
      <vt:lpstr>Proje Türleri</vt:lpstr>
      <vt:lpstr>Proje Türleri</vt:lpstr>
      <vt:lpstr>PowerPoint Presentation</vt:lpstr>
      <vt:lpstr>PowerPoint Presentation</vt:lpstr>
      <vt:lpstr>PowerPoint Presentation</vt:lpstr>
      <vt:lpstr>How H2020 Prepared</vt:lpstr>
      <vt:lpstr>ERA da Öncelikli Alanlar Nasıl Belirleniyor </vt:lpstr>
      <vt:lpstr>Çağrı Nedir?</vt:lpstr>
      <vt:lpstr>Çağrı Süreci</vt:lpstr>
      <vt:lpstr>ÇAĞRI OLUŞUMU: </vt:lpstr>
      <vt:lpstr>Projelerde Ne Şekilde Yer Alabilirim?</vt:lpstr>
      <vt:lpstr>     Proje Önerisi Sunma</vt:lpstr>
      <vt:lpstr>Değerlendirme Süreci</vt:lpstr>
      <vt:lpstr>Değerlendirme Kriterleri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 Teklifi hazırlama</vt:lpstr>
      <vt:lpstr>PowerPoint Presentation</vt:lpstr>
      <vt:lpstr>Proposal Structure</vt:lpstr>
      <vt:lpstr>Page Proposal structure</vt:lpstr>
      <vt:lpstr>Proje Teklifi Hazırlama</vt:lpstr>
      <vt:lpstr>EU policies and Horizon 2020</vt:lpstr>
      <vt:lpstr>H2020 Projelerine Katılmak Neler Kazandırır?</vt:lpstr>
      <vt:lpstr>PowerPoint Presentation</vt:lpstr>
      <vt:lpstr>Maksimum Destek Oranları</vt:lpstr>
    </vt:vector>
  </TitlesOfParts>
  <Company>Tubitak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okan.kara</dc:creator>
  <cp:lastModifiedBy>Mustafa Ersoz</cp:lastModifiedBy>
  <cp:revision>987</cp:revision>
  <dcterms:created xsi:type="dcterms:W3CDTF">2006-03-07T16:33:59Z</dcterms:created>
  <dcterms:modified xsi:type="dcterms:W3CDTF">2016-08-03T04:46:57Z</dcterms:modified>
</cp:coreProperties>
</file>